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7"/>
  </p:notesMasterIdLst>
  <p:sldIdLst>
    <p:sldId id="256" r:id="rId5"/>
    <p:sldId id="270" r:id="rId6"/>
    <p:sldId id="304" r:id="rId7"/>
    <p:sldId id="305" r:id="rId8"/>
    <p:sldId id="306" r:id="rId9"/>
    <p:sldId id="261" r:id="rId10"/>
    <p:sldId id="263" r:id="rId11"/>
    <p:sldId id="307" r:id="rId12"/>
    <p:sldId id="264" r:id="rId13"/>
    <p:sldId id="301" r:id="rId14"/>
    <p:sldId id="265" r:id="rId15"/>
    <p:sldId id="257" r:id="rId16"/>
    <p:sldId id="308" r:id="rId17"/>
    <p:sldId id="298" r:id="rId18"/>
    <p:sldId id="267" r:id="rId19"/>
    <p:sldId id="266" r:id="rId20"/>
    <p:sldId id="268" r:id="rId21"/>
    <p:sldId id="260" r:id="rId22"/>
    <p:sldId id="272" r:id="rId23"/>
    <p:sldId id="258" r:id="rId24"/>
    <p:sldId id="273" r:id="rId25"/>
    <p:sldId id="274" r:id="rId26"/>
    <p:sldId id="275" r:id="rId27"/>
    <p:sldId id="276" r:id="rId28"/>
    <p:sldId id="278" r:id="rId29"/>
    <p:sldId id="281" r:id="rId30"/>
    <p:sldId id="282" r:id="rId31"/>
    <p:sldId id="283" r:id="rId32"/>
    <p:sldId id="310" r:id="rId33"/>
    <p:sldId id="284" r:id="rId34"/>
    <p:sldId id="285" r:id="rId35"/>
    <p:sldId id="288" r:id="rId36"/>
    <p:sldId id="287" r:id="rId37"/>
    <p:sldId id="289" r:id="rId38"/>
    <p:sldId id="290" r:id="rId39"/>
    <p:sldId id="291" r:id="rId40"/>
    <p:sldId id="292" r:id="rId41"/>
    <p:sldId id="293" r:id="rId42"/>
    <p:sldId id="294" r:id="rId43"/>
    <p:sldId id="295" r:id="rId44"/>
    <p:sldId id="296" r:id="rId45"/>
    <p:sldId id="259" r:id="rId46"/>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DB50"/>
    <a:srgbClr val="2B5DBC"/>
    <a:srgbClr val="C2D6EE"/>
    <a:srgbClr val="F6DD38"/>
    <a:srgbClr val="0D57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044772-BAF6-41D2-9985-700B61BCDCD2}" v="3" dt="2026-08-28T10:36:39.6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32" d="100"/>
          <a:sy n="32" d="100"/>
        </p:scale>
        <p:origin x="748" y="24"/>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ina Zukancic" userId="fbf4654b-6548-4c46-afcb-a80a77d29d58" providerId="ADAL" clId="{1E3898F1-ABB9-4287-8F78-4A42E9388CF7}"/>
    <pc:docChg chg="undo custSel modSld">
      <pc:chgData name="Amina Zukancic" userId="fbf4654b-6548-4c46-afcb-a80a77d29d58" providerId="ADAL" clId="{1E3898F1-ABB9-4287-8F78-4A42E9388CF7}" dt="2026-08-28T10:36:39.611" v="34"/>
      <pc:docMkLst>
        <pc:docMk/>
      </pc:docMkLst>
      <pc:sldChg chg="modSp mod">
        <pc:chgData name="Amina Zukancic" userId="fbf4654b-6548-4c46-afcb-a80a77d29d58" providerId="ADAL" clId="{1E3898F1-ABB9-4287-8F78-4A42E9388CF7}" dt="2026-08-07T08:30:33.466" v="1" actId="20577"/>
        <pc:sldMkLst>
          <pc:docMk/>
          <pc:sldMk cId="3188696065" sldId="285"/>
        </pc:sldMkLst>
        <pc:graphicFrameChg chg="modGraphic">
          <ac:chgData name="Amina Zukancic" userId="fbf4654b-6548-4c46-afcb-a80a77d29d58" providerId="ADAL" clId="{1E3898F1-ABB9-4287-8F78-4A42E9388CF7}" dt="2026-08-07T08:30:33.466" v="1" actId="20577"/>
          <ac:graphicFrameMkLst>
            <pc:docMk/>
            <pc:sldMk cId="3188696065" sldId="285"/>
            <ac:graphicFrameMk id="8" creationId="{12E1C0E9-C0ED-8056-C64B-A40501D5B344}"/>
          </ac:graphicFrameMkLst>
        </pc:graphicFrameChg>
      </pc:sldChg>
      <pc:sldChg chg="modSp mod">
        <pc:chgData name="Amina Zukancic" userId="fbf4654b-6548-4c46-afcb-a80a77d29d58" providerId="ADAL" clId="{1E3898F1-ABB9-4287-8F78-4A42E9388CF7}" dt="2026-08-28T10:36:39.611" v="34"/>
        <pc:sldMkLst>
          <pc:docMk/>
          <pc:sldMk cId="2790955871" sldId="289"/>
        </pc:sldMkLst>
        <pc:graphicFrameChg chg="mod modGraphic">
          <ac:chgData name="Amina Zukancic" userId="fbf4654b-6548-4c46-afcb-a80a77d29d58" providerId="ADAL" clId="{1E3898F1-ABB9-4287-8F78-4A42E9388CF7}" dt="2026-08-28T10:36:39.611" v="34"/>
          <ac:graphicFrameMkLst>
            <pc:docMk/>
            <pc:sldMk cId="2790955871" sldId="289"/>
            <ac:graphicFrameMk id="8" creationId="{12E1C0E9-C0ED-8056-C64B-A40501D5B344}"/>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207BF4-FC2B-47C5-960C-F998CDFB955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315B64C-F25A-4294-83F4-962A738F639D}">
      <dgm:prSet/>
      <dgm:spPr>
        <a:noFill/>
        <a:ln>
          <a:solidFill>
            <a:schemeClr val="tx2">
              <a:lumMod val="75000"/>
              <a:lumOff val="25000"/>
            </a:schemeClr>
          </a:solidFill>
        </a:ln>
      </dgm:spPr>
      <dgm:t>
        <a:bodyPr/>
        <a:lstStyle/>
        <a:p>
          <a:r>
            <a:rPr lang="nb-NO" dirty="0">
              <a:solidFill>
                <a:schemeClr val="tx1"/>
              </a:solidFill>
            </a:rPr>
            <a:t>Norges grunnlov:  I Norges grunnlov står det bl.a. at ved avgjørelser som berører barn, skal barnets beste være et grunnleggende hensyn. Dette gjennomsyrer alt vi gjør i barnehagen. </a:t>
          </a:r>
          <a:endParaRPr lang="en-US" dirty="0">
            <a:solidFill>
              <a:schemeClr val="tx1"/>
            </a:solidFill>
          </a:endParaRPr>
        </a:p>
      </dgm:t>
    </dgm:pt>
    <dgm:pt modelId="{26944A77-1E03-4E50-8F38-BDFFCDBE292B}" type="parTrans" cxnId="{90497532-24AF-4291-83E3-50B9A0FD41A0}">
      <dgm:prSet/>
      <dgm:spPr/>
      <dgm:t>
        <a:bodyPr/>
        <a:lstStyle/>
        <a:p>
          <a:endParaRPr lang="en-US"/>
        </a:p>
      </dgm:t>
    </dgm:pt>
    <dgm:pt modelId="{EE771B3F-DE3F-4161-B0D1-BC8134BDD036}" type="sibTrans" cxnId="{90497532-24AF-4291-83E3-50B9A0FD41A0}">
      <dgm:prSet/>
      <dgm:spPr/>
      <dgm:t>
        <a:bodyPr/>
        <a:lstStyle/>
        <a:p>
          <a:endParaRPr lang="en-US"/>
        </a:p>
      </dgm:t>
    </dgm:pt>
    <dgm:pt modelId="{D7892570-35F5-4138-8229-741DE53B5A7C}">
      <dgm:prSet/>
      <dgm:spPr>
        <a:noFill/>
        <a:ln>
          <a:solidFill>
            <a:schemeClr val="tx2">
              <a:lumMod val="75000"/>
              <a:lumOff val="25000"/>
            </a:schemeClr>
          </a:solidFill>
        </a:ln>
      </dgm:spPr>
      <dgm:t>
        <a:bodyPr/>
        <a:lstStyle/>
        <a:p>
          <a:r>
            <a:rPr lang="nb-NO" dirty="0">
              <a:solidFill>
                <a:schemeClr val="tx1"/>
              </a:solidFill>
            </a:rPr>
            <a:t>FNs barnekonvensjon: FNs konvensjon om barnets rettigheter (Barnekonvensjonen) er en internasjonal avtale om barns rettigheter.  Barnekonvensjonen er også kalt barnas egen grunnlov.</a:t>
          </a:r>
          <a:endParaRPr lang="en-US" dirty="0">
            <a:solidFill>
              <a:schemeClr val="tx1"/>
            </a:solidFill>
          </a:endParaRPr>
        </a:p>
      </dgm:t>
    </dgm:pt>
    <dgm:pt modelId="{66208CC9-D8F4-4637-A128-8CD430046574}" type="parTrans" cxnId="{AA067B52-BB9A-4E7F-80C2-F144FD50B593}">
      <dgm:prSet/>
      <dgm:spPr/>
      <dgm:t>
        <a:bodyPr/>
        <a:lstStyle/>
        <a:p>
          <a:endParaRPr lang="en-US"/>
        </a:p>
      </dgm:t>
    </dgm:pt>
    <dgm:pt modelId="{EEC9AA5C-9BC5-420B-8757-7CB98C30474F}" type="sibTrans" cxnId="{AA067B52-BB9A-4E7F-80C2-F144FD50B593}">
      <dgm:prSet/>
      <dgm:spPr/>
      <dgm:t>
        <a:bodyPr/>
        <a:lstStyle/>
        <a:p>
          <a:endParaRPr lang="en-US"/>
        </a:p>
      </dgm:t>
    </dgm:pt>
    <dgm:pt modelId="{78331A94-23C0-4529-9DF2-A3A1A95795D7}">
      <dgm:prSet/>
      <dgm:spPr>
        <a:solidFill>
          <a:schemeClr val="bg1"/>
        </a:solidFill>
        <a:ln>
          <a:solidFill>
            <a:schemeClr val="tx2">
              <a:lumMod val="75000"/>
              <a:lumOff val="25000"/>
            </a:schemeClr>
          </a:solidFill>
        </a:ln>
      </dgm:spPr>
      <dgm:t>
        <a:bodyPr/>
        <a:lstStyle/>
        <a:p>
          <a:r>
            <a:rPr lang="nb-NO">
              <a:solidFill>
                <a:schemeClr val="tx1"/>
              </a:solidFill>
            </a:rPr>
            <a:t>Barnehageloven: Beskriver barnehagens formål og innhold. </a:t>
          </a:r>
          <a:endParaRPr lang="en-US">
            <a:solidFill>
              <a:schemeClr val="tx1"/>
            </a:solidFill>
          </a:endParaRPr>
        </a:p>
      </dgm:t>
    </dgm:pt>
    <dgm:pt modelId="{5BB6424F-7C06-437A-B088-157C24A22E63}" type="parTrans" cxnId="{F49BDB80-27DA-40BD-A924-78DD0A90B265}">
      <dgm:prSet/>
      <dgm:spPr/>
      <dgm:t>
        <a:bodyPr/>
        <a:lstStyle/>
        <a:p>
          <a:endParaRPr lang="en-US"/>
        </a:p>
      </dgm:t>
    </dgm:pt>
    <dgm:pt modelId="{84691F7E-ABF8-40E4-B4CB-2E59BCE4FBF1}" type="sibTrans" cxnId="{F49BDB80-27DA-40BD-A924-78DD0A90B265}">
      <dgm:prSet/>
      <dgm:spPr/>
      <dgm:t>
        <a:bodyPr/>
        <a:lstStyle/>
        <a:p>
          <a:endParaRPr lang="en-US"/>
        </a:p>
      </dgm:t>
    </dgm:pt>
    <dgm:pt modelId="{506FA27E-96A4-4A55-8910-4525C4DE52A0}">
      <dgm:prSet/>
      <dgm:spPr>
        <a:noFill/>
        <a:ln>
          <a:solidFill>
            <a:schemeClr val="tx2">
              <a:lumMod val="75000"/>
              <a:lumOff val="25000"/>
            </a:schemeClr>
          </a:solidFill>
        </a:ln>
      </dgm:spPr>
      <dgm:t>
        <a:bodyPr/>
        <a:lstStyle/>
        <a:p>
          <a:r>
            <a:rPr lang="nb-NO" dirty="0">
              <a:solidFill>
                <a:schemeClr val="tx1"/>
              </a:solidFill>
            </a:rPr>
            <a:t>Rammeplanen for barnehager: Rammeplanen er en forskrift til loven og gir retningslinjer for barnehagens verdigrunnlag, innhold og oppgaver.</a:t>
          </a:r>
          <a:endParaRPr lang="en-US" dirty="0">
            <a:solidFill>
              <a:schemeClr val="tx1"/>
            </a:solidFill>
          </a:endParaRPr>
        </a:p>
      </dgm:t>
    </dgm:pt>
    <dgm:pt modelId="{E5A6337F-E007-4A1F-B00C-0C63A574A086}" type="parTrans" cxnId="{8942D4CE-E369-4082-ABC2-2957B676E7BC}">
      <dgm:prSet/>
      <dgm:spPr/>
      <dgm:t>
        <a:bodyPr/>
        <a:lstStyle/>
        <a:p>
          <a:endParaRPr lang="en-US"/>
        </a:p>
      </dgm:t>
    </dgm:pt>
    <dgm:pt modelId="{83C0017E-2D92-4ABF-BD62-85E6EBF7B43D}" type="sibTrans" cxnId="{8942D4CE-E369-4082-ABC2-2957B676E7BC}">
      <dgm:prSet/>
      <dgm:spPr/>
      <dgm:t>
        <a:bodyPr/>
        <a:lstStyle/>
        <a:p>
          <a:endParaRPr lang="en-US"/>
        </a:p>
      </dgm:t>
    </dgm:pt>
    <dgm:pt modelId="{C484E269-9260-4FA9-966F-F46B11ABA0CB}">
      <dgm:prSet/>
      <dgm:spPr>
        <a:noFill/>
        <a:ln>
          <a:solidFill>
            <a:schemeClr val="tx2">
              <a:lumMod val="75000"/>
              <a:lumOff val="25000"/>
            </a:schemeClr>
          </a:solidFill>
        </a:ln>
      </dgm:spPr>
      <dgm:t>
        <a:bodyPr/>
        <a:lstStyle/>
        <a:p>
          <a:r>
            <a:rPr lang="nb-NO" dirty="0">
              <a:solidFill>
                <a:schemeClr val="tx1"/>
              </a:solidFill>
            </a:rPr>
            <a:t>Kvalitetsplan-Moss kommune: Kvalitetsplanen bygger på Rammeplanen og barnehageloven. </a:t>
          </a:r>
          <a:endParaRPr lang="en-US" dirty="0">
            <a:solidFill>
              <a:schemeClr val="tx1"/>
            </a:solidFill>
          </a:endParaRPr>
        </a:p>
      </dgm:t>
    </dgm:pt>
    <dgm:pt modelId="{A6B22D94-D58B-4844-B7A1-6AAB393D3446}" type="parTrans" cxnId="{0C2F619D-7E51-47BF-B26A-BFFD9588E7F4}">
      <dgm:prSet/>
      <dgm:spPr/>
      <dgm:t>
        <a:bodyPr/>
        <a:lstStyle/>
        <a:p>
          <a:endParaRPr lang="en-US"/>
        </a:p>
      </dgm:t>
    </dgm:pt>
    <dgm:pt modelId="{FFDAAC57-374F-4942-B9B2-55B725BAA8DD}" type="sibTrans" cxnId="{0C2F619D-7E51-47BF-B26A-BFFD9588E7F4}">
      <dgm:prSet/>
      <dgm:spPr/>
      <dgm:t>
        <a:bodyPr/>
        <a:lstStyle/>
        <a:p>
          <a:endParaRPr lang="en-US"/>
        </a:p>
      </dgm:t>
    </dgm:pt>
    <dgm:pt modelId="{95DEC798-9951-46C6-BDB0-721FA4EB6FBA}">
      <dgm:prSet/>
      <dgm:spPr>
        <a:noFill/>
        <a:ln>
          <a:solidFill>
            <a:schemeClr val="tx2">
              <a:lumMod val="75000"/>
              <a:lumOff val="25000"/>
            </a:schemeClr>
          </a:solidFill>
        </a:ln>
      </dgm:spPr>
      <dgm:t>
        <a:bodyPr/>
        <a:lstStyle/>
        <a:p>
          <a:r>
            <a:rPr lang="nb-NO">
              <a:solidFill>
                <a:schemeClr val="tx1"/>
              </a:solidFill>
            </a:rPr>
            <a:t>Årsplan: Barnehagens planverk som bygger på kvalitetsplanen og rammeplanen. Årsplanen vedtas av samarbeidsutvalget(SU).</a:t>
          </a:r>
          <a:endParaRPr lang="en-US">
            <a:solidFill>
              <a:schemeClr val="tx1"/>
            </a:solidFill>
          </a:endParaRPr>
        </a:p>
      </dgm:t>
    </dgm:pt>
    <dgm:pt modelId="{824F7E2A-FEDE-49BD-BA61-11CE9679167F}" type="parTrans" cxnId="{DC79BC44-25E8-4851-910F-105963ECBFB3}">
      <dgm:prSet/>
      <dgm:spPr/>
      <dgm:t>
        <a:bodyPr/>
        <a:lstStyle/>
        <a:p>
          <a:endParaRPr lang="en-US"/>
        </a:p>
      </dgm:t>
    </dgm:pt>
    <dgm:pt modelId="{A536BC38-A845-41F6-A843-D77A73234047}" type="sibTrans" cxnId="{DC79BC44-25E8-4851-910F-105963ECBFB3}">
      <dgm:prSet/>
      <dgm:spPr/>
      <dgm:t>
        <a:bodyPr/>
        <a:lstStyle/>
        <a:p>
          <a:endParaRPr lang="en-US"/>
        </a:p>
      </dgm:t>
    </dgm:pt>
    <dgm:pt modelId="{7D2677FD-154F-4071-89C3-27D1E9364FEC}">
      <dgm:prSet/>
      <dgm:spPr>
        <a:noFill/>
        <a:ln>
          <a:solidFill>
            <a:schemeClr val="tx2">
              <a:lumMod val="75000"/>
              <a:lumOff val="25000"/>
            </a:schemeClr>
          </a:solidFill>
        </a:ln>
      </dgm:spPr>
      <dgm:t>
        <a:bodyPr/>
        <a:lstStyle/>
        <a:p>
          <a:r>
            <a:rPr lang="en-US" dirty="0">
              <a:solidFill>
                <a:schemeClr val="tx1"/>
              </a:solidFill>
            </a:rPr>
            <a:t>Månedsplan: </a:t>
          </a:r>
          <a:r>
            <a:rPr lang="en-US" dirty="0" err="1">
              <a:solidFill>
                <a:schemeClr val="tx1"/>
              </a:solidFill>
            </a:rPr>
            <a:t>Månedsplanen</a:t>
          </a:r>
          <a:r>
            <a:rPr lang="en-US" dirty="0">
              <a:solidFill>
                <a:schemeClr val="tx1"/>
              </a:solidFill>
            </a:rPr>
            <a:t> </a:t>
          </a:r>
          <a:r>
            <a:rPr lang="en-US" dirty="0" err="1">
              <a:solidFill>
                <a:schemeClr val="tx1"/>
              </a:solidFill>
            </a:rPr>
            <a:t>konkretiserer</a:t>
          </a:r>
          <a:r>
            <a:rPr lang="en-US" dirty="0">
              <a:solidFill>
                <a:schemeClr val="tx1"/>
              </a:solidFill>
            </a:rPr>
            <a:t> </a:t>
          </a:r>
          <a:r>
            <a:rPr lang="en-US" dirty="0" err="1">
              <a:solidFill>
                <a:schemeClr val="tx1"/>
              </a:solidFill>
            </a:rPr>
            <a:t>hvilke</a:t>
          </a:r>
          <a:r>
            <a:rPr lang="en-US" dirty="0">
              <a:solidFill>
                <a:schemeClr val="tx1"/>
              </a:solidFill>
            </a:rPr>
            <a:t> </a:t>
          </a:r>
          <a:r>
            <a:rPr lang="en-US" dirty="0" err="1">
              <a:solidFill>
                <a:schemeClr val="tx1"/>
              </a:solidFill>
            </a:rPr>
            <a:t>mål</a:t>
          </a:r>
          <a:r>
            <a:rPr lang="en-US" dirty="0">
              <a:solidFill>
                <a:schemeClr val="tx1"/>
              </a:solidFill>
            </a:rPr>
            <a:t> og </a:t>
          </a:r>
          <a:r>
            <a:rPr lang="en-US" dirty="0" err="1">
              <a:solidFill>
                <a:schemeClr val="tx1"/>
              </a:solidFill>
            </a:rPr>
            <a:t>fagområden</a:t>
          </a:r>
          <a:r>
            <a:rPr lang="en-US" dirty="0">
              <a:solidFill>
                <a:schemeClr val="tx1"/>
              </a:solidFill>
            </a:rPr>
            <a:t> man </a:t>
          </a:r>
          <a:r>
            <a:rPr lang="en-US" dirty="0" err="1">
              <a:solidFill>
                <a:schemeClr val="tx1"/>
              </a:solidFill>
            </a:rPr>
            <a:t>jobbe</a:t>
          </a:r>
          <a:r>
            <a:rPr lang="en-US" dirty="0">
              <a:solidFill>
                <a:schemeClr val="tx1"/>
              </a:solidFill>
            </a:rPr>
            <a:t> </a:t>
          </a:r>
          <a:r>
            <a:rPr lang="en-US" dirty="0" err="1">
              <a:solidFill>
                <a:schemeClr val="tx1"/>
              </a:solidFill>
            </a:rPr>
            <a:t>utfra.Planen</a:t>
          </a:r>
          <a:r>
            <a:rPr lang="en-US" dirty="0">
              <a:solidFill>
                <a:schemeClr val="tx1"/>
              </a:solidFill>
            </a:rPr>
            <a:t> </a:t>
          </a:r>
          <a:r>
            <a:rPr lang="en-US" dirty="0" err="1">
              <a:solidFill>
                <a:schemeClr val="tx1"/>
              </a:solidFill>
            </a:rPr>
            <a:t>inneholder</a:t>
          </a:r>
          <a:r>
            <a:rPr lang="en-US" dirty="0">
              <a:solidFill>
                <a:schemeClr val="tx1"/>
              </a:solidFill>
            </a:rPr>
            <a:t> </a:t>
          </a:r>
          <a:r>
            <a:rPr lang="en-US" dirty="0" err="1">
              <a:solidFill>
                <a:schemeClr val="tx1"/>
              </a:solidFill>
            </a:rPr>
            <a:t>en</a:t>
          </a:r>
          <a:r>
            <a:rPr lang="en-US" dirty="0">
              <a:solidFill>
                <a:schemeClr val="tx1"/>
              </a:solidFill>
            </a:rPr>
            <a:t> </a:t>
          </a:r>
          <a:r>
            <a:rPr lang="en-US" dirty="0" err="1">
              <a:solidFill>
                <a:schemeClr val="tx1"/>
              </a:solidFill>
            </a:rPr>
            <a:t>kort</a:t>
          </a:r>
          <a:r>
            <a:rPr lang="en-US" dirty="0">
              <a:solidFill>
                <a:schemeClr val="tx1"/>
              </a:solidFill>
            </a:rPr>
            <a:t> </a:t>
          </a:r>
          <a:r>
            <a:rPr lang="en-US" dirty="0" err="1">
              <a:solidFill>
                <a:schemeClr val="tx1"/>
              </a:solidFill>
            </a:rPr>
            <a:t>vurdering</a:t>
          </a:r>
          <a:r>
            <a:rPr lang="en-US" dirty="0">
              <a:solidFill>
                <a:schemeClr val="tx1"/>
              </a:solidFill>
            </a:rPr>
            <a:t> av </a:t>
          </a:r>
          <a:r>
            <a:rPr lang="en-US" dirty="0" err="1">
              <a:solidFill>
                <a:schemeClr val="tx1"/>
              </a:solidFill>
            </a:rPr>
            <a:t>arbeidet</a:t>
          </a:r>
          <a:r>
            <a:rPr lang="en-US" dirty="0">
              <a:solidFill>
                <a:schemeClr val="tx1"/>
              </a:solidFill>
            </a:rPr>
            <a:t> I </a:t>
          </a:r>
          <a:r>
            <a:rPr lang="en-US" dirty="0" err="1">
              <a:solidFill>
                <a:schemeClr val="tx1"/>
              </a:solidFill>
            </a:rPr>
            <a:t>forrige</a:t>
          </a:r>
          <a:r>
            <a:rPr lang="en-US" dirty="0">
              <a:solidFill>
                <a:schemeClr val="tx1"/>
              </a:solidFill>
            </a:rPr>
            <a:t> </a:t>
          </a:r>
          <a:r>
            <a:rPr lang="en-US" dirty="0" err="1">
              <a:solidFill>
                <a:schemeClr val="tx1"/>
              </a:solidFill>
            </a:rPr>
            <a:t>måned</a:t>
          </a:r>
          <a:r>
            <a:rPr lang="en-US" dirty="0">
              <a:solidFill>
                <a:schemeClr val="tx1"/>
              </a:solidFill>
            </a:rPr>
            <a:t> og planer for </a:t>
          </a:r>
          <a:r>
            <a:rPr lang="en-US" dirty="0" err="1">
              <a:solidFill>
                <a:schemeClr val="tx1"/>
              </a:solidFill>
            </a:rPr>
            <a:t>kommende</a:t>
          </a:r>
          <a:r>
            <a:rPr lang="en-US" dirty="0">
              <a:solidFill>
                <a:schemeClr val="tx1"/>
              </a:solidFill>
            </a:rPr>
            <a:t> </a:t>
          </a:r>
          <a:r>
            <a:rPr lang="en-US" dirty="0" err="1">
              <a:solidFill>
                <a:schemeClr val="tx1"/>
              </a:solidFill>
            </a:rPr>
            <a:t>måned</a:t>
          </a:r>
          <a:r>
            <a:rPr lang="en-US" dirty="0">
              <a:solidFill>
                <a:schemeClr val="tx1"/>
              </a:solidFill>
            </a:rPr>
            <a:t>. </a:t>
          </a:r>
        </a:p>
      </dgm:t>
    </dgm:pt>
    <dgm:pt modelId="{C5D6A8AB-B2AC-4096-AE47-F84BE254E9A9}" type="parTrans" cxnId="{74AED317-A491-4C75-BF34-0FE097C76E7A}">
      <dgm:prSet/>
      <dgm:spPr/>
      <dgm:t>
        <a:bodyPr/>
        <a:lstStyle/>
        <a:p>
          <a:endParaRPr lang="nb-NO"/>
        </a:p>
      </dgm:t>
    </dgm:pt>
    <dgm:pt modelId="{8BD7E6EE-78EE-4921-B497-C84427B9EBB4}" type="sibTrans" cxnId="{74AED317-A491-4C75-BF34-0FE097C76E7A}">
      <dgm:prSet/>
      <dgm:spPr/>
      <dgm:t>
        <a:bodyPr/>
        <a:lstStyle/>
        <a:p>
          <a:endParaRPr lang="nb-NO"/>
        </a:p>
      </dgm:t>
    </dgm:pt>
    <dgm:pt modelId="{51E45FB5-6990-449D-AF70-81C31B82FE11}" type="pres">
      <dgm:prSet presAssocID="{FE207BF4-FC2B-47C5-960C-F998CDFB9552}" presName="diagram" presStyleCnt="0">
        <dgm:presLayoutVars>
          <dgm:dir/>
          <dgm:resizeHandles val="exact"/>
        </dgm:presLayoutVars>
      </dgm:prSet>
      <dgm:spPr/>
    </dgm:pt>
    <dgm:pt modelId="{1FCFFA6C-D2E2-4653-AE69-C1167E857AF6}" type="pres">
      <dgm:prSet presAssocID="{0315B64C-F25A-4294-83F4-962A738F639D}" presName="node" presStyleLbl="node1" presStyleIdx="0" presStyleCnt="7">
        <dgm:presLayoutVars>
          <dgm:bulletEnabled val="1"/>
        </dgm:presLayoutVars>
      </dgm:prSet>
      <dgm:spPr/>
    </dgm:pt>
    <dgm:pt modelId="{CC977A92-AAC3-4E02-A90E-8E6FBDCE9732}" type="pres">
      <dgm:prSet presAssocID="{EE771B3F-DE3F-4161-B0D1-BC8134BDD036}" presName="sibTrans" presStyleCnt="0"/>
      <dgm:spPr/>
    </dgm:pt>
    <dgm:pt modelId="{0093A59E-149B-470C-95C7-162C2C5A20D8}" type="pres">
      <dgm:prSet presAssocID="{D7892570-35F5-4138-8229-741DE53B5A7C}" presName="node" presStyleLbl="node1" presStyleIdx="1" presStyleCnt="7">
        <dgm:presLayoutVars>
          <dgm:bulletEnabled val="1"/>
        </dgm:presLayoutVars>
      </dgm:prSet>
      <dgm:spPr/>
    </dgm:pt>
    <dgm:pt modelId="{24C512FD-5EF3-490A-9577-F50403E883BF}" type="pres">
      <dgm:prSet presAssocID="{EEC9AA5C-9BC5-420B-8757-7CB98C30474F}" presName="sibTrans" presStyleCnt="0"/>
      <dgm:spPr/>
    </dgm:pt>
    <dgm:pt modelId="{CBB08EF5-E8CD-4E86-A3CE-DEF5398A3AF7}" type="pres">
      <dgm:prSet presAssocID="{78331A94-23C0-4529-9DF2-A3A1A95795D7}" presName="node" presStyleLbl="node1" presStyleIdx="2" presStyleCnt="7">
        <dgm:presLayoutVars>
          <dgm:bulletEnabled val="1"/>
        </dgm:presLayoutVars>
      </dgm:prSet>
      <dgm:spPr/>
    </dgm:pt>
    <dgm:pt modelId="{58199ED2-96C7-4650-B431-F0419A53DA58}" type="pres">
      <dgm:prSet presAssocID="{84691F7E-ABF8-40E4-B4CB-2E59BCE4FBF1}" presName="sibTrans" presStyleCnt="0"/>
      <dgm:spPr/>
    </dgm:pt>
    <dgm:pt modelId="{1F02FBA0-07C1-4578-B271-83F5C4C90F81}" type="pres">
      <dgm:prSet presAssocID="{506FA27E-96A4-4A55-8910-4525C4DE52A0}" presName="node" presStyleLbl="node1" presStyleIdx="3" presStyleCnt="7">
        <dgm:presLayoutVars>
          <dgm:bulletEnabled val="1"/>
        </dgm:presLayoutVars>
      </dgm:prSet>
      <dgm:spPr/>
    </dgm:pt>
    <dgm:pt modelId="{A5A77918-5BF0-4BAE-87AF-4645C8F4D324}" type="pres">
      <dgm:prSet presAssocID="{83C0017E-2D92-4ABF-BD62-85E6EBF7B43D}" presName="sibTrans" presStyleCnt="0"/>
      <dgm:spPr/>
    </dgm:pt>
    <dgm:pt modelId="{4F5DE66A-53B5-47A1-8A48-8122948497B8}" type="pres">
      <dgm:prSet presAssocID="{C484E269-9260-4FA9-966F-F46B11ABA0CB}" presName="node" presStyleLbl="node1" presStyleIdx="4" presStyleCnt="7">
        <dgm:presLayoutVars>
          <dgm:bulletEnabled val="1"/>
        </dgm:presLayoutVars>
      </dgm:prSet>
      <dgm:spPr/>
    </dgm:pt>
    <dgm:pt modelId="{7193A022-5922-4242-8F2B-07199CC6BA76}" type="pres">
      <dgm:prSet presAssocID="{FFDAAC57-374F-4942-B9B2-55B725BAA8DD}" presName="sibTrans" presStyleCnt="0"/>
      <dgm:spPr/>
    </dgm:pt>
    <dgm:pt modelId="{F947B510-DE8C-4BBA-88C9-FAA1E2639830}" type="pres">
      <dgm:prSet presAssocID="{95DEC798-9951-46C6-BDB0-721FA4EB6FBA}" presName="node" presStyleLbl="node1" presStyleIdx="5" presStyleCnt="7">
        <dgm:presLayoutVars>
          <dgm:bulletEnabled val="1"/>
        </dgm:presLayoutVars>
      </dgm:prSet>
      <dgm:spPr/>
    </dgm:pt>
    <dgm:pt modelId="{11012002-907D-4376-A353-97E529697EAC}" type="pres">
      <dgm:prSet presAssocID="{A536BC38-A845-41F6-A843-D77A73234047}" presName="sibTrans" presStyleCnt="0"/>
      <dgm:spPr/>
    </dgm:pt>
    <dgm:pt modelId="{B7EDEA6F-FC59-45E0-905F-5935CCB5A20B}" type="pres">
      <dgm:prSet presAssocID="{7D2677FD-154F-4071-89C3-27D1E9364FEC}" presName="node" presStyleLbl="node1" presStyleIdx="6" presStyleCnt="7">
        <dgm:presLayoutVars>
          <dgm:bulletEnabled val="1"/>
        </dgm:presLayoutVars>
      </dgm:prSet>
      <dgm:spPr/>
    </dgm:pt>
  </dgm:ptLst>
  <dgm:cxnLst>
    <dgm:cxn modelId="{74AED317-A491-4C75-BF34-0FE097C76E7A}" srcId="{FE207BF4-FC2B-47C5-960C-F998CDFB9552}" destId="{7D2677FD-154F-4071-89C3-27D1E9364FEC}" srcOrd="6" destOrd="0" parTransId="{C5D6A8AB-B2AC-4096-AE47-F84BE254E9A9}" sibTransId="{8BD7E6EE-78EE-4921-B497-C84427B9EBB4}"/>
    <dgm:cxn modelId="{C658E019-7C18-4856-B5AF-DC295C688FFE}" type="presOf" srcId="{506FA27E-96A4-4A55-8910-4525C4DE52A0}" destId="{1F02FBA0-07C1-4578-B271-83F5C4C90F81}" srcOrd="0" destOrd="0" presId="urn:microsoft.com/office/officeart/2005/8/layout/default"/>
    <dgm:cxn modelId="{56278430-FB29-4711-B338-0815533545F3}" type="presOf" srcId="{0315B64C-F25A-4294-83F4-962A738F639D}" destId="{1FCFFA6C-D2E2-4653-AE69-C1167E857AF6}" srcOrd="0" destOrd="0" presId="urn:microsoft.com/office/officeart/2005/8/layout/default"/>
    <dgm:cxn modelId="{90497532-24AF-4291-83E3-50B9A0FD41A0}" srcId="{FE207BF4-FC2B-47C5-960C-F998CDFB9552}" destId="{0315B64C-F25A-4294-83F4-962A738F639D}" srcOrd="0" destOrd="0" parTransId="{26944A77-1E03-4E50-8F38-BDFFCDBE292B}" sibTransId="{EE771B3F-DE3F-4161-B0D1-BC8134BDD036}"/>
    <dgm:cxn modelId="{DC79BC44-25E8-4851-910F-105963ECBFB3}" srcId="{FE207BF4-FC2B-47C5-960C-F998CDFB9552}" destId="{95DEC798-9951-46C6-BDB0-721FA4EB6FBA}" srcOrd="5" destOrd="0" parTransId="{824F7E2A-FEDE-49BD-BA61-11CE9679167F}" sibTransId="{A536BC38-A845-41F6-A843-D77A73234047}"/>
    <dgm:cxn modelId="{AA067B52-BB9A-4E7F-80C2-F144FD50B593}" srcId="{FE207BF4-FC2B-47C5-960C-F998CDFB9552}" destId="{D7892570-35F5-4138-8229-741DE53B5A7C}" srcOrd="1" destOrd="0" parTransId="{66208CC9-D8F4-4637-A128-8CD430046574}" sibTransId="{EEC9AA5C-9BC5-420B-8757-7CB98C30474F}"/>
    <dgm:cxn modelId="{F49BDB80-27DA-40BD-A924-78DD0A90B265}" srcId="{FE207BF4-FC2B-47C5-960C-F998CDFB9552}" destId="{78331A94-23C0-4529-9DF2-A3A1A95795D7}" srcOrd="2" destOrd="0" parTransId="{5BB6424F-7C06-437A-B088-157C24A22E63}" sibTransId="{84691F7E-ABF8-40E4-B4CB-2E59BCE4FBF1}"/>
    <dgm:cxn modelId="{0C2F619D-7E51-47BF-B26A-BFFD9588E7F4}" srcId="{FE207BF4-FC2B-47C5-960C-F998CDFB9552}" destId="{C484E269-9260-4FA9-966F-F46B11ABA0CB}" srcOrd="4" destOrd="0" parTransId="{A6B22D94-D58B-4844-B7A1-6AAB393D3446}" sibTransId="{FFDAAC57-374F-4942-B9B2-55B725BAA8DD}"/>
    <dgm:cxn modelId="{089484A6-5DC0-4515-99CD-00A2570CEAE3}" type="presOf" srcId="{95DEC798-9951-46C6-BDB0-721FA4EB6FBA}" destId="{F947B510-DE8C-4BBA-88C9-FAA1E2639830}" srcOrd="0" destOrd="0" presId="urn:microsoft.com/office/officeart/2005/8/layout/default"/>
    <dgm:cxn modelId="{96D91CAC-66C5-476D-94FE-98F1EDAE7502}" type="presOf" srcId="{D7892570-35F5-4138-8229-741DE53B5A7C}" destId="{0093A59E-149B-470C-95C7-162C2C5A20D8}" srcOrd="0" destOrd="0" presId="urn:microsoft.com/office/officeart/2005/8/layout/default"/>
    <dgm:cxn modelId="{954A5FB2-2C5B-402A-84AA-8CE4D9202711}" type="presOf" srcId="{FE207BF4-FC2B-47C5-960C-F998CDFB9552}" destId="{51E45FB5-6990-449D-AF70-81C31B82FE11}" srcOrd="0" destOrd="0" presId="urn:microsoft.com/office/officeart/2005/8/layout/default"/>
    <dgm:cxn modelId="{8942D4CE-E369-4082-ABC2-2957B676E7BC}" srcId="{FE207BF4-FC2B-47C5-960C-F998CDFB9552}" destId="{506FA27E-96A4-4A55-8910-4525C4DE52A0}" srcOrd="3" destOrd="0" parTransId="{E5A6337F-E007-4A1F-B00C-0C63A574A086}" sibTransId="{83C0017E-2D92-4ABF-BD62-85E6EBF7B43D}"/>
    <dgm:cxn modelId="{E94156D8-A47A-4826-AC0D-7BBA6D7A58C2}" type="presOf" srcId="{7D2677FD-154F-4071-89C3-27D1E9364FEC}" destId="{B7EDEA6F-FC59-45E0-905F-5935CCB5A20B}" srcOrd="0" destOrd="0" presId="urn:microsoft.com/office/officeart/2005/8/layout/default"/>
    <dgm:cxn modelId="{6FFEE2F8-A238-457A-8CF3-5D293AE8CF08}" type="presOf" srcId="{78331A94-23C0-4529-9DF2-A3A1A95795D7}" destId="{CBB08EF5-E8CD-4E86-A3CE-DEF5398A3AF7}" srcOrd="0" destOrd="0" presId="urn:microsoft.com/office/officeart/2005/8/layout/default"/>
    <dgm:cxn modelId="{429DE5FD-BAC4-4422-92F6-1808365F1C63}" type="presOf" srcId="{C484E269-9260-4FA9-966F-F46B11ABA0CB}" destId="{4F5DE66A-53B5-47A1-8A48-8122948497B8}" srcOrd="0" destOrd="0" presId="urn:microsoft.com/office/officeart/2005/8/layout/default"/>
    <dgm:cxn modelId="{EEB1C7E3-1E87-4FD3-A1A1-B536F86F20AF}" type="presParOf" srcId="{51E45FB5-6990-449D-AF70-81C31B82FE11}" destId="{1FCFFA6C-D2E2-4653-AE69-C1167E857AF6}" srcOrd="0" destOrd="0" presId="urn:microsoft.com/office/officeart/2005/8/layout/default"/>
    <dgm:cxn modelId="{8987903F-042A-409B-8081-BD656EB67553}" type="presParOf" srcId="{51E45FB5-6990-449D-AF70-81C31B82FE11}" destId="{CC977A92-AAC3-4E02-A90E-8E6FBDCE9732}" srcOrd="1" destOrd="0" presId="urn:microsoft.com/office/officeart/2005/8/layout/default"/>
    <dgm:cxn modelId="{8AACFBE8-D583-48AC-A103-7EFAC1710B3A}" type="presParOf" srcId="{51E45FB5-6990-449D-AF70-81C31B82FE11}" destId="{0093A59E-149B-470C-95C7-162C2C5A20D8}" srcOrd="2" destOrd="0" presId="urn:microsoft.com/office/officeart/2005/8/layout/default"/>
    <dgm:cxn modelId="{A8B9A60D-0099-46D9-87ED-8A4591FC7DF1}" type="presParOf" srcId="{51E45FB5-6990-449D-AF70-81C31B82FE11}" destId="{24C512FD-5EF3-490A-9577-F50403E883BF}" srcOrd="3" destOrd="0" presId="urn:microsoft.com/office/officeart/2005/8/layout/default"/>
    <dgm:cxn modelId="{5DD1DF4A-B299-40E1-8EC2-795ED126AA14}" type="presParOf" srcId="{51E45FB5-6990-449D-AF70-81C31B82FE11}" destId="{CBB08EF5-E8CD-4E86-A3CE-DEF5398A3AF7}" srcOrd="4" destOrd="0" presId="urn:microsoft.com/office/officeart/2005/8/layout/default"/>
    <dgm:cxn modelId="{0451C944-3DB9-457C-B7F0-9A9E6637595D}" type="presParOf" srcId="{51E45FB5-6990-449D-AF70-81C31B82FE11}" destId="{58199ED2-96C7-4650-B431-F0419A53DA58}" srcOrd="5" destOrd="0" presId="urn:microsoft.com/office/officeart/2005/8/layout/default"/>
    <dgm:cxn modelId="{2A0496E4-CA96-4448-ACFD-4F0FCC53183A}" type="presParOf" srcId="{51E45FB5-6990-449D-AF70-81C31B82FE11}" destId="{1F02FBA0-07C1-4578-B271-83F5C4C90F81}" srcOrd="6" destOrd="0" presId="urn:microsoft.com/office/officeart/2005/8/layout/default"/>
    <dgm:cxn modelId="{DB13938C-DC4D-4D37-9835-FCAB0A460E93}" type="presParOf" srcId="{51E45FB5-6990-449D-AF70-81C31B82FE11}" destId="{A5A77918-5BF0-4BAE-87AF-4645C8F4D324}" srcOrd="7" destOrd="0" presId="urn:microsoft.com/office/officeart/2005/8/layout/default"/>
    <dgm:cxn modelId="{22A1BD33-F64F-4DE4-927A-8E4F2762FAFC}" type="presParOf" srcId="{51E45FB5-6990-449D-AF70-81C31B82FE11}" destId="{4F5DE66A-53B5-47A1-8A48-8122948497B8}" srcOrd="8" destOrd="0" presId="urn:microsoft.com/office/officeart/2005/8/layout/default"/>
    <dgm:cxn modelId="{2BCD2736-95BD-49F2-B60F-50A047D66B90}" type="presParOf" srcId="{51E45FB5-6990-449D-AF70-81C31B82FE11}" destId="{7193A022-5922-4242-8F2B-07199CC6BA76}" srcOrd="9" destOrd="0" presId="urn:microsoft.com/office/officeart/2005/8/layout/default"/>
    <dgm:cxn modelId="{673C47D1-E4D5-43DE-A4C8-B43C8E26063F}" type="presParOf" srcId="{51E45FB5-6990-449D-AF70-81C31B82FE11}" destId="{F947B510-DE8C-4BBA-88C9-FAA1E2639830}" srcOrd="10" destOrd="0" presId="urn:microsoft.com/office/officeart/2005/8/layout/default"/>
    <dgm:cxn modelId="{5F6BA11C-07AC-40BD-B4C6-0811530F6B2A}" type="presParOf" srcId="{51E45FB5-6990-449D-AF70-81C31B82FE11}" destId="{11012002-907D-4376-A353-97E529697EAC}" srcOrd="11" destOrd="0" presId="urn:microsoft.com/office/officeart/2005/8/layout/default"/>
    <dgm:cxn modelId="{75F39F1F-1DD5-424B-A7E7-5984A98FBC13}" type="presParOf" srcId="{51E45FB5-6990-449D-AF70-81C31B82FE11}" destId="{B7EDEA6F-FC59-45E0-905F-5935CCB5A20B}"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CFFA6C-D2E2-4653-AE69-C1167E857AF6}">
      <dsp:nvSpPr>
        <dsp:cNvPr id="0" name=""/>
        <dsp:cNvSpPr/>
      </dsp:nvSpPr>
      <dsp:spPr>
        <a:xfrm>
          <a:off x="0" y="54371"/>
          <a:ext cx="4069953" cy="2441971"/>
        </a:xfrm>
        <a:prstGeom prst="rect">
          <a:avLst/>
        </a:prstGeom>
        <a:noFill/>
        <a:ln w="1270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nb-NO" sz="2300" kern="1200" dirty="0">
              <a:solidFill>
                <a:schemeClr val="tx1"/>
              </a:solidFill>
            </a:rPr>
            <a:t>Norges grunnlov:  I Norges grunnlov står det bl.a. at ved avgjørelser som berører barn, skal barnets beste være et grunnleggende hensyn. Dette gjennomsyrer alt vi gjør i barnehagen. </a:t>
          </a:r>
          <a:endParaRPr lang="en-US" sz="2300" kern="1200" dirty="0">
            <a:solidFill>
              <a:schemeClr val="tx1"/>
            </a:solidFill>
          </a:endParaRPr>
        </a:p>
      </dsp:txBody>
      <dsp:txXfrm>
        <a:off x="0" y="54371"/>
        <a:ext cx="4069953" cy="2441971"/>
      </dsp:txXfrm>
    </dsp:sp>
    <dsp:sp modelId="{0093A59E-149B-470C-95C7-162C2C5A20D8}">
      <dsp:nvSpPr>
        <dsp:cNvPr id="0" name=""/>
        <dsp:cNvSpPr/>
      </dsp:nvSpPr>
      <dsp:spPr>
        <a:xfrm>
          <a:off x="4476948" y="54371"/>
          <a:ext cx="4069953" cy="2441971"/>
        </a:xfrm>
        <a:prstGeom prst="rect">
          <a:avLst/>
        </a:prstGeom>
        <a:noFill/>
        <a:ln w="1270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nb-NO" sz="2300" kern="1200" dirty="0">
              <a:solidFill>
                <a:schemeClr val="tx1"/>
              </a:solidFill>
            </a:rPr>
            <a:t>FNs barnekonvensjon: FNs konvensjon om barnets rettigheter (Barnekonvensjonen) er en internasjonal avtale om barns rettigheter.  Barnekonvensjonen er også kalt barnas egen grunnlov.</a:t>
          </a:r>
          <a:endParaRPr lang="en-US" sz="2300" kern="1200" dirty="0">
            <a:solidFill>
              <a:schemeClr val="tx1"/>
            </a:solidFill>
          </a:endParaRPr>
        </a:p>
      </dsp:txBody>
      <dsp:txXfrm>
        <a:off x="4476948" y="54371"/>
        <a:ext cx="4069953" cy="2441971"/>
      </dsp:txXfrm>
    </dsp:sp>
    <dsp:sp modelId="{CBB08EF5-E8CD-4E86-A3CE-DEF5398A3AF7}">
      <dsp:nvSpPr>
        <dsp:cNvPr id="0" name=""/>
        <dsp:cNvSpPr/>
      </dsp:nvSpPr>
      <dsp:spPr>
        <a:xfrm>
          <a:off x="8953896" y="54371"/>
          <a:ext cx="4069953" cy="2441971"/>
        </a:xfrm>
        <a:prstGeom prst="rect">
          <a:avLst/>
        </a:prstGeom>
        <a:solidFill>
          <a:schemeClr val="bg1"/>
        </a:solidFill>
        <a:ln w="1270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nb-NO" sz="2300" kern="1200">
              <a:solidFill>
                <a:schemeClr val="tx1"/>
              </a:solidFill>
            </a:rPr>
            <a:t>Barnehageloven: Beskriver barnehagens formål og innhold. </a:t>
          </a:r>
          <a:endParaRPr lang="en-US" sz="2300" kern="1200">
            <a:solidFill>
              <a:schemeClr val="tx1"/>
            </a:solidFill>
          </a:endParaRPr>
        </a:p>
      </dsp:txBody>
      <dsp:txXfrm>
        <a:off x="8953896" y="54371"/>
        <a:ext cx="4069953" cy="2441971"/>
      </dsp:txXfrm>
    </dsp:sp>
    <dsp:sp modelId="{1F02FBA0-07C1-4578-B271-83F5C4C90F81}">
      <dsp:nvSpPr>
        <dsp:cNvPr id="0" name=""/>
        <dsp:cNvSpPr/>
      </dsp:nvSpPr>
      <dsp:spPr>
        <a:xfrm>
          <a:off x="0" y="2903339"/>
          <a:ext cx="4069953" cy="2441971"/>
        </a:xfrm>
        <a:prstGeom prst="rect">
          <a:avLst/>
        </a:prstGeom>
        <a:noFill/>
        <a:ln w="1270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nb-NO" sz="2300" kern="1200" dirty="0">
              <a:solidFill>
                <a:schemeClr val="tx1"/>
              </a:solidFill>
            </a:rPr>
            <a:t>Rammeplanen for barnehager: Rammeplanen er en forskrift til loven og gir retningslinjer for barnehagens verdigrunnlag, innhold og oppgaver.</a:t>
          </a:r>
          <a:endParaRPr lang="en-US" sz="2300" kern="1200" dirty="0">
            <a:solidFill>
              <a:schemeClr val="tx1"/>
            </a:solidFill>
          </a:endParaRPr>
        </a:p>
      </dsp:txBody>
      <dsp:txXfrm>
        <a:off x="0" y="2903339"/>
        <a:ext cx="4069953" cy="2441971"/>
      </dsp:txXfrm>
    </dsp:sp>
    <dsp:sp modelId="{4F5DE66A-53B5-47A1-8A48-8122948497B8}">
      <dsp:nvSpPr>
        <dsp:cNvPr id="0" name=""/>
        <dsp:cNvSpPr/>
      </dsp:nvSpPr>
      <dsp:spPr>
        <a:xfrm>
          <a:off x="4476948" y="2903339"/>
          <a:ext cx="4069953" cy="2441971"/>
        </a:xfrm>
        <a:prstGeom prst="rect">
          <a:avLst/>
        </a:prstGeom>
        <a:noFill/>
        <a:ln w="1270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nb-NO" sz="2300" kern="1200" dirty="0">
              <a:solidFill>
                <a:schemeClr val="tx1"/>
              </a:solidFill>
            </a:rPr>
            <a:t>Kvalitetsplan-Moss kommune: Kvalitetsplanen bygger på Rammeplanen og barnehageloven. </a:t>
          </a:r>
          <a:endParaRPr lang="en-US" sz="2300" kern="1200" dirty="0">
            <a:solidFill>
              <a:schemeClr val="tx1"/>
            </a:solidFill>
          </a:endParaRPr>
        </a:p>
      </dsp:txBody>
      <dsp:txXfrm>
        <a:off x="4476948" y="2903339"/>
        <a:ext cx="4069953" cy="2441971"/>
      </dsp:txXfrm>
    </dsp:sp>
    <dsp:sp modelId="{F947B510-DE8C-4BBA-88C9-FAA1E2639830}">
      <dsp:nvSpPr>
        <dsp:cNvPr id="0" name=""/>
        <dsp:cNvSpPr/>
      </dsp:nvSpPr>
      <dsp:spPr>
        <a:xfrm>
          <a:off x="8953896" y="2903339"/>
          <a:ext cx="4069953" cy="2441971"/>
        </a:xfrm>
        <a:prstGeom prst="rect">
          <a:avLst/>
        </a:prstGeom>
        <a:noFill/>
        <a:ln w="1270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nb-NO" sz="2300" kern="1200">
              <a:solidFill>
                <a:schemeClr val="tx1"/>
              </a:solidFill>
            </a:rPr>
            <a:t>Årsplan: Barnehagens planverk som bygger på kvalitetsplanen og rammeplanen. Årsplanen vedtas av samarbeidsutvalget(SU).</a:t>
          </a:r>
          <a:endParaRPr lang="en-US" sz="2300" kern="1200">
            <a:solidFill>
              <a:schemeClr val="tx1"/>
            </a:solidFill>
          </a:endParaRPr>
        </a:p>
      </dsp:txBody>
      <dsp:txXfrm>
        <a:off x="8953896" y="2903339"/>
        <a:ext cx="4069953" cy="2441971"/>
      </dsp:txXfrm>
    </dsp:sp>
    <dsp:sp modelId="{B7EDEA6F-FC59-45E0-905F-5935CCB5A20B}">
      <dsp:nvSpPr>
        <dsp:cNvPr id="0" name=""/>
        <dsp:cNvSpPr/>
      </dsp:nvSpPr>
      <dsp:spPr>
        <a:xfrm>
          <a:off x="4476948" y="5752306"/>
          <a:ext cx="4069953" cy="2441971"/>
        </a:xfrm>
        <a:prstGeom prst="rect">
          <a:avLst/>
        </a:prstGeom>
        <a:noFill/>
        <a:ln w="1270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tx1"/>
              </a:solidFill>
            </a:rPr>
            <a:t>Månedsplan: </a:t>
          </a:r>
          <a:r>
            <a:rPr lang="en-US" sz="2300" kern="1200" dirty="0" err="1">
              <a:solidFill>
                <a:schemeClr val="tx1"/>
              </a:solidFill>
            </a:rPr>
            <a:t>Månedsplanen</a:t>
          </a:r>
          <a:r>
            <a:rPr lang="en-US" sz="2300" kern="1200" dirty="0">
              <a:solidFill>
                <a:schemeClr val="tx1"/>
              </a:solidFill>
            </a:rPr>
            <a:t> </a:t>
          </a:r>
          <a:r>
            <a:rPr lang="en-US" sz="2300" kern="1200" dirty="0" err="1">
              <a:solidFill>
                <a:schemeClr val="tx1"/>
              </a:solidFill>
            </a:rPr>
            <a:t>konkretiserer</a:t>
          </a:r>
          <a:r>
            <a:rPr lang="en-US" sz="2300" kern="1200" dirty="0">
              <a:solidFill>
                <a:schemeClr val="tx1"/>
              </a:solidFill>
            </a:rPr>
            <a:t> </a:t>
          </a:r>
          <a:r>
            <a:rPr lang="en-US" sz="2300" kern="1200" dirty="0" err="1">
              <a:solidFill>
                <a:schemeClr val="tx1"/>
              </a:solidFill>
            </a:rPr>
            <a:t>hvilke</a:t>
          </a:r>
          <a:r>
            <a:rPr lang="en-US" sz="2300" kern="1200" dirty="0">
              <a:solidFill>
                <a:schemeClr val="tx1"/>
              </a:solidFill>
            </a:rPr>
            <a:t> </a:t>
          </a:r>
          <a:r>
            <a:rPr lang="en-US" sz="2300" kern="1200" dirty="0" err="1">
              <a:solidFill>
                <a:schemeClr val="tx1"/>
              </a:solidFill>
            </a:rPr>
            <a:t>mål</a:t>
          </a:r>
          <a:r>
            <a:rPr lang="en-US" sz="2300" kern="1200" dirty="0">
              <a:solidFill>
                <a:schemeClr val="tx1"/>
              </a:solidFill>
            </a:rPr>
            <a:t> og </a:t>
          </a:r>
          <a:r>
            <a:rPr lang="en-US" sz="2300" kern="1200" dirty="0" err="1">
              <a:solidFill>
                <a:schemeClr val="tx1"/>
              </a:solidFill>
            </a:rPr>
            <a:t>fagområden</a:t>
          </a:r>
          <a:r>
            <a:rPr lang="en-US" sz="2300" kern="1200" dirty="0">
              <a:solidFill>
                <a:schemeClr val="tx1"/>
              </a:solidFill>
            </a:rPr>
            <a:t> man </a:t>
          </a:r>
          <a:r>
            <a:rPr lang="en-US" sz="2300" kern="1200" dirty="0" err="1">
              <a:solidFill>
                <a:schemeClr val="tx1"/>
              </a:solidFill>
            </a:rPr>
            <a:t>jobbe</a:t>
          </a:r>
          <a:r>
            <a:rPr lang="en-US" sz="2300" kern="1200" dirty="0">
              <a:solidFill>
                <a:schemeClr val="tx1"/>
              </a:solidFill>
            </a:rPr>
            <a:t> </a:t>
          </a:r>
          <a:r>
            <a:rPr lang="en-US" sz="2300" kern="1200" dirty="0" err="1">
              <a:solidFill>
                <a:schemeClr val="tx1"/>
              </a:solidFill>
            </a:rPr>
            <a:t>utfra.Planen</a:t>
          </a:r>
          <a:r>
            <a:rPr lang="en-US" sz="2300" kern="1200" dirty="0">
              <a:solidFill>
                <a:schemeClr val="tx1"/>
              </a:solidFill>
            </a:rPr>
            <a:t> </a:t>
          </a:r>
          <a:r>
            <a:rPr lang="en-US" sz="2300" kern="1200" dirty="0" err="1">
              <a:solidFill>
                <a:schemeClr val="tx1"/>
              </a:solidFill>
            </a:rPr>
            <a:t>inneholder</a:t>
          </a:r>
          <a:r>
            <a:rPr lang="en-US" sz="2300" kern="1200" dirty="0">
              <a:solidFill>
                <a:schemeClr val="tx1"/>
              </a:solidFill>
            </a:rPr>
            <a:t> </a:t>
          </a:r>
          <a:r>
            <a:rPr lang="en-US" sz="2300" kern="1200" dirty="0" err="1">
              <a:solidFill>
                <a:schemeClr val="tx1"/>
              </a:solidFill>
            </a:rPr>
            <a:t>en</a:t>
          </a:r>
          <a:r>
            <a:rPr lang="en-US" sz="2300" kern="1200" dirty="0">
              <a:solidFill>
                <a:schemeClr val="tx1"/>
              </a:solidFill>
            </a:rPr>
            <a:t> </a:t>
          </a:r>
          <a:r>
            <a:rPr lang="en-US" sz="2300" kern="1200" dirty="0" err="1">
              <a:solidFill>
                <a:schemeClr val="tx1"/>
              </a:solidFill>
            </a:rPr>
            <a:t>kort</a:t>
          </a:r>
          <a:r>
            <a:rPr lang="en-US" sz="2300" kern="1200" dirty="0">
              <a:solidFill>
                <a:schemeClr val="tx1"/>
              </a:solidFill>
            </a:rPr>
            <a:t> </a:t>
          </a:r>
          <a:r>
            <a:rPr lang="en-US" sz="2300" kern="1200" dirty="0" err="1">
              <a:solidFill>
                <a:schemeClr val="tx1"/>
              </a:solidFill>
            </a:rPr>
            <a:t>vurdering</a:t>
          </a:r>
          <a:r>
            <a:rPr lang="en-US" sz="2300" kern="1200" dirty="0">
              <a:solidFill>
                <a:schemeClr val="tx1"/>
              </a:solidFill>
            </a:rPr>
            <a:t> av </a:t>
          </a:r>
          <a:r>
            <a:rPr lang="en-US" sz="2300" kern="1200" dirty="0" err="1">
              <a:solidFill>
                <a:schemeClr val="tx1"/>
              </a:solidFill>
            </a:rPr>
            <a:t>arbeidet</a:t>
          </a:r>
          <a:r>
            <a:rPr lang="en-US" sz="2300" kern="1200" dirty="0">
              <a:solidFill>
                <a:schemeClr val="tx1"/>
              </a:solidFill>
            </a:rPr>
            <a:t> I </a:t>
          </a:r>
          <a:r>
            <a:rPr lang="en-US" sz="2300" kern="1200" dirty="0" err="1">
              <a:solidFill>
                <a:schemeClr val="tx1"/>
              </a:solidFill>
            </a:rPr>
            <a:t>forrige</a:t>
          </a:r>
          <a:r>
            <a:rPr lang="en-US" sz="2300" kern="1200" dirty="0">
              <a:solidFill>
                <a:schemeClr val="tx1"/>
              </a:solidFill>
            </a:rPr>
            <a:t> </a:t>
          </a:r>
          <a:r>
            <a:rPr lang="en-US" sz="2300" kern="1200" dirty="0" err="1">
              <a:solidFill>
                <a:schemeClr val="tx1"/>
              </a:solidFill>
            </a:rPr>
            <a:t>måned</a:t>
          </a:r>
          <a:r>
            <a:rPr lang="en-US" sz="2300" kern="1200" dirty="0">
              <a:solidFill>
                <a:schemeClr val="tx1"/>
              </a:solidFill>
            </a:rPr>
            <a:t> og planer for </a:t>
          </a:r>
          <a:r>
            <a:rPr lang="en-US" sz="2300" kern="1200" dirty="0" err="1">
              <a:solidFill>
                <a:schemeClr val="tx1"/>
              </a:solidFill>
            </a:rPr>
            <a:t>kommende</a:t>
          </a:r>
          <a:r>
            <a:rPr lang="en-US" sz="2300" kern="1200" dirty="0">
              <a:solidFill>
                <a:schemeClr val="tx1"/>
              </a:solidFill>
            </a:rPr>
            <a:t> </a:t>
          </a:r>
          <a:r>
            <a:rPr lang="en-US" sz="2300" kern="1200" dirty="0" err="1">
              <a:solidFill>
                <a:schemeClr val="tx1"/>
              </a:solidFill>
            </a:rPr>
            <a:t>måned</a:t>
          </a:r>
          <a:r>
            <a:rPr lang="en-US" sz="2300" kern="1200" dirty="0">
              <a:solidFill>
                <a:schemeClr val="tx1"/>
              </a:solidFill>
            </a:rPr>
            <a:t>. </a:t>
          </a:r>
        </a:p>
      </dsp:txBody>
      <dsp:txXfrm>
        <a:off x="4476948" y="5752306"/>
        <a:ext cx="4069953" cy="244197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32C782-D41E-43E2-A850-D2634D54234A}" type="datetimeFigureOut">
              <a:rPr lang="nb-NO" smtClean="0"/>
              <a:t>28.08.2026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5D1CEF-0D1E-482C-8218-80B70FBF38AB}" type="slidenum">
              <a:rPr lang="nb-NO" smtClean="0"/>
              <a:t>‹#›</a:t>
            </a:fld>
            <a:endParaRPr lang="nb-NO"/>
          </a:p>
        </p:txBody>
      </p:sp>
    </p:spTree>
    <p:extLst>
      <p:ext uri="{BB962C8B-B14F-4D97-AF65-F5344CB8AC3E}">
        <p14:creationId xmlns:p14="http://schemas.microsoft.com/office/powerpoint/2010/main" val="4074355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pic>
        <p:nvPicPr>
          <p:cNvPr id="10" name="Bilde 9">
            <a:extLst>
              <a:ext uri="{FF2B5EF4-FFF2-40B4-BE49-F238E27FC236}">
                <a16:creationId xmlns:a16="http://schemas.microsoft.com/office/drawing/2014/main" id="{CDDB55CB-F0D4-4DF3-925C-47DFBE6C24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2801" cy="13742426"/>
          </a:xfrm>
          <a:prstGeom prst="rect">
            <a:avLst/>
          </a:prstGeom>
        </p:spPr>
      </p:pic>
      <p:sp>
        <p:nvSpPr>
          <p:cNvPr id="2" name="Title 1"/>
          <p:cNvSpPr>
            <a:spLocks noGrp="1"/>
          </p:cNvSpPr>
          <p:nvPr>
            <p:ph type="ctrTitle"/>
          </p:nvPr>
        </p:nvSpPr>
        <p:spPr>
          <a:xfrm>
            <a:off x="1440180" y="7869671"/>
            <a:ext cx="15268402" cy="3079298"/>
          </a:xfrm>
        </p:spPr>
        <p:txBody>
          <a:bodyPr anchor="t">
            <a:noAutofit/>
          </a:bodyPr>
          <a:lstStyle>
            <a:lvl1pPr algn="l">
              <a:defRPr sz="7000" b="0">
                <a:solidFill>
                  <a:schemeClr val="lt1"/>
                </a:solidFill>
                <a:latin typeface="Good Sans" panose="00000500000000000000" pitchFamily="50" charset="0"/>
              </a:defRPr>
            </a:lvl1pPr>
          </a:lstStyle>
          <a:p>
            <a:r>
              <a:rPr lang="nb-NO"/>
              <a:t>Klikk for å redigere tittelstil</a:t>
            </a:r>
            <a:endParaRPr lang="en-US" dirty="0"/>
          </a:p>
        </p:txBody>
      </p:sp>
      <p:pic>
        <p:nvPicPr>
          <p:cNvPr id="8" name="Bilde 7">
            <a:extLst>
              <a:ext uri="{FF2B5EF4-FFF2-40B4-BE49-F238E27FC236}">
                <a16:creationId xmlns:a16="http://schemas.microsoft.com/office/drawing/2014/main" id="{7DCBC53D-6F17-4667-902E-77034C666D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8753" y="10948969"/>
            <a:ext cx="4111760" cy="1289307"/>
          </a:xfrm>
          <a:prstGeom prst="rect">
            <a:avLst/>
          </a:prstGeom>
        </p:spPr>
      </p:pic>
      <p:sp>
        <p:nvSpPr>
          <p:cNvPr id="5" name="Title 1">
            <a:extLst>
              <a:ext uri="{FF2B5EF4-FFF2-40B4-BE49-F238E27FC236}">
                <a16:creationId xmlns:a16="http://schemas.microsoft.com/office/drawing/2014/main" id="{8EF9387B-E4BF-4C2F-83E0-0E054BF9C4AA}"/>
              </a:ext>
            </a:extLst>
          </p:cNvPr>
          <p:cNvSpPr txBox="1">
            <a:spLocks/>
          </p:cNvSpPr>
          <p:nvPr userDrawn="1"/>
        </p:nvSpPr>
        <p:spPr>
          <a:xfrm>
            <a:off x="1451039" y="583618"/>
            <a:ext cx="22522144" cy="2835443"/>
          </a:xfrm>
          <a:prstGeom prst="rect">
            <a:avLst/>
          </a:prstGeom>
        </p:spPr>
        <p:txBody>
          <a:bodyPr vert="horz" lIns="0" tIns="0" rIns="0" bIns="0" rtlCol="0" anchor="t">
            <a:normAutofit/>
          </a:bodyPr>
          <a:lstStyle>
            <a:lvl1pPr algn="l" defTabSz="1828709" rtl="0" eaLnBrk="1" latinLnBrk="0" hangingPunct="1">
              <a:lnSpc>
                <a:spcPct val="100000"/>
              </a:lnSpc>
              <a:spcBef>
                <a:spcPct val="0"/>
              </a:spcBef>
              <a:buNone/>
              <a:defRPr sz="7000" b="0" kern="1200">
                <a:solidFill>
                  <a:schemeClr val="lt1"/>
                </a:solidFill>
                <a:latin typeface="Good Sans" panose="00000500000000000000" pitchFamily="50" charset="0"/>
                <a:ea typeface="+mj-ea"/>
                <a:cs typeface="+mj-cs"/>
              </a:defRPr>
            </a:lvl1pPr>
          </a:lstStyle>
          <a:p>
            <a:pPr algn="r"/>
            <a:r>
              <a:rPr lang="nb-NO" sz="3000" dirty="0">
                <a:solidFill>
                  <a:srgbClr val="0D5740"/>
                </a:solidFill>
              </a:rPr>
              <a:t>Mangfoldige Moss – skapende, varmere, grønnere</a:t>
            </a:r>
            <a:endParaRPr lang="en-US" sz="3000" dirty="0">
              <a:solidFill>
                <a:srgbClr val="0D5740"/>
              </a:solidFill>
            </a:endParaRPr>
          </a:p>
        </p:txBody>
      </p:sp>
    </p:spTree>
    <p:extLst>
      <p:ext uri="{BB962C8B-B14F-4D97-AF65-F5344CB8AC3E}">
        <p14:creationId xmlns:p14="http://schemas.microsoft.com/office/powerpoint/2010/main" val="1297508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innhold og bilde #3">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119BF00-B8E9-4ADE-8EC2-1BD029B563E2}"/>
              </a:ext>
            </a:extLst>
          </p:cNvPr>
          <p:cNvSpPr/>
          <p:nvPr userDrawn="1"/>
        </p:nvSpPr>
        <p:spPr>
          <a:xfrm>
            <a:off x="15337917" y="0"/>
            <a:ext cx="9044496" cy="6857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p:cNvSpPr>
            <a:spLocks noGrp="1"/>
          </p:cNvSpPr>
          <p:nvPr>
            <p:ph type="title"/>
          </p:nvPr>
        </p:nvSpPr>
        <p:spPr>
          <a:xfrm>
            <a:off x="1440180" y="992867"/>
            <a:ext cx="13023965" cy="1006429"/>
          </a:xfrm>
        </p:spPr>
        <p:txBody>
          <a:bodyPr/>
          <a:lstStyle/>
          <a:p>
            <a:r>
              <a:rPr lang="nb-NO"/>
              <a:t>Klikk for å redigere tittelstil</a:t>
            </a:r>
            <a:endParaRPr lang="en-US" dirty="0"/>
          </a:p>
        </p:txBody>
      </p:sp>
      <p:sp>
        <p:nvSpPr>
          <p:cNvPr id="3" name="Content Placeholder 2"/>
          <p:cNvSpPr>
            <a:spLocks noGrp="1"/>
          </p:cNvSpPr>
          <p:nvPr>
            <p:ph idx="1"/>
          </p:nvPr>
        </p:nvSpPr>
        <p:spPr>
          <a:xfrm>
            <a:off x="1440180" y="3934691"/>
            <a:ext cx="13023965" cy="824986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Plassholder for bilde 3">
            <a:extLst>
              <a:ext uri="{FF2B5EF4-FFF2-40B4-BE49-F238E27FC236}">
                <a16:creationId xmlns:a16="http://schemas.microsoft.com/office/drawing/2014/main" id="{21010E2C-C75D-4A5A-8DB8-42F7CC23D08B}"/>
              </a:ext>
            </a:extLst>
          </p:cNvPr>
          <p:cNvSpPr>
            <a:spLocks noGrp="1"/>
          </p:cNvSpPr>
          <p:nvPr>
            <p:ph type="pic" sz="quarter" idx="10"/>
          </p:nvPr>
        </p:nvSpPr>
        <p:spPr>
          <a:xfrm>
            <a:off x="15337917" y="6857143"/>
            <a:ext cx="9044496" cy="6858857"/>
          </a:xfrm>
          <a:prstGeom prst="rect">
            <a:avLst/>
          </a:prstGeom>
        </p:spPr>
        <p:txBody>
          <a:bodyPr lIns="91440" tIns="45720" rIns="91440" bIns="45720"/>
          <a:lstStyle/>
          <a:p>
            <a:r>
              <a:rPr lang="nb-NO"/>
              <a:t>Klikk på ikonet for å legge til et bilde</a:t>
            </a:r>
          </a:p>
        </p:txBody>
      </p:sp>
    </p:spTree>
    <p:extLst>
      <p:ext uri="{BB962C8B-B14F-4D97-AF65-F5344CB8AC3E}">
        <p14:creationId xmlns:p14="http://schemas.microsoft.com/office/powerpoint/2010/main" val="3834920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tel og innhold #4">
    <p:spTree>
      <p:nvGrpSpPr>
        <p:cNvPr id="1" name=""/>
        <p:cNvGrpSpPr/>
        <p:nvPr/>
      </p:nvGrpSpPr>
      <p:grpSpPr>
        <a:xfrm>
          <a:off x="0" y="0"/>
          <a:ext cx="0" cy="0"/>
          <a:chOff x="0" y="0"/>
          <a:chExt cx="0" cy="0"/>
        </a:xfrm>
      </p:grpSpPr>
      <p:sp>
        <p:nvSpPr>
          <p:cNvPr id="8" name="Plassholder for bilde 7">
            <a:extLst>
              <a:ext uri="{FF2B5EF4-FFF2-40B4-BE49-F238E27FC236}">
                <a16:creationId xmlns:a16="http://schemas.microsoft.com/office/drawing/2014/main" id="{EAE1DA2C-E532-480D-9735-1D49120D84C2}"/>
              </a:ext>
            </a:extLst>
          </p:cNvPr>
          <p:cNvSpPr>
            <a:spLocks noGrp="1"/>
          </p:cNvSpPr>
          <p:nvPr>
            <p:ph type="pic" sz="quarter" idx="10"/>
          </p:nvPr>
        </p:nvSpPr>
        <p:spPr>
          <a:xfrm>
            <a:off x="15337918" y="1"/>
            <a:ext cx="9044495" cy="13716000"/>
          </a:xfrm>
          <a:custGeom>
            <a:avLst/>
            <a:gdLst>
              <a:gd name="connsiteX0" fmla="*/ 5346665 w 9044495"/>
              <a:gd name="connsiteY0" fmla="*/ 0 h 13716000"/>
              <a:gd name="connsiteX1" fmla="*/ 9044495 w 9044495"/>
              <a:gd name="connsiteY1" fmla="*/ 0 h 13716000"/>
              <a:gd name="connsiteX2" fmla="*/ 9044495 w 9044495"/>
              <a:gd name="connsiteY2" fmla="*/ 13716000 h 13716000"/>
              <a:gd name="connsiteX3" fmla="*/ 0 w 9044495"/>
              <a:gd name="connsiteY3" fmla="*/ 13716000 h 13716000"/>
              <a:gd name="connsiteX4" fmla="*/ 0 w 9044495"/>
              <a:gd name="connsiteY4" fmla="*/ 13715999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4495" h="13716000">
                <a:moveTo>
                  <a:pt x="5346665" y="0"/>
                </a:moveTo>
                <a:lnTo>
                  <a:pt x="9044495" y="0"/>
                </a:lnTo>
                <a:lnTo>
                  <a:pt x="9044495" y="13716000"/>
                </a:lnTo>
                <a:lnTo>
                  <a:pt x="0" y="13716000"/>
                </a:lnTo>
                <a:lnTo>
                  <a:pt x="0" y="13715999"/>
                </a:lnTo>
                <a:close/>
              </a:path>
            </a:pathLst>
          </a:custGeom>
        </p:spPr>
        <p:txBody>
          <a:bodyPr wrap="square" lIns="91440" tIns="45720" rIns="91440" bIns="45720">
            <a:noAutofit/>
          </a:bodyPr>
          <a:lstStyle/>
          <a:p>
            <a:r>
              <a:rPr lang="nb-NO"/>
              <a:t>Klikk på ikonet for å legge til et bilde</a:t>
            </a:r>
          </a:p>
        </p:txBody>
      </p:sp>
      <p:sp>
        <p:nvSpPr>
          <p:cNvPr id="2" name="Title 1"/>
          <p:cNvSpPr>
            <a:spLocks noGrp="1"/>
          </p:cNvSpPr>
          <p:nvPr>
            <p:ph type="title"/>
          </p:nvPr>
        </p:nvSpPr>
        <p:spPr>
          <a:xfrm>
            <a:off x="1440180" y="992867"/>
            <a:ext cx="13023965" cy="1006429"/>
          </a:xfrm>
        </p:spPr>
        <p:txBody>
          <a:bodyPr/>
          <a:lstStyle/>
          <a:p>
            <a:r>
              <a:rPr lang="nb-NO"/>
              <a:t>Klikk for å redigere tittelstil</a:t>
            </a:r>
            <a:endParaRPr lang="en-US" dirty="0"/>
          </a:p>
        </p:txBody>
      </p:sp>
      <p:sp>
        <p:nvSpPr>
          <p:cNvPr id="3" name="Content Placeholder 2"/>
          <p:cNvSpPr>
            <a:spLocks noGrp="1"/>
          </p:cNvSpPr>
          <p:nvPr>
            <p:ph idx="1"/>
          </p:nvPr>
        </p:nvSpPr>
        <p:spPr>
          <a:xfrm>
            <a:off x="1440180" y="3934691"/>
            <a:ext cx="13023965" cy="824986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Rettvinklet trekant 6">
            <a:extLst>
              <a:ext uri="{FF2B5EF4-FFF2-40B4-BE49-F238E27FC236}">
                <a16:creationId xmlns:a16="http://schemas.microsoft.com/office/drawing/2014/main" id="{B52A14A5-BC4F-4AF2-891A-BBA6818CEC82}"/>
              </a:ext>
            </a:extLst>
          </p:cNvPr>
          <p:cNvSpPr/>
          <p:nvPr userDrawn="1"/>
        </p:nvSpPr>
        <p:spPr>
          <a:xfrm rot="10800000" flipH="1">
            <a:off x="15337918" y="53790"/>
            <a:ext cx="5346665" cy="13715999"/>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940527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eloverskrif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40180" y="999370"/>
            <a:ext cx="21505487" cy="1015663"/>
          </a:xfrm>
        </p:spPr>
        <p:txBody>
          <a:bodyPr anchor="t">
            <a:spAutoFit/>
          </a:bodyPr>
          <a:lstStyle>
            <a:lvl1pPr>
              <a:defRPr sz="6600">
                <a:solidFill>
                  <a:schemeClr val="lt1"/>
                </a:solidFill>
              </a:defRPr>
            </a:lvl1pPr>
          </a:lstStyle>
          <a:p>
            <a:r>
              <a:rPr lang="nb-NO"/>
              <a:t>Klikk for å redigere tittelstil</a:t>
            </a:r>
            <a:endParaRPr lang="en-US" dirty="0"/>
          </a:p>
        </p:txBody>
      </p:sp>
      <p:sp>
        <p:nvSpPr>
          <p:cNvPr id="3" name="Text Placeholder 2"/>
          <p:cNvSpPr>
            <a:spLocks noGrp="1"/>
          </p:cNvSpPr>
          <p:nvPr>
            <p:ph type="body" idx="1"/>
          </p:nvPr>
        </p:nvSpPr>
        <p:spPr>
          <a:xfrm>
            <a:off x="1440180" y="3162395"/>
            <a:ext cx="21505487" cy="9022162"/>
          </a:xfrm>
        </p:spPr>
        <p:txBody>
          <a:bodyPr anchor="t">
            <a:noAutofit/>
          </a:bodyPr>
          <a:lstStyle>
            <a:lvl1pPr marL="0" indent="0">
              <a:buNone/>
              <a:defRPr sz="7000">
                <a:solidFill>
                  <a:schemeClr val="lt1"/>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nb-NO"/>
              <a:t>Klikk for å redigere tekststiler i malen</a:t>
            </a:r>
          </a:p>
        </p:txBody>
      </p:sp>
      <p:pic>
        <p:nvPicPr>
          <p:cNvPr id="4" name="Bilde 3">
            <a:extLst>
              <a:ext uri="{FF2B5EF4-FFF2-40B4-BE49-F238E27FC236}">
                <a16:creationId xmlns:a16="http://schemas.microsoft.com/office/drawing/2014/main" id="{DEFE476D-09C8-4718-8D4B-206B1C141F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808753" y="10948969"/>
            <a:ext cx="4111760" cy="1289307"/>
          </a:xfrm>
          <a:prstGeom prst="rect">
            <a:avLst/>
          </a:prstGeom>
        </p:spPr>
      </p:pic>
    </p:spTree>
    <p:extLst>
      <p:ext uri="{BB962C8B-B14F-4D97-AF65-F5344CB8AC3E}">
        <p14:creationId xmlns:p14="http://schemas.microsoft.com/office/powerpoint/2010/main" val="3149272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eloverskrift #2">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40180" y="999370"/>
            <a:ext cx="21505487" cy="1015663"/>
          </a:xfrm>
        </p:spPr>
        <p:txBody>
          <a:bodyPr anchor="t">
            <a:spAutoFit/>
          </a:bodyPr>
          <a:lstStyle>
            <a:lvl1pPr>
              <a:defRPr sz="6600">
                <a:solidFill>
                  <a:schemeClr val="dk1"/>
                </a:solidFill>
              </a:defRPr>
            </a:lvl1pPr>
          </a:lstStyle>
          <a:p>
            <a:r>
              <a:rPr lang="nb-NO"/>
              <a:t>Klikk for å redigere tittelstil</a:t>
            </a:r>
            <a:endParaRPr lang="en-US" dirty="0"/>
          </a:p>
        </p:txBody>
      </p:sp>
      <p:sp>
        <p:nvSpPr>
          <p:cNvPr id="3" name="Text Placeholder 2"/>
          <p:cNvSpPr>
            <a:spLocks noGrp="1"/>
          </p:cNvSpPr>
          <p:nvPr>
            <p:ph type="body" idx="1"/>
          </p:nvPr>
        </p:nvSpPr>
        <p:spPr>
          <a:xfrm>
            <a:off x="1440180" y="3162395"/>
            <a:ext cx="21505487" cy="9022162"/>
          </a:xfrm>
        </p:spPr>
        <p:txBody>
          <a:bodyPr anchor="t">
            <a:noAutofit/>
          </a:bodyPr>
          <a:lstStyle>
            <a:lvl1pPr marL="0" indent="0">
              <a:buNone/>
              <a:defRPr sz="7000">
                <a:solidFill>
                  <a:schemeClr val="dk1"/>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nb-NO"/>
              <a:t>Klikk for å redigere tekststiler i malen</a:t>
            </a:r>
          </a:p>
        </p:txBody>
      </p:sp>
      <p:pic>
        <p:nvPicPr>
          <p:cNvPr id="4" name="Bilde 3">
            <a:extLst>
              <a:ext uri="{FF2B5EF4-FFF2-40B4-BE49-F238E27FC236}">
                <a16:creationId xmlns:a16="http://schemas.microsoft.com/office/drawing/2014/main" id="{A400D9A5-1966-48A9-B9FE-4FC597798D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808753" y="10949868"/>
            <a:ext cx="4111760" cy="1287508"/>
          </a:xfrm>
          <a:prstGeom prst="rect">
            <a:avLst/>
          </a:prstGeom>
        </p:spPr>
      </p:pic>
    </p:spTree>
    <p:extLst>
      <p:ext uri="{BB962C8B-B14F-4D97-AF65-F5344CB8AC3E}">
        <p14:creationId xmlns:p14="http://schemas.microsoft.com/office/powerpoint/2010/main" val="3855432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tel og bilde">
    <p:bg>
      <p:bgPr>
        <a:solidFill>
          <a:schemeClr val="lt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36E7A4DA-3E16-4EBE-94ED-44B8FEB6A01B}"/>
              </a:ext>
            </a:extLst>
          </p:cNvPr>
          <p:cNvSpPr>
            <a:spLocks noGrp="1"/>
          </p:cNvSpPr>
          <p:nvPr>
            <p:ph type="pic" sz="quarter" idx="10"/>
          </p:nvPr>
        </p:nvSpPr>
        <p:spPr>
          <a:xfrm>
            <a:off x="0" y="0"/>
            <a:ext cx="24382413" cy="13716000"/>
          </a:xfrm>
        </p:spPr>
        <p:txBody>
          <a:bodyPr/>
          <a:lstStyle/>
          <a:p>
            <a:r>
              <a:rPr lang="nb-NO"/>
              <a:t>Klikk på ikonet for å legge til et bilde</a:t>
            </a:r>
          </a:p>
        </p:txBody>
      </p:sp>
      <p:sp>
        <p:nvSpPr>
          <p:cNvPr id="2" name="Title 1"/>
          <p:cNvSpPr>
            <a:spLocks noGrp="1"/>
          </p:cNvSpPr>
          <p:nvPr>
            <p:ph type="title"/>
          </p:nvPr>
        </p:nvSpPr>
        <p:spPr>
          <a:xfrm>
            <a:off x="1440180" y="999370"/>
            <a:ext cx="21505487" cy="1015663"/>
          </a:xfrm>
        </p:spPr>
        <p:txBody>
          <a:bodyPr anchor="t">
            <a:spAutoFit/>
          </a:bodyPr>
          <a:lstStyle>
            <a:lvl1pPr>
              <a:defRPr sz="6600">
                <a:solidFill>
                  <a:schemeClr val="dk1"/>
                </a:solidFill>
              </a:defRPr>
            </a:lvl1pPr>
          </a:lstStyle>
          <a:p>
            <a:r>
              <a:rPr lang="nb-NO"/>
              <a:t>Klikk for å redigere tittelstil</a:t>
            </a:r>
            <a:endParaRPr lang="en-US" dirty="0"/>
          </a:p>
        </p:txBody>
      </p:sp>
      <p:pic>
        <p:nvPicPr>
          <p:cNvPr id="4" name="Bilde 3">
            <a:extLst>
              <a:ext uri="{FF2B5EF4-FFF2-40B4-BE49-F238E27FC236}">
                <a16:creationId xmlns:a16="http://schemas.microsoft.com/office/drawing/2014/main" id="{CF1C9677-CEA4-4353-8D2D-B6BFC154F46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808753" y="10959595"/>
            <a:ext cx="4111760" cy="1268054"/>
          </a:xfrm>
          <a:prstGeom prst="rect">
            <a:avLst/>
          </a:prstGeom>
        </p:spPr>
      </p:pic>
    </p:spTree>
    <p:extLst>
      <p:ext uri="{BB962C8B-B14F-4D97-AF65-F5344CB8AC3E}">
        <p14:creationId xmlns:p14="http://schemas.microsoft.com/office/powerpoint/2010/main" val="411516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pic>
        <p:nvPicPr>
          <p:cNvPr id="3" name="Bilde 2">
            <a:extLst>
              <a:ext uri="{FF2B5EF4-FFF2-40B4-BE49-F238E27FC236}">
                <a16:creationId xmlns:a16="http://schemas.microsoft.com/office/drawing/2014/main" id="{0A48CA27-567E-4918-9CEF-EDE94523FE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808753" y="10959595"/>
            <a:ext cx="4111760" cy="1268054"/>
          </a:xfrm>
          <a:prstGeom prst="rect">
            <a:avLst/>
          </a:prstGeom>
        </p:spPr>
      </p:pic>
    </p:spTree>
    <p:extLst>
      <p:ext uri="{BB962C8B-B14F-4D97-AF65-F5344CB8AC3E}">
        <p14:creationId xmlns:p14="http://schemas.microsoft.com/office/powerpoint/2010/main" val="35354189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65D5D3A1-C071-4802-AE8F-A9A8A4F3C9D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808753" y="10959595"/>
            <a:ext cx="4111760" cy="1268054"/>
          </a:xfrm>
          <a:prstGeom prst="rect">
            <a:avLst/>
          </a:prstGeom>
        </p:spPr>
      </p:pic>
    </p:spTree>
    <p:extLst>
      <p:ext uri="{BB962C8B-B14F-4D97-AF65-F5344CB8AC3E}">
        <p14:creationId xmlns:p14="http://schemas.microsoft.com/office/powerpoint/2010/main" val="4278474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1676291" y="3651250"/>
            <a:ext cx="10362526" cy="870267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12343596" y="3651250"/>
            <a:ext cx="10362526" cy="870267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385141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lysbilde #2">
    <p:spTree>
      <p:nvGrpSpPr>
        <p:cNvPr id="1" name=""/>
        <p:cNvGrpSpPr/>
        <p:nvPr/>
      </p:nvGrpSpPr>
      <p:grpSpPr>
        <a:xfrm>
          <a:off x="0" y="0"/>
          <a:ext cx="0" cy="0"/>
          <a:chOff x="0" y="0"/>
          <a:chExt cx="0" cy="0"/>
        </a:xfrm>
      </p:grpSpPr>
      <p:pic>
        <p:nvPicPr>
          <p:cNvPr id="10" name="Bilde 9">
            <a:extLst>
              <a:ext uri="{FF2B5EF4-FFF2-40B4-BE49-F238E27FC236}">
                <a16:creationId xmlns:a16="http://schemas.microsoft.com/office/drawing/2014/main" id="{CDDB55CB-F0D4-4DF3-925C-47DFBE6C24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2800" cy="13744086"/>
          </a:xfrm>
          <a:prstGeom prst="rect">
            <a:avLst/>
          </a:prstGeom>
        </p:spPr>
      </p:pic>
      <p:pic>
        <p:nvPicPr>
          <p:cNvPr id="8" name="Bilde 7">
            <a:extLst>
              <a:ext uri="{FF2B5EF4-FFF2-40B4-BE49-F238E27FC236}">
                <a16:creationId xmlns:a16="http://schemas.microsoft.com/office/drawing/2014/main" id="{7DCBC53D-6F17-4667-902E-77034C666D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8753" y="10948969"/>
            <a:ext cx="4111760" cy="1289307"/>
          </a:xfrm>
          <a:prstGeom prst="rect">
            <a:avLst/>
          </a:prstGeom>
        </p:spPr>
      </p:pic>
      <p:sp>
        <p:nvSpPr>
          <p:cNvPr id="6" name="Title 1">
            <a:extLst>
              <a:ext uri="{FF2B5EF4-FFF2-40B4-BE49-F238E27FC236}">
                <a16:creationId xmlns:a16="http://schemas.microsoft.com/office/drawing/2014/main" id="{BB2905EF-C19E-482F-A933-EC92B10A2195}"/>
              </a:ext>
            </a:extLst>
          </p:cNvPr>
          <p:cNvSpPr txBox="1">
            <a:spLocks/>
          </p:cNvSpPr>
          <p:nvPr userDrawn="1"/>
        </p:nvSpPr>
        <p:spPr>
          <a:xfrm>
            <a:off x="1440180" y="12064711"/>
            <a:ext cx="21480333" cy="1152525"/>
          </a:xfrm>
          <a:prstGeom prst="rect">
            <a:avLst/>
          </a:prstGeom>
        </p:spPr>
        <p:txBody>
          <a:bodyPr vert="horz" lIns="0" tIns="0" rIns="0" bIns="0" rtlCol="0" anchor="b">
            <a:normAutofit/>
          </a:bodyPr>
          <a:lstStyle>
            <a:lvl1pPr algn="l" defTabSz="1828709" rtl="0" eaLnBrk="1" latinLnBrk="0" hangingPunct="1">
              <a:lnSpc>
                <a:spcPct val="100000"/>
              </a:lnSpc>
              <a:spcBef>
                <a:spcPct val="0"/>
              </a:spcBef>
              <a:buNone/>
              <a:defRPr sz="7000" b="0" kern="1200">
                <a:solidFill>
                  <a:schemeClr val="lt1"/>
                </a:solidFill>
                <a:latin typeface="Good Sans" panose="00000500000000000000" pitchFamily="50" charset="0"/>
                <a:ea typeface="+mj-ea"/>
                <a:cs typeface="+mj-cs"/>
              </a:defRPr>
            </a:lvl1pPr>
          </a:lstStyle>
          <a:p>
            <a:pPr algn="l"/>
            <a:r>
              <a:rPr lang="nb-NO" sz="3000" dirty="0">
                <a:solidFill>
                  <a:srgbClr val="F6A4CE"/>
                </a:solidFill>
              </a:rPr>
              <a:t>Mangfoldige Moss – skapende, varmere, grønnere</a:t>
            </a:r>
            <a:endParaRPr lang="en-US" sz="3000" dirty="0">
              <a:solidFill>
                <a:srgbClr val="F6A4CE"/>
              </a:solidFill>
            </a:endParaRPr>
          </a:p>
        </p:txBody>
      </p:sp>
      <p:sp>
        <p:nvSpPr>
          <p:cNvPr id="7" name="Title 1">
            <a:extLst>
              <a:ext uri="{FF2B5EF4-FFF2-40B4-BE49-F238E27FC236}">
                <a16:creationId xmlns:a16="http://schemas.microsoft.com/office/drawing/2014/main" id="{70F5CE9C-447F-42E2-97EC-6374AB6B2E99}"/>
              </a:ext>
            </a:extLst>
          </p:cNvPr>
          <p:cNvSpPr>
            <a:spLocks noGrp="1"/>
          </p:cNvSpPr>
          <p:nvPr>
            <p:ph type="ctrTitle"/>
          </p:nvPr>
        </p:nvSpPr>
        <p:spPr>
          <a:xfrm>
            <a:off x="1440180" y="7869671"/>
            <a:ext cx="15268402" cy="3079298"/>
          </a:xfrm>
        </p:spPr>
        <p:txBody>
          <a:bodyPr anchor="t">
            <a:noAutofit/>
          </a:bodyPr>
          <a:lstStyle>
            <a:lvl1pPr algn="l">
              <a:defRPr sz="7000" b="0">
                <a:solidFill>
                  <a:schemeClr val="lt1"/>
                </a:solidFill>
                <a:latin typeface="Good Sans" panose="00000500000000000000" pitchFamily="50" charset="0"/>
              </a:defRPr>
            </a:lvl1pPr>
          </a:lstStyle>
          <a:p>
            <a:r>
              <a:rPr lang="nb-NO"/>
              <a:t>Klikk for å redigere tittelstil</a:t>
            </a:r>
            <a:endParaRPr lang="en-US" dirty="0"/>
          </a:p>
        </p:txBody>
      </p:sp>
    </p:spTree>
    <p:extLst>
      <p:ext uri="{BB962C8B-B14F-4D97-AF65-F5344CB8AC3E}">
        <p14:creationId xmlns:p14="http://schemas.microsoft.com/office/powerpoint/2010/main" val="550455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tellysbilde #3">
    <p:spTree>
      <p:nvGrpSpPr>
        <p:cNvPr id="1" name=""/>
        <p:cNvGrpSpPr/>
        <p:nvPr/>
      </p:nvGrpSpPr>
      <p:grpSpPr>
        <a:xfrm>
          <a:off x="0" y="0"/>
          <a:ext cx="0" cy="0"/>
          <a:chOff x="0" y="0"/>
          <a:chExt cx="0" cy="0"/>
        </a:xfrm>
      </p:grpSpPr>
      <p:pic>
        <p:nvPicPr>
          <p:cNvPr id="10" name="Bilde 9">
            <a:extLst>
              <a:ext uri="{FF2B5EF4-FFF2-40B4-BE49-F238E27FC236}">
                <a16:creationId xmlns:a16="http://schemas.microsoft.com/office/drawing/2014/main" id="{CDDB55CB-F0D4-4DF3-925C-47DFBE6C24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2800" cy="13741038"/>
          </a:xfrm>
          <a:prstGeom prst="rect">
            <a:avLst/>
          </a:prstGeom>
        </p:spPr>
      </p:pic>
      <p:pic>
        <p:nvPicPr>
          <p:cNvPr id="8" name="Bilde 7">
            <a:extLst>
              <a:ext uri="{FF2B5EF4-FFF2-40B4-BE49-F238E27FC236}">
                <a16:creationId xmlns:a16="http://schemas.microsoft.com/office/drawing/2014/main" id="{7DCBC53D-6F17-4667-902E-77034C666D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8753" y="10948969"/>
            <a:ext cx="4111760" cy="1289307"/>
          </a:xfrm>
          <a:prstGeom prst="rect">
            <a:avLst/>
          </a:prstGeom>
        </p:spPr>
      </p:pic>
      <p:sp>
        <p:nvSpPr>
          <p:cNvPr id="5" name="Title 1">
            <a:extLst>
              <a:ext uri="{FF2B5EF4-FFF2-40B4-BE49-F238E27FC236}">
                <a16:creationId xmlns:a16="http://schemas.microsoft.com/office/drawing/2014/main" id="{950DABB3-EE5D-4D57-A563-255C3D279E9A}"/>
              </a:ext>
            </a:extLst>
          </p:cNvPr>
          <p:cNvSpPr txBox="1">
            <a:spLocks/>
          </p:cNvSpPr>
          <p:nvPr userDrawn="1"/>
        </p:nvSpPr>
        <p:spPr>
          <a:xfrm>
            <a:off x="1440180" y="12064711"/>
            <a:ext cx="21480333" cy="1152525"/>
          </a:xfrm>
          <a:prstGeom prst="rect">
            <a:avLst/>
          </a:prstGeom>
        </p:spPr>
        <p:txBody>
          <a:bodyPr vert="horz" lIns="0" tIns="0" rIns="0" bIns="0" rtlCol="0" anchor="b">
            <a:normAutofit/>
          </a:bodyPr>
          <a:lstStyle>
            <a:lvl1pPr algn="l" defTabSz="1828709" rtl="0" eaLnBrk="1" latinLnBrk="0" hangingPunct="1">
              <a:lnSpc>
                <a:spcPct val="100000"/>
              </a:lnSpc>
              <a:spcBef>
                <a:spcPct val="0"/>
              </a:spcBef>
              <a:buNone/>
              <a:defRPr sz="7000" b="0" kern="1200">
                <a:solidFill>
                  <a:schemeClr val="lt1"/>
                </a:solidFill>
                <a:latin typeface="Good Sans" panose="00000500000000000000" pitchFamily="50" charset="0"/>
                <a:ea typeface="+mj-ea"/>
                <a:cs typeface="+mj-cs"/>
              </a:defRPr>
            </a:lvl1pPr>
          </a:lstStyle>
          <a:p>
            <a:pPr algn="l"/>
            <a:r>
              <a:rPr lang="nb-NO" sz="3000" dirty="0">
                <a:solidFill>
                  <a:srgbClr val="F6DD38"/>
                </a:solidFill>
              </a:rPr>
              <a:t>Mangfoldige Moss – skapende, varmere, grønnere</a:t>
            </a:r>
            <a:endParaRPr lang="en-US" sz="3000" dirty="0">
              <a:solidFill>
                <a:srgbClr val="F6DD38"/>
              </a:solidFill>
            </a:endParaRPr>
          </a:p>
        </p:txBody>
      </p:sp>
      <p:sp>
        <p:nvSpPr>
          <p:cNvPr id="6" name="Title 1">
            <a:extLst>
              <a:ext uri="{FF2B5EF4-FFF2-40B4-BE49-F238E27FC236}">
                <a16:creationId xmlns:a16="http://schemas.microsoft.com/office/drawing/2014/main" id="{08635459-D3A5-4FE8-9733-20E4E5A81D88}"/>
              </a:ext>
            </a:extLst>
          </p:cNvPr>
          <p:cNvSpPr>
            <a:spLocks noGrp="1"/>
          </p:cNvSpPr>
          <p:nvPr>
            <p:ph type="ctrTitle"/>
          </p:nvPr>
        </p:nvSpPr>
        <p:spPr>
          <a:xfrm>
            <a:off x="1440180" y="7869671"/>
            <a:ext cx="15268402" cy="3079298"/>
          </a:xfrm>
        </p:spPr>
        <p:txBody>
          <a:bodyPr anchor="t">
            <a:noAutofit/>
          </a:bodyPr>
          <a:lstStyle>
            <a:lvl1pPr algn="l">
              <a:defRPr sz="7000" b="0">
                <a:solidFill>
                  <a:schemeClr val="lt1"/>
                </a:solidFill>
                <a:latin typeface="Good Sans" panose="00000500000000000000" pitchFamily="50" charset="0"/>
              </a:defRPr>
            </a:lvl1pPr>
          </a:lstStyle>
          <a:p>
            <a:r>
              <a:rPr lang="nb-NO"/>
              <a:t>Klikk for å redigere tittelstil</a:t>
            </a:r>
            <a:endParaRPr lang="en-US" dirty="0"/>
          </a:p>
        </p:txBody>
      </p:sp>
    </p:spTree>
    <p:extLst>
      <p:ext uri="{BB962C8B-B14F-4D97-AF65-F5344CB8AC3E}">
        <p14:creationId xmlns:p14="http://schemas.microsoft.com/office/powerpoint/2010/main" val="1200390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lysbilde #4">
    <p:spTree>
      <p:nvGrpSpPr>
        <p:cNvPr id="1" name=""/>
        <p:cNvGrpSpPr/>
        <p:nvPr/>
      </p:nvGrpSpPr>
      <p:grpSpPr>
        <a:xfrm>
          <a:off x="0" y="0"/>
          <a:ext cx="0" cy="0"/>
          <a:chOff x="0" y="0"/>
          <a:chExt cx="0" cy="0"/>
        </a:xfrm>
      </p:grpSpPr>
      <p:pic>
        <p:nvPicPr>
          <p:cNvPr id="10" name="Bilde 9">
            <a:extLst>
              <a:ext uri="{FF2B5EF4-FFF2-40B4-BE49-F238E27FC236}">
                <a16:creationId xmlns:a16="http://schemas.microsoft.com/office/drawing/2014/main" id="{CDDB55CB-F0D4-4DF3-925C-47DFBE6C24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023"/>
            <a:ext cx="24382800" cy="13741038"/>
          </a:xfrm>
          <a:prstGeom prst="rect">
            <a:avLst/>
          </a:prstGeom>
        </p:spPr>
      </p:pic>
      <p:sp>
        <p:nvSpPr>
          <p:cNvPr id="2" name="Title 1"/>
          <p:cNvSpPr>
            <a:spLocks noGrp="1"/>
          </p:cNvSpPr>
          <p:nvPr>
            <p:ph type="ctrTitle"/>
          </p:nvPr>
        </p:nvSpPr>
        <p:spPr>
          <a:xfrm>
            <a:off x="1440180" y="7869671"/>
            <a:ext cx="15268402" cy="3540451"/>
          </a:xfrm>
        </p:spPr>
        <p:txBody>
          <a:bodyPr anchor="t">
            <a:noAutofit/>
          </a:bodyPr>
          <a:lstStyle>
            <a:lvl1pPr algn="l">
              <a:defRPr sz="7000" b="0">
                <a:solidFill>
                  <a:schemeClr val="lt1"/>
                </a:solidFill>
                <a:latin typeface="Good Sans" panose="00000500000000000000" pitchFamily="50" charset="0"/>
              </a:defRPr>
            </a:lvl1pPr>
          </a:lstStyle>
          <a:p>
            <a:r>
              <a:rPr lang="nb-NO"/>
              <a:t>Klikk for å redigere tittelstil</a:t>
            </a:r>
            <a:endParaRPr lang="en-US" dirty="0"/>
          </a:p>
        </p:txBody>
      </p:sp>
      <p:pic>
        <p:nvPicPr>
          <p:cNvPr id="8" name="Bilde 7">
            <a:extLst>
              <a:ext uri="{FF2B5EF4-FFF2-40B4-BE49-F238E27FC236}">
                <a16:creationId xmlns:a16="http://schemas.microsoft.com/office/drawing/2014/main" id="{7DCBC53D-6F17-4667-902E-77034C666D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8753" y="10948969"/>
            <a:ext cx="4111760" cy="1289307"/>
          </a:xfrm>
          <a:prstGeom prst="rect">
            <a:avLst/>
          </a:prstGeom>
        </p:spPr>
      </p:pic>
      <p:sp>
        <p:nvSpPr>
          <p:cNvPr id="5" name="Title 1">
            <a:extLst>
              <a:ext uri="{FF2B5EF4-FFF2-40B4-BE49-F238E27FC236}">
                <a16:creationId xmlns:a16="http://schemas.microsoft.com/office/drawing/2014/main" id="{013E1789-0F29-4EC1-990D-5130B100A752}"/>
              </a:ext>
            </a:extLst>
          </p:cNvPr>
          <p:cNvSpPr txBox="1">
            <a:spLocks/>
          </p:cNvSpPr>
          <p:nvPr userDrawn="1"/>
        </p:nvSpPr>
        <p:spPr>
          <a:xfrm>
            <a:off x="1331770" y="45985"/>
            <a:ext cx="22442631" cy="1152525"/>
          </a:xfrm>
          <a:prstGeom prst="rect">
            <a:avLst/>
          </a:prstGeom>
        </p:spPr>
        <p:txBody>
          <a:bodyPr vert="horz" lIns="0" tIns="0" rIns="0" bIns="0" rtlCol="0" anchor="b">
            <a:normAutofit/>
          </a:bodyPr>
          <a:lstStyle>
            <a:lvl1pPr algn="l" defTabSz="1828709" rtl="0" eaLnBrk="1" latinLnBrk="0" hangingPunct="1">
              <a:lnSpc>
                <a:spcPct val="100000"/>
              </a:lnSpc>
              <a:spcBef>
                <a:spcPct val="0"/>
              </a:spcBef>
              <a:buNone/>
              <a:defRPr sz="7000" b="0" kern="1200">
                <a:solidFill>
                  <a:schemeClr val="lt1"/>
                </a:solidFill>
                <a:latin typeface="Good Sans" panose="00000500000000000000" pitchFamily="50" charset="0"/>
                <a:ea typeface="+mj-ea"/>
                <a:cs typeface="+mj-cs"/>
              </a:defRPr>
            </a:lvl1pPr>
          </a:lstStyle>
          <a:p>
            <a:pPr algn="r"/>
            <a:r>
              <a:rPr lang="nb-NO" sz="3000" dirty="0">
                <a:solidFill>
                  <a:srgbClr val="2B5DBC"/>
                </a:solidFill>
              </a:rPr>
              <a:t>Mangfoldige Moss – skapende, varmere, grønnere</a:t>
            </a:r>
            <a:endParaRPr lang="en-US" sz="3000" dirty="0">
              <a:solidFill>
                <a:srgbClr val="2B5DBC"/>
              </a:solidFill>
            </a:endParaRPr>
          </a:p>
        </p:txBody>
      </p:sp>
    </p:spTree>
    <p:extLst>
      <p:ext uri="{BB962C8B-B14F-4D97-AF65-F5344CB8AC3E}">
        <p14:creationId xmlns:p14="http://schemas.microsoft.com/office/powerpoint/2010/main" val="2150915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lysbilde #5">
    <p:spTree>
      <p:nvGrpSpPr>
        <p:cNvPr id="1" name=""/>
        <p:cNvGrpSpPr/>
        <p:nvPr/>
      </p:nvGrpSpPr>
      <p:grpSpPr>
        <a:xfrm>
          <a:off x="0" y="0"/>
          <a:ext cx="0" cy="0"/>
          <a:chOff x="0" y="0"/>
          <a:chExt cx="0" cy="0"/>
        </a:xfrm>
      </p:grpSpPr>
      <p:pic>
        <p:nvPicPr>
          <p:cNvPr id="10" name="Bilde 9">
            <a:extLst>
              <a:ext uri="{FF2B5EF4-FFF2-40B4-BE49-F238E27FC236}">
                <a16:creationId xmlns:a16="http://schemas.microsoft.com/office/drawing/2014/main" id="{CDDB55CB-F0D4-4DF3-925C-47DFBE6C24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2800" cy="13741038"/>
          </a:xfrm>
          <a:prstGeom prst="rect">
            <a:avLst/>
          </a:prstGeom>
        </p:spPr>
      </p:pic>
      <p:pic>
        <p:nvPicPr>
          <p:cNvPr id="8" name="Bilde 7">
            <a:extLst>
              <a:ext uri="{FF2B5EF4-FFF2-40B4-BE49-F238E27FC236}">
                <a16:creationId xmlns:a16="http://schemas.microsoft.com/office/drawing/2014/main" id="{7DCBC53D-6F17-4667-902E-77034C666D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8753" y="10948969"/>
            <a:ext cx="4111760" cy="1289307"/>
          </a:xfrm>
          <a:prstGeom prst="rect">
            <a:avLst/>
          </a:prstGeom>
        </p:spPr>
      </p:pic>
      <p:sp>
        <p:nvSpPr>
          <p:cNvPr id="5" name="Title 1">
            <a:extLst>
              <a:ext uri="{FF2B5EF4-FFF2-40B4-BE49-F238E27FC236}">
                <a16:creationId xmlns:a16="http://schemas.microsoft.com/office/drawing/2014/main" id="{E26FF401-114F-4E82-929F-DA9A20A2ABB6}"/>
              </a:ext>
            </a:extLst>
          </p:cNvPr>
          <p:cNvSpPr txBox="1">
            <a:spLocks/>
          </p:cNvSpPr>
          <p:nvPr userDrawn="1"/>
        </p:nvSpPr>
        <p:spPr>
          <a:xfrm>
            <a:off x="1440180" y="12064711"/>
            <a:ext cx="21480333" cy="1152525"/>
          </a:xfrm>
          <a:prstGeom prst="rect">
            <a:avLst/>
          </a:prstGeom>
        </p:spPr>
        <p:txBody>
          <a:bodyPr vert="horz" lIns="0" tIns="0" rIns="0" bIns="0" rtlCol="0" anchor="b">
            <a:normAutofit/>
          </a:bodyPr>
          <a:lstStyle>
            <a:lvl1pPr algn="l" defTabSz="1828709" rtl="0" eaLnBrk="1" latinLnBrk="0" hangingPunct="1">
              <a:lnSpc>
                <a:spcPct val="100000"/>
              </a:lnSpc>
              <a:spcBef>
                <a:spcPct val="0"/>
              </a:spcBef>
              <a:buNone/>
              <a:defRPr sz="7000" b="0" kern="1200">
                <a:solidFill>
                  <a:schemeClr val="lt1"/>
                </a:solidFill>
                <a:latin typeface="Good Sans" panose="00000500000000000000" pitchFamily="50" charset="0"/>
                <a:ea typeface="+mj-ea"/>
                <a:cs typeface="+mj-cs"/>
              </a:defRPr>
            </a:lvl1pPr>
          </a:lstStyle>
          <a:p>
            <a:pPr algn="l"/>
            <a:r>
              <a:rPr lang="nb-NO" sz="3000" dirty="0">
                <a:solidFill>
                  <a:srgbClr val="BCDB50"/>
                </a:solidFill>
              </a:rPr>
              <a:t>Mangfoldige Moss – skapende, varmere, grønnere</a:t>
            </a:r>
            <a:endParaRPr lang="en-US" sz="3000" dirty="0">
              <a:solidFill>
                <a:srgbClr val="BCDB50"/>
              </a:solidFill>
            </a:endParaRPr>
          </a:p>
        </p:txBody>
      </p:sp>
      <p:sp>
        <p:nvSpPr>
          <p:cNvPr id="6" name="Title 1">
            <a:extLst>
              <a:ext uri="{FF2B5EF4-FFF2-40B4-BE49-F238E27FC236}">
                <a16:creationId xmlns:a16="http://schemas.microsoft.com/office/drawing/2014/main" id="{551C660A-F5F1-4B1A-B77A-DDA483113D84}"/>
              </a:ext>
            </a:extLst>
          </p:cNvPr>
          <p:cNvSpPr>
            <a:spLocks noGrp="1"/>
          </p:cNvSpPr>
          <p:nvPr>
            <p:ph type="ctrTitle"/>
          </p:nvPr>
        </p:nvSpPr>
        <p:spPr>
          <a:xfrm>
            <a:off x="1440180" y="7869671"/>
            <a:ext cx="15268402" cy="3079298"/>
          </a:xfrm>
        </p:spPr>
        <p:txBody>
          <a:bodyPr anchor="t">
            <a:noAutofit/>
          </a:bodyPr>
          <a:lstStyle>
            <a:lvl1pPr algn="l">
              <a:defRPr sz="7000" b="0">
                <a:solidFill>
                  <a:schemeClr val="lt1"/>
                </a:solidFill>
                <a:latin typeface="Good Sans" panose="00000500000000000000" pitchFamily="50" charset="0"/>
              </a:defRPr>
            </a:lvl1pPr>
          </a:lstStyle>
          <a:p>
            <a:r>
              <a:rPr lang="nb-NO"/>
              <a:t>Klikk for å redigere tittelstil</a:t>
            </a:r>
            <a:endParaRPr lang="en-US" dirty="0"/>
          </a:p>
        </p:txBody>
      </p:sp>
    </p:spTree>
    <p:extLst>
      <p:ext uri="{BB962C8B-B14F-4D97-AF65-F5344CB8AC3E}">
        <p14:creationId xmlns:p14="http://schemas.microsoft.com/office/powerpoint/2010/main" val="3264783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lysbilde #6">
    <p:spTree>
      <p:nvGrpSpPr>
        <p:cNvPr id="1" name=""/>
        <p:cNvGrpSpPr/>
        <p:nvPr/>
      </p:nvGrpSpPr>
      <p:grpSpPr>
        <a:xfrm>
          <a:off x="0" y="0"/>
          <a:ext cx="0" cy="0"/>
          <a:chOff x="0" y="0"/>
          <a:chExt cx="0" cy="0"/>
        </a:xfrm>
      </p:grpSpPr>
      <p:pic>
        <p:nvPicPr>
          <p:cNvPr id="10" name="Bilde 9">
            <a:extLst>
              <a:ext uri="{FF2B5EF4-FFF2-40B4-BE49-F238E27FC236}">
                <a16:creationId xmlns:a16="http://schemas.microsoft.com/office/drawing/2014/main" id="{CDDB55CB-F0D4-4DF3-925C-47DFBE6C24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2800" cy="13741038"/>
          </a:xfrm>
          <a:prstGeom prst="rect">
            <a:avLst/>
          </a:prstGeom>
        </p:spPr>
      </p:pic>
      <p:pic>
        <p:nvPicPr>
          <p:cNvPr id="8" name="Bilde 7">
            <a:extLst>
              <a:ext uri="{FF2B5EF4-FFF2-40B4-BE49-F238E27FC236}">
                <a16:creationId xmlns:a16="http://schemas.microsoft.com/office/drawing/2014/main" id="{7DCBC53D-6F17-4667-902E-77034C666D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8753" y="10948969"/>
            <a:ext cx="4111760" cy="1289307"/>
          </a:xfrm>
          <a:prstGeom prst="rect">
            <a:avLst/>
          </a:prstGeom>
        </p:spPr>
      </p:pic>
      <p:sp>
        <p:nvSpPr>
          <p:cNvPr id="5" name="Title 1">
            <a:extLst>
              <a:ext uri="{FF2B5EF4-FFF2-40B4-BE49-F238E27FC236}">
                <a16:creationId xmlns:a16="http://schemas.microsoft.com/office/drawing/2014/main" id="{14680529-087B-4561-B5CA-9790D990F5EE}"/>
              </a:ext>
            </a:extLst>
          </p:cNvPr>
          <p:cNvSpPr txBox="1">
            <a:spLocks/>
          </p:cNvSpPr>
          <p:nvPr userDrawn="1"/>
        </p:nvSpPr>
        <p:spPr>
          <a:xfrm>
            <a:off x="2206339" y="-72367"/>
            <a:ext cx="21480333" cy="1152525"/>
          </a:xfrm>
          <a:prstGeom prst="rect">
            <a:avLst/>
          </a:prstGeom>
        </p:spPr>
        <p:txBody>
          <a:bodyPr vert="horz" lIns="0" tIns="0" rIns="0" bIns="0" rtlCol="0" anchor="b">
            <a:normAutofit/>
          </a:bodyPr>
          <a:lstStyle>
            <a:lvl1pPr algn="l" defTabSz="1828709" rtl="0" eaLnBrk="1" latinLnBrk="0" hangingPunct="1">
              <a:lnSpc>
                <a:spcPct val="100000"/>
              </a:lnSpc>
              <a:spcBef>
                <a:spcPct val="0"/>
              </a:spcBef>
              <a:buNone/>
              <a:defRPr sz="7000" b="0" kern="1200">
                <a:solidFill>
                  <a:schemeClr val="lt1"/>
                </a:solidFill>
                <a:latin typeface="Good Sans" panose="00000500000000000000" pitchFamily="50" charset="0"/>
                <a:ea typeface="+mj-ea"/>
                <a:cs typeface="+mj-cs"/>
              </a:defRPr>
            </a:lvl1pPr>
          </a:lstStyle>
          <a:p>
            <a:pPr algn="r"/>
            <a:r>
              <a:rPr lang="nb-NO" sz="3000" dirty="0">
                <a:solidFill>
                  <a:srgbClr val="BCDB50"/>
                </a:solidFill>
              </a:rPr>
              <a:t>Mangfoldige Moss – skapende, varmere, grønnere</a:t>
            </a:r>
            <a:endParaRPr lang="en-US" sz="3000" dirty="0">
              <a:solidFill>
                <a:srgbClr val="BCDB50"/>
              </a:solidFill>
            </a:endParaRPr>
          </a:p>
        </p:txBody>
      </p:sp>
      <p:sp>
        <p:nvSpPr>
          <p:cNvPr id="6" name="Title 1">
            <a:extLst>
              <a:ext uri="{FF2B5EF4-FFF2-40B4-BE49-F238E27FC236}">
                <a16:creationId xmlns:a16="http://schemas.microsoft.com/office/drawing/2014/main" id="{DCF85206-D50A-42F3-823C-B1CD0FCF1DBB}"/>
              </a:ext>
            </a:extLst>
          </p:cNvPr>
          <p:cNvSpPr>
            <a:spLocks noGrp="1"/>
          </p:cNvSpPr>
          <p:nvPr>
            <p:ph type="ctrTitle"/>
          </p:nvPr>
        </p:nvSpPr>
        <p:spPr>
          <a:xfrm>
            <a:off x="1440180" y="7869671"/>
            <a:ext cx="15268402" cy="3079298"/>
          </a:xfrm>
        </p:spPr>
        <p:txBody>
          <a:bodyPr anchor="t">
            <a:noAutofit/>
          </a:bodyPr>
          <a:lstStyle>
            <a:lvl1pPr algn="l">
              <a:defRPr sz="7000" b="0">
                <a:solidFill>
                  <a:schemeClr val="lt1"/>
                </a:solidFill>
                <a:latin typeface="Good Sans" panose="00000500000000000000" pitchFamily="50" charset="0"/>
              </a:defRPr>
            </a:lvl1pPr>
          </a:lstStyle>
          <a:p>
            <a:r>
              <a:rPr lang="nb-NO"/>
              <a:t>Klikk for å redigere tittelstil</a:t>
            </a:r>
            <a:endParaRPr lang="en-US" dirty="0"/>
          </a:p>
        </p:txBody>
      </p:sp>
    </p:spTree>
    <p:extLst>
      <p:ext uri="{BB962C8B-B14F-4D97-AF65-F5344CB8AC3E}">
        <p14:creationId xmlns:p14="http://schemas.microsoft.com/office/powerpoint/2010/main" val="774304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pic>
        <p:nvPicPr>
          <p:cNvPr id="4" name="Bilde 3">
            <a:extLst>
              <a:ext uri="{FF2B5EF4-FFF2-40B4-BE49-F238E27FC236}">
                <a16:creationId xmlns:a16="http://schemas.microsoft.com/office/drawing/2014/main" id="{C5CEDDA6-07B8-452F-B713-746CC901B9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808753" y="10959595"/>
            <a:ext cx="4111760" cy="1268054"/>
          </a:xfrm>
          <a:prstGeom prst="rect">
            <a:avLst/>
          </a:prstGeom>
        </p:spPr>
      </p:pic>
    </p:spTree>
    <p:extLst>
      <p:ext uri="{BB962C8B-B14F-4D97-AF65-F5344CB8AC3E}">
        <p14:creationId xmlns:p14="http://schemas.microsoft.com/office/powerpoint/2010/main" val="326855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innhold og bilde">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4D1BBFD-5771-4439-BDB0-E67ACB372987}"/>
              </a:ext>
            </a:extLst>
          </p:cNvPr>
          <p:cNvSpPr/>
          <p:nvPr userDrawn="1"/>
        </p:nvSpPr>
        <p:spPr>
          <a:xfrm>
            <a:off x="15337917" y="-125506"/>
            <a:ext cx="9044496"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p:cNvSpPr>
            <a:spLocks noGrp="1"/>
          </p:cNvSpPr>
          <p:nvPr>
            <p:ph type="title"/>
          </p:nvPr>
        </p:nvSpPr>
        <p:spPr>
          <a:xfrm>
            <a:off x="1440180" y="992867"/>
            <a:ext cx="13023965" cy="1006429"/>
          </a:xfrm>
        </p:spPr>
        <p:txBody>
          <a:bodyPr/>
          <a:lstStyle/>
          <a:p>
            <a:r>
              <a:rPr lang="nb-NO"/>
              <a:t>Klikk for å redigere tittelstil</a:t>
            </a:r>
            <a:endParaRPr lang="en-US" dirty="0"/>
          </a:p>
        </p:txBody>
      </p:sp>
      <p:sp>
        <p:nvSpPr>
          <p:cNvPr id="3" name="Content Placeholder 2"/>
          <p:cNvSpPr>
            <a:spLocks noGrp="1"/>
          </p:cNvSpPr>
          <p:nvPr>
            <p:ph idx="1"/>
          </p:nvPr>
        </p:nvSpPr>
        <p:spPr>
          <a:xfrm>
            <a:off x="1440180" y="3934691"/>
            <a:ext cx="13023965" cy="824986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11" name="Plassholder for bilde 10">
            <a:extLst>
              <a:ext uri="{FF2B5EF4-FFF2-40B4-BE49-F238E27FC236}">
                <a16:creationId xmlns:a16="http://schemas.microsoft.com/office/drawing/2014/main" id="{36EEC48D-1E52-477A-BE3E-E55C794318DF}"/>
              </a:ext>
            </a:extLst>
          </p:cNvPr>
          <p:cNvSpPr>
            <a:spLocks noGrp="1"/>
          </p:cNvSpPr>
          <p:nvPr>
            <p:ph type="pic" sz="quarter" idx="10"/>
          </p:nvPr>
        </p:nvSpPr>
        <p:spPr>
          <a:xfrm>
            <a:off x="15338082" y="4258605"/>
            <a:ext cx="9044330" cy="9627618"/>
          </a:xfrm>
          <a:custGeom>
            <a:avLst/>
            <a:gdLst>
              <a:gd name="connsiteX0" fmla="*/ 9044330 w 9044330"/>
              <a:gd name="connsiteY0" fmla="*/ 0 h 9627618"/>
              <a:gd name="connsiteX1" fmla="*/ 9044330 w 9044330"/>
              <a:gd name="connsiteY1" fmla="*/ 9627618 h 9627618"/>
              <a:gd name="connsiteX2" fmla="*/ 20732 w 9044330"/>
              <a:gd name="connsiteY2" fmla="*/ 9627618 h 9627618"/>
              <a:gd name="connsiteX3" fmla="*/ 11769 w 9044330"/>
              <a:gd name="connsiteY3" fmla="*/ 9509750 h 9627618"/>
              <a:gd name="connsiteX4" fmla="*/ 0 w 9044330"/>
              <a:gd name="connsiteY4" fmla="*/ 9044330 h 9627618"/>
              <a:gd name="connsiteX5" fmla="*/ 9044330 w 9044330"/>
              <a:gd name="connsiteY5" fmla="*/ 0 h 962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44330" h="9627618">
                <a:moveTo>
                  <a:pt x="9044330" y="0"/>
                </a:moveTo>
                <a:lnTo>
                  <a:pt x="9044330" y="9627618"/>
                </a:lnTo>
                <a:lnTo>
                  <a:pt x="20732" y="9627618"/>
                </a:lnTo>
                <a:lnTo>
                  <a:pt x="11769" y="9509750"/>
                </a:lnTo>
                <a:cubicBezTo>
                  <a:pt x="3955" y="9355597"/>
                  <a:pt x="0" y="9200426"/>
                  <a:pt x="0" y="9044330"/>
                </a:cubicBezTo>
                <a:cubicBezTo>
                  <a:pt x="0" y="4049285"/>
                  <a:pt x="4049286" y="0"/>
                  <a:pt x="9044330" y="0"/>
                </a:cubicBezTo>
                <a:close/>
              </a:path>
            </a:pathLst>
          </a:custGeom>
          <a:solidFill>
            <a:schemeClr val="bg2"/>
          </a:solidFill>
        </p:spPr>
        <p:txBody>
          <a:bodyPr wrap="square">
            <a:noAutofit/>
          </a:bodyPr>
          <a:lstStyle>
            <a:lvl1pPr marL="0" indent="0">
              <a:buNone/>
              <a:defRPr/>
            </a:lvl1pPr>
          </a:lstStyle>
          <a:p>
            <a:r>
              <a:rPr lang="nb-NO"/>
              <a:t>Klikk på ikonet for å legge til et bilde</a:t>
            </a:r>
            <a:endParaRPr lang="nb-NO" dirty="0"/>
          </a:p>
        </p:txBody>
      </p:sp>
    </p:spTree>
    <p:extLst>
      <p:ext uri="{BB962C8B-B14F-4D97-AF65-F5344CB8AC3E}">
        <p14:creationId xmlns:p14="http://schemas.microsoft.com/office/powerpoint/2010/main" val="3576869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tel, innhold og bilde #2">
    <p:spTree>
      <p:nvGrpSpPr>
        <p:cNvPr id="1" name=""/>
        <p:cNvGrpSpPr/>
        <p:nvPr/>
      </p:nvGrpSpPr>
      <p:grpSpPr>
        <a:xfrm>
          <a:off x="0" y="0"/>
          <a:ext cx="0" cy="0"/>
          <a:chOff x="0" y="0"/>
          <a:chExt cx="0" cy="0"/>
        </a:xfrm>
      </p:grpSpPr>
      <p:sp>
        <p:nvSpPr>
          <p:cNvPr id="2" name="Title 1"/>
          <p:cNvSpPr>
            <a:spLocks noGrp="1"/>
          </p:cNvSpPr>
          <p:nvPr>
            <p:ph type="title"/>
          </p:nvPr>
        </p:nvSpPr>
        <p:spPr>
          <a:xfrm>
            <a:off x="1440180" y="992867"/>
            <a:ext cx="13023965" cy="1006429"/>
          </a:xfrm>
        </p:spPr>
        <p:txBody>
          <a:bodyPr/>
          <a:lstStyle/>
          <a:p>
            <a:r>
              <a:rPr lang="nb-NO"/>
              <a:t>Klikk for å redigere tittelstil</a:t>
            </a:r>
            <a:endParaRPr lang="en-US" dirty="0"/>
          </a:p>
        </p:txBody>
      </p:sp>
      <p:sp>
        <p:nvSpPr>
          <p:cNvPr id="3" name="Content Placeholder 2"/>
          <p:cNvSpPr>
            <a:spLocks noGrp="1"/>
          </p:cNvSpPr>
          <p:nvPr>
            <p:ph idx="1"/>
          </p:nvPr>
        </p:nvSpPr>
        <p:spPr>
          <a:xfrm>
            <a:off x="1440180" y="3934691"/>
            <a:ext cx="13023965" cy="824986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Plassholder for bilde 3">
            <a:extLst>
              <a:ext uri="{FF2B5EF4-FFF2-40B4-BE49-F238E27FC236}">
                <a16:creationId xmlns:a16="http://schemas.microsoft.com/office/drawing/2014/main" id="{21010E2C-C75D-4A5A-8DB8-42F7CC23D08B}"/>
              </a:ext>
            </a:extLst>
          </p:cNvPr>
          <p:cNvSpPr>
            <a:spLocks noGrp="1"/>
          </p:cNvSpPr>
          <p:nvPr>
            <p:ph type="pic" sz="quarter" idx="10"/>
          </p:nvPr>
        </p:nvSpPr>
        <p:spPr>
          <a:xfrm>
            <a:off x="15337917" y="-1"/>
            <a:ext cx="9044496" cy="13716000"/>
          </a:xfrm>
          <a:prstGeom prst="rect">
            <a:avLst/>
          </a:prstGeom>
        </p:spPr>
        <p:txBody>
          <a:bodyPr lIns="91440" tIns="45720" rIns="91440" bIns="45720"/>
          <a:lstStyle/>
          <a:p>
            <a:r>
              <a:rPr lang="nb-NO"/>
              <a:t>Klikk på ikonet for å legge til et bilde</a:t>
            </a:r>
          </a:p>
        </p:txBody>
      </p:sp>
    </p:spTree>
    <p:extLst>
      <p:ext uri="{BB962C8B-B14F-4D97-AF65-F5344CB8AC3E}">
        <p14:creationId xmlns:p14="http://schemas.microsoft.com/office/powerpoint/2010/main" val="3235811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40180" y="992867"/>
            <a:ext cx="21505487" cy="1006429"/>
          </a:xfrm>
          <a:prstGeom prst="rect">
            <a:avLst/>
          </a:prstGeom>
        </p:spPr>
        <p:txBody>
          <a:bodyPr vert="horz" lIns="0" tIns="0" rIns="0" bIns="0" rtlCol="0" anchor="ctr">
            <a:noAutofit/>
          </a:bodyPr>
          <a:lstStyle/>
          <a:p>
            <a:r>
              <a:rPr lang="nb-NO" dirty="0"/>
              <a:t>Klikk for å redigere tittelstil</a:t>
            </a:r>
            <a:endParaRPr lang="en-US" dirty="0"/>
          </a:p>
        </p:txBody>
      </p:sp>
      <p:sp>
        <p:nvSpPr>
          <p:cNvPr id="3" name="Text Placeholder 2"/>
          <p:cNvSpPr>
            <a:spLocks noGrp="1"/>
          </p:cNvSpPr>
          <p:nvPr>
            <p:ph type="body" idx="1"/>
          </p:nvPr>
        </p:nvSpPr>
        <p:spPr>
          <a:xfrm>
            <a:off x="1440180" y="3934691"/>
            <a:ext cx="21505487" cy="8249866"/>
          </a:xfrm>
          <a:prstGeom prst="rect">
            <a:avLst/>
          </a:prstGeom>
        </p:spPr>
        <p:txBody>
          <a:bodyPr vert="horz" lIns="0" tIns="0" rIns="0" bIns="0" rtlCol="0" anchor="t">
            <a:no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endParaRPr lang="en-US" dirty="0"/>
          </a:p>
        </p:txBody>
      </p:sp>
    </p:spTree>
    <p:extLst>
      <p:ext uri="{BB962C8B-B14F-4D97-AF65-F5344CB8AC3E}">
        <p14:creationId xmlns:p14="http://schemas.microsoft.com/office/powerpoint/2010/main" val="158557431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62" r:id="rId7"/>
    <p:sldLayoutId id="2147483677" r:id="rId8"/>
    <p:sldLayoutId id="2147483678" r:id="rId9"/>
    <p:sldLayoutId id="2147483679" r:id="rId10"/>
    <p:sldLayoutId id="2147483680" r:id="rId11"/>
    <p:sldLayoutId id="2147483663" r:id="rId12"/>
    <p:sldLayoutId id="2147483681" r:id="rId13"/>
    <p:sldLayoutId id="2147483682" r:id="rId14"/>
    <p:sldLayoutId id="2147483666" r:id="rId15"/>
    <p:sldLayoutId id="2147483667" r:id="rId16"/>
    <p:sldLayoutId id="2147483683" r:id="rId17"/>
  </p:sldLayoutIdLst>
  <p:txStyles>
    <p:titleStyle>
      <a:lvl1pPr algn="l" defTabSz="1828709" rtl="0" eaLnBrk="1" latinLnBrk="0" hangingPunct="1">
        <a:lnSpc>
          <a:spcPct val="100000"/>
        </a:lnSpc>
        <a:spcBef>
          <a:spcPct val="0"/>
        </a:spcBef>
        <a:buNone/>
        <a:defRPr sz="6600" b="0" kern="1200">
          <a:solidFill>
            <a:schemeClr val="tx1"/>
          </a:solidFill>
          <a:latin typeface="+mj-lt"/>
          <a:ea typeface="+mj-ea"/>
          <a:cs typeface="+mj-cs"/>
        </a:defRPr>
      </a:lvl1pPr>
    </p:titleStyle>
    <p:bodyStyle>
      <a:lvl1pPr marL="457177" indent="-457177" algn="l" defTabSz="1828709" rtl="0" eaLnBrk="1" latinLnBrk="0" hangingPunct="1">
        <a:lnSpc>
          <a:spcPct val="105000"/>
        </a:lnSpc>
        <a:spcBef>
          <a:spcPts val="2000"/>
        </a:spcBef>
        <a:buFont typeface="Arial" panose="020B0604020202020204" pitchFamily="34" charset="0"/>
        <a:buChar char="•"/>
        <a:defRPr sz="5000" kern="1200">
          <a:solidFill>
            <a:schemeClr val="tx1"/>
          </a:solidFill>
          <a:latin typeface="+mn-lt"/>
          <a:ea typeface="+mn-ea"/>
          <a:cs typeface="+mn-cs"/>
        </a:defRPr>
      </a:lvl1pPr>
      <a:lvl2pPr marL="1371531" indent="-457177" algn="l" defTabSz="1828709" rtl="0" eaLnBrk="1" latinLnBrk="0" hangingPunct="1">
        <a:lnSpc>
          <a:spcPct val="105000"/>
        </a:lnSpc>
        <a:spcBef>
          <a:spcPts val="1000"/>
        </a:spcBef>
        <a:buFont typeface="Arial" panose="020B0604020202020204" pitchFamily="34" charset="0"/>
        <a:buChar char="•"/>
        <a:defRPr sz="5000" kern="1200">
          <a:solidFill>
            <a:schemeClr val="tx1"/>
          </a:solidFill>
          <a:latin typeface="+mn-lt"/>
          <a:ea typeface="+mn-ea"/>
          <a:cs typeface="+mn-cs"/>
        </a:defRPr>
      </a:lvl2pPr>
      <a:lvl3pPr marL="2285886" indent="-457177" algn="l" defTabSz="1828709" rtl="0" eaLnBrk="1" latinLnBrk="0" hangingPunct="1">
        <a:lnSpc>
          <a:spcPct val="105000"/>
        </a:lnSpc>
        <a:spcBef>
          <a:spcPts val="1000"/>
        </a:spcBef>
        <a:buFont typeface="Arial" panose="020B0604020202020204" pitchFamily="34" charset="0"/>
        <a:buChar char="•"/>
        <a:defRPr sz="5000" kern="1200">
          <a:solidFill>
            <a:schemeClr val="tx1"/>
          </a:solidFill>
          <a:latin typeface="+mn-lt"/>
          <a:ea typeface="+mn-ea"/>
          <a:cs typeface="+mn-cs"/>
        </a:defRPr>
      </a:lvl3pPr>
      <a:lvl4pPr marL="3200240" indent="-457177" algn="l" defTabSz="1828709" rtl="0" eaLnBrk="1" latinLnBrk="0" hangingPunct="1">
        <a:lnSpc>
          <a:spcPct val="105000"/>
        </a:lnSpc>
        <a:spcBef>
          <a:spcPts val="1000"/>
        </a:spcBef>
        <a:buFont typeface="Arial" panose="020B0604020202020204" pitchFamily="34" charset="0"/>
        <a:buChar char="•"/>
        <a:defRPr sz="5000" kern="1200">
          <a:solidFill>
            <a:schemeClr val="tx1"/>
          </a:solidFill>
          <a:latin typeface="+mn-lt"/>
          <a:ea typeface="+mn-ea"/>
          <a:cs typeface="+mn-cs"/>
        </a:defRPr>
      </a:lvl4pPr>
      <a:lvl5pPr marL="4114594" indent="-457177" algn="l" defTabSz="1828709" rtl="0" eaLnBrk="1" latinLnBrk="0" hangingPunct="1">
        <a:lnSpc>
          <a:spcPct val="105000"/>
        </a:lnSpc>
        <a:spcBef>
          <a:spcPts val="1000"/>
        </a:spcBef>
        <a:buFont typeface="Arial" panose="020B0604020202020204" pitchFamily="34" charset="0"/>
        <a:buChar char="•"/>
        <a:defRPr sz="50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7.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3.emf"/><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hyperlink" Target="mailto:amina.zukancic@moss.kommune.no" TargetMode="External"/><Relationship Id="rId2" Type="http://schemas.openxmlformats.org/officeDocument/2006/relationships/hyperlink" Target="mailto:mari.paulsen@moss.kommune.no" TargetMode="Externa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hyperlink" Target="https://www.udir.no/laring-og-trivsel/rammeplan-for-barnehagen/barnehagens-formal-og-innhold/omsorg/"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hyperlink" Target="https://www.udir.no/laring-og-trivsel/rammeplan-for-barnehagen/barnehagens-formal-og-innhold/vennskap-fellesskap/"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s://www.udir.no/laring-og-trivsel/rammeplan-for-barnehagen/fagomrader/narmiljo-samfunn/"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s://www.udir.no/laring-og-trivsel/rammeplan-for-barnehagen/barnehagens-formal-og-innhold/danning/"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https://www.udir.no/laring-og-trivsel/rammeplan-for-barnehagen/fagomrader/etikk-religion-filosofi/"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hyperlink" Target="https://www.udir.no/laring-og-trivsel/rammeplan-for-barnehagen/fagomrader/kommunikasjon-sprak-tekst/"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hyperlink" Target="https://www.udir.no/laring-og-trivsel/rammeplan-for-barnehagen/barnehagens-formal-og-innhold/lek/"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hyperlink" Target="https://www.udir.no/laring-og-trivsel/rammeplan-for-barnehagen/fagomrader/natur-miljo-teknologi/"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hyperlink" Target="https://www.udir.no/laring-og-trivsel/rammeplan-for-barnehagen/barnehagens-formal-og-innhold/lek/"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hyperlink" Target="https://www.udir.no/laring-og-trivsel/rammeplan-for-barnehagen/fagomrader/kropp-bevegelse-mat-helse/"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hyperlink" Target="https://www.udir.no/laring-og-trivsel/rammeplan-for-barnehagen/fagomrader/antall-rom-form/"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hyperlink" Target="https://www.udir.no/laring-og-trivsel/rammeplan-for-barnehagen/fagomrader/kunst-kultur-kreativitet/"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7.pn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7.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1EF32316-2F55-475B-9048-471E1BFAC504}"/>
              </a:ext>
            </a:extLst>
          </p:cNvPr>
          <p:cNvSpPr>
            <a:spLocks noGrp="1"/>
          </p:cNvSpPr>
          <p:nvPr>
            <p:ph type="ctrTitle"/>
          </p:nvPr>
        </p:nvSpPr>
        <p:spPr>
          <a:xfrm>
            <a:off x="13731731" y="9050771"/>
            <a:ext cx="10650682" cy="1064779"/>
          </a:xfrm>
        </p:spPr>
        <p:txBody>
          <a:bodyPr anchor="t" anchorCtr="0"/>
          <a:lstStyle/>
          <a:p>
            <a:r>
              <a:rPr lang="nb-NO" sz="6600" dirty="0"/>
              <a:t>Gaupefaret barnehage</a:t>
            </a:r>
            <a:br>
              <a:rPr lang="nb-NO" sz="6600" dirty="0"/>
            </a:br>
            <a:r>
              <a:rPr lang="nb-NO" sz="6600" dirty="0"/>
              <a:t>2026-2027 </a:t>
            </a:r>
          </a:p>
        </p:txBody>
      </p:sp>
      <p:pic>
        <p:nvPicPr>
          <p:cNvPr id="2" name="Picture 2" descr="Forhåndsvisning av bilde">
            <a:extLst>
              <a:ext uri="{FF2B5EF4-FFF2-40B4-BE49-F238E27FC236}">
                <a16:creationId xmlns:a16="http://schemas.microsoft.com/office/drawing/2014/main" id="{11E92729-E6CC-354D-FC2B-5680FC5645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960" b="6040"/>
          <a:stretch>
            <a:fillRect/>
          </a:stretch>
        </p:blipFill>
        <p:spPr bwMode="auto">
          <a:xfrm>
            <a:off x="-132355" y="6198964"/>
            <a:ext cx="13363616" cy="75170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7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E01B121-AB0A-4D25-78B0-1C86621C40EC}"/>
              </a:ext>
            </a:extLst>
          </p:cNvPr>
          <p:cNvSpPr>
            <a:spLocks noGrp="1"/>
          </p:cNvSpPr>
          <p:nvPr>
            <p:ph type="title"/>
          </p:nvPr>
        </p:nvSpPr>
        <p:spPr>
          <a:xfrm>
            <a:off x="6016360" y="765445"/>
            <a:ext cx="10935512" cy="335258"/>
          </a:xfrm>
        </p:spPr>
        <p:txBody>
          <a:bodyPr>
            <a:noAutofit/>
          </a:bodyPr>
          <a:lstStyle/>
          <a:p>
            <a:r>
              <a:rPr lang="nb-NO" sz="5600" dirty="0">
                <a:solidFill>
                  <a:srgbClr val="000000"/>
                </a:solidFill>
                <a:latin typeface="Corbel" panose="020B0503020204020204" pitchFamily="34" charset="0"/>
              </a:rPr>
              <a:t>    </a:t>
            </a:r>
            <a:endParaRPr lang="nb-NO" sz="5600" dirty="0"/>
          </a:p>
        </p:txBody>
      </p:sp>
      <p:sp>
        <p:nvSpPr>
          <p:cNvPr id="3" name="Plassholder for innhold 2">
            <a:extLst>
              <a:ext uri="{FF2B5EF4-FFF2-40B4-BE49-F238E27FC236}">
                <a16:creationId xmlns:a16="http://schemas.microsoft.com/office/drawing/2014/main" id="{E66940E1-2197-A66E-9B8C-2FBBDAD899FD}"/>
              </a:ext>
            </a:extLst>
          </p:cNvPr>
          <p:cNvSpPr>
            <a:spLocks noGrp="1"/>
          </p:cNvSpPr>
          <p:nvPr>
            <p:ph sz="half" idx="1"/>
          </p:nvPr>
        </p:nvSpPr>
        <p:spPr>
          <a:xfrm>
            <a:off x="0" y="1103750"/>
            <a:ext cx="17767079" cy="12462461"/>
          </a:xfrm>
        </p:spPr>
        <p:txBody>
          <a:bodyPr>
            <a:normAutofit/>
          </a:bodyPr>
          <a:lstStyle/>
          <a:p>
            <a:pPr marL="91435" indent="0" fontAlgn="base">
              <a:buNone/>
            </a:pPr>
            <a:r>
              <a:rPr lang="nb-NO" sz="2400" b="1" u="sng" dirty="0">
                <a:latin typeface="+mj-lt"/>
              </a:rPr>
              <a:t>Faglig utviklingsarbeid for å styrke barns språkferdigheter – Nytt REKOM-prosjekt fra høsten 2025</a:t>
            </a:r>
            <a:r>
              <a:rPr lang="nb-NO" sz="2400" u="sng" dirty="0">
                <a:latin typeface="+mj-lt"/>
              </a:rPr>
              <a:t> </a:t>
            </a:r>
          </a:p>
          <a:p>
            <a:pPr marL="90805" indent="0" fontAlgn="base">
              <a:buNone/>
            </a:pPr>
            <a:r>
              <a:rPr lang="nb-NO" sz="2400" dirty="0">
                <a:solidFill>
                  <a:srgbClr val="000000"/>
                </a:solidFill>
                <a:latin typeface="+mj-lt"/>
              </a:rPr>
              <a:t>Fra høsten 2025 startet vår barnehage et treårig faglig utviklingsarbeid i samarbeid med NTNU Skrivesenteret. Dette arbeidet skjer som en del </a:t>
            </a:r>
            <a:r>
              <a:rPr lang="nb-NO" sz="2400">
                <a:solidFill>
                  <a:srgbClr val="000000"/>
                </a:solidFill>
                <a:latin typeface="+mj-lt"/>
              </a:rPr>
              <a:t>av et REKOM-prosjekt (Regional ordning for kompetanseutvikling i barnehage), der fem kommunale barnehager deltar. Barnehagene som </a:t>
            </a:r>
            <a:r>
              <a:rPr lang="nb-NO" sz="2400" dirty="0">
                <a:solidFill>
                  <a:srgbClr val="000000"/>
                </a:solidFill>
                <a:latin typeface="+mj-lt"/>
              </a:rPr>
              <a:t>deltar i prosjektet, har et rikt mangfold av barn med ulik språklig og kulturell bakgrunn. </a:t>
            </a:r>
          </a:p>
          <a:p>
            <a:pPr marL="91435" indent="0" fontAlgn="base">
              <a:lnSpc>
                <a:spcPct val="120000"/>
              </a:lnSpc>
              <a:buNone/>
            </a:pPr>
            <a:r>
              <a:rPr lang="nb-NO" sz="2400" b="1" u="sng" dirty="0">
                <a:latin typeface="+mj-lt"/>
              </a:rPr>
              <a:t>Bakgrunnen for prosjektet:</a:t>
            </a:r>
            <a:r>
              <a:rPr lang="nb-NO" sz="2400" u="sng" dirty="0">
                <a:latin typeface="+mj-lt"/>
              </a:rPr>
              <a:t> </a:t>
            </a:r>
            <a:br>
              <a:rPr lang="nb-NO" sz="2400" dirty="0">
                <a:latin typeface="+mj-lt"/>
              </a:rPr>
            </a:br>
            <a:r>
              <a:rPr lang="nb-NO" sz="2400" dirty="0">
                <a:latin typeface="+mj-lt"/>
              </a:rPr>
              <a:t>Vi ser et stort behov for å styrke arbeidet med språk i barnehagen, for å sikre at alle barn får like muligheter til å utvikle gode språkferdigheter. Språk er en nøkkelfaktor for barns deltakelse i lek og samspill, og for å oppleve fellesskap og tilhørighet. Språkstimulering er derfor en av barnehagens viktigste oppgaver. </a:t>
            </a:r>
          </a:p>
          <a:p>
            <a:pPr marL="91435" indent="0" fontAlgn="base">
              <a:buNone/>
            </a:pPr>
            <a:r>
              <a:rPr lang="nb-NO" sz="2400" b="1" u="sng" dirty="0">
                <a:latin typeface="+mj-lt"/>
              </a:rPr>
              <a:t>Mål med prosjektet:</a:t>
            </a:r>
            <a:r>
              <a:rPr lang="nb-NO" sz="2400" u="sng" dirty="0">
                <a:latin typeface="+mj-lt"/>
              </a:rPr>
              <a:t> </a:t>
            </a:r>
          </a:p>
          <a:p>
            <a:pPr algn="l" rtl="0" fontAlgn="base">
              <a:buFont typeface="Arial" panose="020B0604020202020204" pitchFamily="34" charset="0"/>
              <a:buChar char="•"/>
            </a:pPr>
            <a:r>
              <a:rPr lang="nb-NO" sz="2400" dirty="0">
                <a:latin typeface="+mj-lt"/>
              </a:rPr>
              <a:t>Skape et inkluderende fellesskap gjennom systematisk språkstøtte og språkarbeid. </a:t>
            </a:r>
          </a:p>
          <a:p>
            <a:pPr algn="l" rtl="0" fontAlgn="base">
              <a:buFont typeface="Arial" panose="020B0604020202020204" pitchFamily="34" charset="0"/>
              <a:buChar char="•"/>
            </a:pPr>
            <a:r>
              <a:rPr lang="nb-NO" sz="2400" dirty="0">
                <a:latin typeface="+mj-lt"/>
              </a:rPr>
              <a:t>Bidra til at alle barn utvikler språkferdigheter som gir dem mulighet til å delta aktivt i lek og fellesskap. </a:t>
            </a:r>
          </a:p>
          <a:p>
            <a:pPr algn="l" rtl="0" fontAlgn="base">
              <a:buFont typeface="Arial" panose="020B0604020202020204" pitchFamily="34" charset="0"/>
              <a:buChar char="•"/>
            </a:pPr>
            <a:r>
              <a:rPr lang="nb-NO" sz="2400" dirty="0">
                <a:latin typeface="+mj-lt"/>
              </a:rPr>
              <a:t>Heve den språklige kompetansen blant personalet og styrke det språklige miljøet i barnehagen. </a:t>
            </a:r>
          </a:p>
          <a:p>
            <a:pPr marL="91435" indent="0" fontAlgn="base">
              <a:buNone/>
            </a:pPr>
            <a:r>
              <a:rPr lang="nb-NO" sz="2400" b="1" u="sng" dirty="0">
                <a:latin typeface="+mj-lt"/>
              </a:rPr>
              <a:t>Hvordan vi skal jobbe:</a:t>
            </a:r>
            <a:r>
              <a:rPr lang="nb-NO" sz="2400" u="sng" dirty="0">
                <a:latin typeface="+mj-lt"/>
              </a:rPr>
              <a:t> </a:t>
            </a:r>
          </a:p>
          <a:p>
            <a:pPr algn="l" rtl="0" fontAlgn="base">
              <a:buFont typeface="Arial" panose="020B0604020202020204" pitchFamily="34" charset="0"/>
              <a:buChar char="•"/>
            </a:pPr>
            <a:r>
              <a:rPr lang="nb-NO" sz="2400" dirty="0">
                <a:solidFill>
                  <a:srgbClr val="000000"/>
                </a:solidFill>
                <a:latin typeface="+mj-lt"/>
              </a:rPr>
              <a:t>Personalet vil delta på fagsamlinger i regi av NTNU Skrivesenteret, med fokus på språkstimulerende strategier og utvikling av språkmiljøet i barnehagen. </a:t>
            </a:r>
          </a:p>
          <a:p>
            <a:pPr algn="l" rtl="0" fontAlgn="base">
              <a:buFont typeface="Arial" panose="020B0604020202020204" pitchFamily="34" charset="0"/>
              <a:buChar char="•"/>
            </a:pPr>
            <a:r>
              <a:rPr lang="nb-NO" sz="2400" dirty="0">
                <a:solidFill>
                  <a:srgbClr val="000000"/>
                </a:solidFill>
                <a:latin typeface="+mj-lt"/>
              </a:rPr>
              <a:t>Det vi lærer på fagsamlingene, skal prøves ut og videreutvikles i praksis i vår egen barnehage. </a:t>
            </a:r>
          </a:p>
          <a:p>
            <a:pPr algn="l" rtl="0" fontAlgn="base">
              <a:buFont typeface="Arial" panose="020B0604020202020204" pitchFamily="34" charset="0"/>
              <a:buChar char="•"/>
            </a:pPr>
            <a:r>
              <a:rPr lang="nb-NO" sz="2400" dirty="0">
                <a:solidFill>
                  <a:srgbClr val="000000"/>
                </a:solidFill>
                <a:latin typeface="+mj-lt"/>
              </a:rPr>
              <a:t>Vi vil få faglig støtte og veiledning gjennom hele prosjektperioden. </a:t>
            </a:r>
          </a:p>
          <a:p>
            <a:pPr algn="l" rtl="0" fontAlgn="base"/>
            <a:r>
              <a:rPr lang="nb-NO" sz="2400" dirty="0">
                <a:solidFill>
                  <a:srgbClr val="000000"/>
                </a:solidFill>
                <a:latin typeface="+mj-lt"/>
              </a:rPr>
              <a:t>Dette prosjektet er et viktig steg i vårt langsiktige arbeid med inkludering, språk og fellesskap. </a:t>
            </a:r>
          </a:p>
          <a:p>
            <a:pPr marL="0" indent="0" fontAlgn="base">
              <a:buNone/>
            </a:pPr>
            <a:r>
              <a:rPr lang="nb-NO" sz="2400" dirty="0">
                <a:solidFill>
                  <a:srgbClr val="000000"/>
                </a:solidFill>
                <a:latin typeface="+mj-lt"/>
              </a:rPr>
              <a:t>                                                      </a:t>
            </a:r>
          </a:p>
          <a:p>
            <a:pPr marL="0" indent="0" fontAlgn="base">
              <a:buNone/>
            </a:pPr>
            <a:r>
              <a:rPr lang="nb-NO" sz="2400" dirty="0">
                <a:solidFill>
                  <a:srgbClr val="000000"/>
                </a:solidFill>
                <a:latin typeface="+mj-lt"/>
              </a:rPr>
              <a:t>                                                                      Vi gleder oss til å utvikle barnehagen videre sammen – til beste for alle barn. </a:t>
            </a:r>
          </a:p>
          <a:p>
            <a:pPr marL="0" indent="0">
              <a:buNone/>
            </a:pPr>
            <a:endParaRPr lang="nb-NO" dirty="0"/>
          </a:p>
        </p:txBody>
      </p:sp>
      <p:sp>
        <p:nvSpPr>
          <p:cNvPr id="4" name="TekstSylinder 3">
            <a:extLst>
              <a:ext uri="{FF2B5EF4-FFF2-40B4-BE49-F238E27FC236}">
                <a16:creationId xmlns:a16="http://schemas.microsoft.com/office/drawing/2014/main" id="{8844F5D0-63C3-5050-C24C-2E9D9EE6E6A9}"/>
              </a:ext>
            </a:extLst>
          </p:cNvPr>
          <p:cNvSpPr txBox="1"/>
          <p:nvPr/>
        </p:nvSpPr>
        <p:spPr>
          <a:xfrm>
            <a:off x="99000" y="84884"/>
            <a:ext cx="20089518"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b="1" dirty="0">
                <a:solidFill>
                  <a:schemeClr val="bg1"/>
                </a:solidFill>
              </a:rPr>
              <a:t>Fokusområde og mål 2026/2027</a:t>
            </a:r>
            <a:r>
              <a:rPr lang="nb-NO" sz="3600" dirty="0">
                <a:solidFill>
                  <a:schemeClr val="bg1"/>
                </a:solidFill>
                <a:latin typeface="Corbel" panose="020B0503020204020204" pitchFamily="34" charset="0"/>
              </a:rPr>
              <a:t> </a:t>
            </a:r>
            <a:endParaRPr lang="nb-NO" sz="3600" dirty="0">
              <a:solidFill>
                <a:schemeClr val="bg1"/>
              </a:solidFill>
            </a:endParaRPr>
          </a:p>
        </p:txBody>
      </p:sp>
      <p:pic>
        <p:nvPicPr>
          <p:cNvPr id="6" name="Bilde 5">
            <a:extLst>
              <a:ext uri="{FF2B5EF4-FFF2-40B4-BE49-F238E27FC236}">
                <a16:creationId xmlns:a16="http://schemas.microsoft.com/office/drawing/2014/main" id="{6E162E68-F76E-809E-540E-B9ED643BCF2C}"/>
              </a:ext>
            </a:extLst>
          </p:cNvPr>
          <p:cNvPicPr>
            <a:picLocks noChangeAspect="1"/>
          </p:cNvPicPr>
          <p:nvPr/>
        </p:nvPicPr>
        <p:blipFill>
          <a:blip r:embed="rId2"/>
          <a:stretch>
            <a:fillRect/>
          </a:stretch>
        </p:blipFill>
        <p:spPr>
          <a:xfrm>
            <a:off x="20385741" y="142749"/>
            <a:ext cx="3897672" cy="60654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Bilde 7">
            <a:extLst>
              <a:ext uri="{FF2B5EF4-FFF2-40B4-BE49-F238E27FC236}">
                <a16:creationId xmlns:a16="http://schemas.microsoft.com/office/drawing/2014/main" id="{54C1E90B-3105-0739-238D-13BA1FF0B386}"/>
              </a:ext>
            </a:extLst>
          </p:cNvPr>
          <p:cNvPicPr>
            <a:picLocks noChangeAspect="1"/>
          </p:cNvPicPr>
          <p:nvPr/>
        </p:nvPicPr>
        <p:blipFill>
          <a:blip r:embed="rId3"/>
          <a:stretch>
            <a:fillRect/>
          </a:stretch>
        </p:blipFill>
        <p:spPr>
          <a:xfrm rot="358775">
            <a:off x="20018614" y="6612560"/>
            <a:ext cx="3911323" cy="46718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Bilde 9">
            <a:extLst>
              <a:ext uri="{FF2B5EF4-FFF2-40B4-BE49-F238E27FC236}">
                <a16:creationId xmlns:a16="http://schemas.microsoft.com/office/drawing/2014/main" id="{8016E626-79AF-A835-90ED-D214552D49A6}"/>
              </a:ext>
            </a:extLst>
          </p:cNvPr>
          <p:cNvPicPr>
            <a:picLocks noChangeAspect="1"/>
          </p:cNvPicPr>
          <p:nvPr/>
        </p:nvPicPr>
        <p:blipFill>
          <a:blip r:embed="rId4"/>
          <a:stretch>
            <a:fillRect/>
          </a:stretch>
        </p:blipFill>
        <p:spPr>
          <a:xfrm>
            <a:off x="15980073" y="9403132"/>
            <a:ext cx="3277786" cy="36768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Bilde 6">
            <a:extLst>
              <a:ext uri="{FF2B5EF4-FFF2-40B4-BE49-F238E27FC236}">
                <a16:creationId xmlns:a16="http://schemas.microsoft.com/office/drawing/2014/main" id="{2B184571-E57C-B43B-5901-E27F6E5BA469}"/>
              </a:ext>
            </a:extLst>
          </p:cNvPr>
          <p:cNvPicPr>
            <a:picLocks noChangeAspect="1"/>
          </p:cNvPicPr>
          <p:nvPr/>
        </p:nvPicPr>
        <p:blipFill>
          <a:blip r:embed="rId5"/>
          <a:stretch>
            <a:fillRect/>
          </a:stretch>
        </p:blipFill>
        <p:spPr>
          <a:xfrm>
            <a:off x="21315599" y="12579819"/>
            <a:ext cx="2676899" cy="1000265"/>
          </a:xfrm>
          <a:prstGeom prst="rect">
            <a:avLst/>
          </a:prstGeom>
        </p:spPr>
      </p:pic>
    </p:spTree>
    <p:extLst>
      <p:ext uri="{BB962C8B-B14F-4D97-AF65-F5344CB8AC3E}">
        <p14:creationId xmlns:p14="http://schemas.microsoft.com/office/powerpoint/2010/main" val="1826634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578B8D67-6730-3813-44B5-72EC301EC280}"/>
              </a:ext>
            </a:extLst>
          </p:cNvPr>
          <p:cNvSpPr txBox="1"/>
          <p:nvPr/>
        </p:nvSpPr>
        <p:spPr>
          <a:xfrm>
            <a:off x="185254" y="165029"/>
            <a:ext cx="13570496" cy="1118817"/>
          </a:xfrm>
          <a:prstGeom prst="rect">
            <a:avLst/>
          </a:prstGeom>
        </p:spPr>
        <p:style>
          <a:lnRef idx="1">
            <a:schemeClr val="accent1"/>
          </a:lnRef>
          <a:fillRef idx="3">
            <a:schemeClr val="accent1"/>
          </a:fillRef>
          <a:effectRef idx="2">
            <a:schemeClr val="accent1"/>
          </a:effectRef>
          <a:fontRef idx="minor">
            <a:schemeClr val="lt1"/>
          </a:fontRef>
        </p:style>
        <p:txBody>
          <a:bodyPr vert="horz" lIns="182868" tIns="91434" rIns="182868" bIns="91434" rtlCol="0" anchor="ctr">
            <a:normAutofit lnSpcReduction="10000"/>
          </a:bodyPr>
          <a:lstStyle/>
          <a:p>
            <a:pPr defTabSz="1828709">
              <a:lnSpc>
                <a:spcPct val="90000"/>
              </a:lnSpc>
              <a:spcBef>
                <a:spcPct val="0"/>
              </a:spcBef>
              <a:spcAft>
                <a:spcPts val="1200"/>
              </a:spcAft>
            </a:pPr>
            <a:r>
              <a:rPr lang="en-US" sz="3600" b="1" dirty="0" err="1">
                <a:solidFill>
                  <a:schemeClr val="bg1"/>
                </a:solidFill>
                <a:latin typeface="+mj-lt"/>
                <a:ea typeface="+mj-ea"/>
                <a:cs typeface="+mj-cs"/>
              </a:rPr>
              <a:t>Mål</a:t>
            </a:r>
            <a:r>
              <a:rPr lang="en-US" sz="3600" b="1" dirty="0">
                <a:solidFill>
                  <a:schemeClr val="bg1"/>
                </a:solidFill>
                <a:latin typeface="+mj-lt"/>
                <a:ea typeface="+mj-ea"/>
                <a:cs typeface="+mj-cs"/>
              </a:rPr>
              <a:t>: "Barna </a:t>
            </a:r>
            <a:r>
              <a:rPr lang="en-US" sz="3600" b="1" dirty="0" err="1">
                <a:solidFill>
                  <a:schemeClr val="bg1"/>
                </a:solidFill>
                <a:latin typeface="+mj-lt"/>
                <a:ea typeface="+mj-ea"/>
                <a:cs typeface="+mj-cs"/>
              </a:rPr>
              <a:t>opplever</a:t>
            </a:r>
            <a:r>
              <a:rPr lang="en-US" sz="3600" b="1" dirty="0">
                <a:solidFill>
                  <a:schemeClr val="bg1"/>
                </a:solidFill>
                <a:latin typeface="+mj-lt"/>
                <a:ea typeface="+mj-ea"/>
                <a:cs typeface="+mj-cs"/>
              </a:rPr>
              <a:t> å </a:t>
            </a:r>
            <a:r>
              <a:rPr lang="en-US" sz="3600" b="1" dirty="0" err="1">
                <a:solidFill>
                  <a:schemeClr val="bg1"/>
                </a:solidFill>
                <a:latin typeface="+mj-lt"/>
                <a:ea typeface="+mj-ea"/>
                <a:cs typeface="+mj-cs"/>
              </a:rPr>
              <a:t>høre</a:t>
            </a:r>
            <a:r>
              <a:rPr lang="en-US" sz="3600" b="1" dirty="0">
                <a:solidFill>
                  <a:schemeClr val="bg1"/>
                </a:solidFill>
                <a:latin typeface="+mj-lt"/>
                <a:ea typeface="+mj-ea"/>
                <a:cs typeface="+mj-cs"/>
              </a:rPr>
              <a:t> </a:t>
            </a:r>
            <a:r>
              <a:rPr lang="en-US" sz="3600" b="1" dirty="0" err="1">
                <a:solidFill>
                  <a:schemeClr val="bg1"/>
                </a:solidFill>
                <a:latin typeface="+mj-lt"/>
                <a:ea typeface="+mj-ea"/>
                <a:cs typeface="+mj-cs"/>
              </a:rPr>
              <a:t>til</a:t>
            </a:r>
            <a:r>
              <a:rPr lang="en-US" sz="3600" b="1" dirty="0">
                <a:solidFill>
                  <a:schemeClr val="bg1"/>
                </a:solidFill>
                <a:latin typeface="+mj-lt"/>
                <a:ea typeface="+mj-ea"/>
                <a:cs typeface="+mj-cs"/>
              </a:rPr>
              <a:t> og er </a:t>
            </a:r>
            <a:r>
              <a:rPr lang="en-US" sz="3600" b="1" dirty="0" err="1">
                <a:solidFill>
                  <a:schemeClr val="bg1"/>
                </a:solidFill>
                <a:latin typeface="+mj-lt"/>
                <a:ea typeface="+mj-ea"/>
                <a:cs typeface="+mj-cs"/>
              </a:rPr>
              <a:t>en</a:t>
            </a:r>
            <a:r>
              <a:rPr lang="en-US" sz="3600" b="1" dirty="0">
                <a:solidFill>
                  <a:schemeClr val="bg1"/>
                </a:solidFill>
                <a:latin typeface="+mj-lt"/>
                <a:ea typeface="+mj-ea"/>
                <a:cs typeface="+mj-cs"/>
              </a:rPr>
              <a:t> del av </a:t>
            </a:r>
            <a:r>
              <a:rPr lang="en-US" sz="3600" b="1" dirty="0" err="1">
                <a:solidFill>
                  <a:schemeClr val="bg1"/>
                </a:solidFill>
                <a:latin typeface="+mj-lt"/>
                <a:ea typeface="+mj-ea"/>
                <a:cs typeface="+mj-cs"/>
              </a:rPr>
              <a:t>fellesskapet</a:t>
            </a:r>
            <a:r>
              <a:rPr lang="en-US" sz="3600" b="1" dirty="0">
                <a:solidFill>
                  <a:schemeClr val="bg1"/>
                </a:solidFill>
                <a:latin typeface="+mj-lt"/>
                <a:ea typeface="+mj-ea"/>
                <a:cs typeface="+mj-cs"/>
              </a:rPr>
              <a:t> </a:t>
            </a:r>
            <a:r>
              <a:rPr lang="en-US" sz="3600" b="1" dirty="0" err="1">
                <a:solidFill>
                  <a:schemeClr val="bg1"/>
                </a:solidFill>
                <a:latin typeface="+mj-lt"/>
                <a:ea typeface="+mj-ea"/>
                <a:cs typeface="+mj-cs"/>
              </a:rPr>
              <a:t>i</a:t>
            </a:r>
            <a:r>
              <a:rPr lang="en-US" sz="3600" b="1" dirty="0">
                <a:solidFill>
                  <a:schemeClr val="bg1"/>
                </a:solidFill>
                <a:latin typeface="+mj-lt"/>
                <a:ea typeface="+mj-ea"/>
                <a:cs typeface="+mj-cs"/>
              </a:rPr>
              <a:t> </a:t>
            </a:r>
            <a:r>
              <a:rPr lang="en-US" sz="3600" b="1" dirty="0" err="1">
                <a:solidFill>
                  <a:schemeClr val="bg1"/>
                </a:solidFill>
                <a:latin typeface="+mj-lt"/>
                <a:ea typeface="+mj-ea"/>
                <a:cs typeface="+mj-cs"/>
              </a:rPr>
              <a:t>barnehagen</a:t>
            </a:r>
            <a:endParaRPr lang="en-US" sz="3600" b="1" dirty="0">
              <a:solidFill>
                <a:schemeClr val="bg1"/>
              </a:solidFill>
              <a:latin typeface="+mj-lt"/>
              <a:ea typeface="+mj-ea"/>
              <a:cs typeface="+mj-cs"/>
            </a:endParaRPr>
          </a:p>
        </p:txBody>
      </p:sp>
      <p:sp>
        <p:nvSpPr>
          <p:cNvPr id="3" name="Plassholder for innhold 2">
            <a:extLst>
              <a:ext uri="{FF2B5EF4-FFF2-40B4-BE49-F238E27FC236}">
                <a16:creationId xmlns:a16="http://schemas.microsoft.com/office/drawing/2014/main" id="{F6FCF376-CF62-A4D5-DED6-BDBA53AE3313}"/>
              </a:ext>
            </a:extLst>
          </p:cNvPr>
          <p:cNvSpPr>
            <a:spLocks noGrp="1"/>
          </p:cNvSpPr>
          <p:nvPr>
            <p:ph sz="half" idx="1"/>
          </p:nvPr>
        </p:nvSpPr>
        <p:spPr>
          <a:xfrm>
            <a:off x="185252" y="1969073"/>
            <a:ext cx="12278418" cy="9162753"/>
          </a:xfrm>
        </p:spPr>
        <p:txBody>
          <a:bodyPr vert="horz" lIns="182868" tIns="91434" rIns="182868" bIns="91434" rtlCol="0" anchor="t">
            <a:normAutofit/>
          </a:bodyPr>
          <a:lstStyle/>
          <a:p>
            <a:pPr marL="0" indent="0">
              <a:buNone/>
            </a:pPr>
            <a:r>
              <a:rPr lang="en-US" sz="2800" dirty="0"/>
              <a:t>For </a:t>
            </a:r>
            <a:r>
              <a:rPr lang="en-US" sz="2800" dirty="0" err="1"/>
              <a:t>oss</a:t>
            </a:r>
            <a:r>
              <a:rPr lang="en-US" sz="2800" dirty="0"/>
              <a:t> </a:t>
            </a:r>
            <a:r>
              <a:rPr lang="en-US" sz="2800" dirty="0" err="1"/>
              <a:t>i</a:t>
            </a:r>
            <a:r>
              <a:rPr lang="en-US" sz="2800" dirty="0"/>
              <a:t> </a:t>
            </a:r>
            <a:r>
              <a:rPr lang="en-US" sz="2800" dirty="0" err="1"/>
              <a:t>Gaupefaret</a:t>
            </a:r>
            <a:r>
              <a:rPr lang="en-US" sz="2800" dirty="0"/>
              <a:t> </a:t>
            </a:r>
            <a:r>
              <a:rPr lang="en-US" sz="2800" dirty="0" err="1"/>
              <a:t>barnehage</a:t>
            </a:r>
            <a:r>
              <a:rPr lang="en-US" sz="2800" dirty="0"/>
              <a:t> </a:t>
            </a:r>
            <a:r>
              <a:rPr lang="en-US" sz="2800" dirty="0" err="1"/>
              <a:t>betyr</a:t>
            </a:r>
            <a:r>
              <a:rPr lang="en-US" sz="2800" dirty="0"/>
              <a:t> det å </a:t>
            </a:r>
            <a:r>
              <a:rPr lang="en-US" sz="2800" dirty="0" err="1"/>
              <a:t>arbeide</a:t>
            </a:r>
            <a:r>
              <a:rPr lang="en-US" sz="2800" dirty="0"/>
              <a:t> med </a:t>
            </a:r>
            <a:r>
              <a:rPr lang="en-US" sz="2800" dirty="0" err="1"/>
              <a:t>inkluderende</a:t>
            </a:r>
            <a:r>
              <a:rPr lang="en-US" sz="2800" dirty="0"/>
              <a:t> </a:t>
            </a:r>
            <a:r>
              <a:rPr lang="en-US" sz="2800" dirty="0" err="1"/>
              <a:t>felleskap</a:t>
            </a:r>
            <a:r>
              <a:rPr lang="en-US" sz="2800" dirty="0"/>
              <a:t> og </a:t>
            </a:r>
            <a:r>
              <a:rPr lang="en-US" sz="2800" dirty="0" err="1"/>
              <a:t>livsmestring</a:t>
            </a:r>
            <a:r>
              <a:rPr lang="en-US" sz="2800" dirty="0"/>
              <a:t> </a:t>
            </a:r>
            <a:r>
              <a:rPr lang="en-US" sz="2800" dirty="0" err="1"/>
              <a:t>slik</a:t>
            </a:r>
            <a:r>
              <a:rPr lang="en-US" sz="2800" dirty="0"/>
              <a:t> at alle </a:t>
            </a:r>
            <a:r>
              <a:rPr lang="en-US" sz="2800" dirty="0" err="1"/>
              <a:t>barna</a:t>
            </a:r>
            <a:r>
              <a:rPr lang="en-US" sz="2800" dirty="0"/>
              <a:t> </a:t>
            </a:r>
            <a:r>
              <a:rPr lang="en-US" sz="2800" dirty="0" err="1"/>
              <a:t>skal</a:t>
            </a:r>
            <a:r>
              <a:rPr lang="en-US" sz="2800" dirty="0"/>
              <a:t> </a:t>
            </a:r>
            <a:r>
              <a:rPr lang="en-US" sz="2800" dirty="0" err="1"/>
              <a:t>oppleve</a:t>
            </a:r>
            <a:r>
              <a:rPr lang="en-US" sz="2800" dirty="0"/>
              <a:t> å </a:t>
            </a:r>
            <a:r>
              <a:rPr lang="en-US" sz="2800" dirty="0" err="1"/>
              <a:t>høre</a:t>
            </a:r>
            <a:r>
              <a:rPr lang="en-US" sz="2800" dirty="0"/>
              <a:t> </a:t>
            </a:r>
            <a:r>
              <a:rPr lang="en-US" sz="2800" dirty="0" err="1"/>
              <a:t>til</a:t>
            </a:r>
            <a:r>
              <a:rPr lang="en-US" sz="2800" dirty="0"/>
              <a:t>, </a:t>
            </a:r>
            <a:r>
              <a:rPr lang="en-US" sz="2800" dirty="0" err="1"/>
              <a:t>være</a:t>
            </a:r>
            <a:r>
              <a:rPr lang="en-US" sz="2800" dirty="0"/>
              <a:t> </a:t>
            </a:r>
            <a:r>
              <a:rPr lang="en-US" sz="2800" dirty="0" err="1"/>
              <a:t>en</a:t>
            </a:r>
            <a:r>
              <a:rPr lang="en-US" sz="2800" dirty="0"/>
              <a:t> del av </a:t>
            </a:r>
            <a:r>
              <a:rPr lang="en-US" sz="2800" dirty="0" err="1"/>
              <a:t>fellesskapet</a:t>
            </a:r>
            <a:r>
              <a:rPr lang="en-US" sz="2800" dirty="0"/>
              <a:t>, </a:t>
            </a:r>
            <a:r>
              <a:rPr lang="en-US" sz="2800" dirty="0" err="1"/>
              <a:t>samt</a:t>
            </a:r>
            <a:r>
              <a:rPr lang="en-US" sz="2800" dirty="0"/>
              <a:t> </a:t>
            </a:r>
            <a:r>
              <a:rPr lang="en-US" sz="2800" dirty="0" err="1"/>
              <a:t>oppleve</a:t>
            </a:r>
            <a:r>
              <a:rPr lang="en-US" sz="2800" dirty="0"/>
              <a:t> glede og </a:t>
            </a:r>
            <a:r>
              <a:rPr lang="en-US" sz="2800" dirty="0" err="1"/>
              <a:t>mestring</a:t>
            </a:r>
            <a:r>
              <a:rPr lang="en-US" sz="2800" dirty="0"/>
              <a:t> </a:t>
            </a:r>
            <a:r>
              <a:rPr lang="en-US" sz="2800" dirty="0" err="1"/>
              <a:t>i</a:t>
            </a:r>
            <a:r>
              <a:rPr lang="en-US" sz="2800" dirty="0"/>
              <a:t> </a:t>
            </a:r>
            <a:r>
              <a:rPr lang="en-US" sz="2800" dirty="0" err="1"/>
              <a:t>trygge</a:t>
            </a:r>
            <a:r>
              <a:rPr lang="en-US" sz="2800" dirty="0"/>
              <a:t> </a:t>
            </a:r>
            <a:r>
              <a:rPr lang="en-US" sz="2800" dirty="0" err="1"/>
              <a:t>omgivelser</a:t>
            </a:r>
            <a:r>
              <a:rPr lang="en-US" sz="2800" dirty="0"/>
              <a:t>.  </a:t>
            </a:r>
          </a:p>
          <a:p>
            <a:pPr marL="0" indent="0">
              <a:buNone/>
            </a:pPr>
            <a:r>
              <a:rPr lang="en-US" sz="2800" dirty="0" err="1"/>
              <a:t>Barnehagen</a:t>
            </a:r>
            <a:r>
              <a:rPr lang="en-US" sz="2800" dirty="0"/>
              <a:t> </a:t>
            </a:r>
            <a:r>
              <a:rPr lang="en-US" sz="2800" dirty="0" err="1"/>
              <a:t>skal</a:t>
            </a:r>
            <a:r>
              <a:rPr lang="en-US" sz="2800" dirty="0"/>
              <a:t> ha et </a:t>
            </a:r>
            <a:r>
              <a:rPr lang="en-US" sz="2800" dirty="0" err="1"/>
              <a:t>trygt</a:t>
            </a:r>
            <a:r>
              <a:rPr lang="en-US" sz="2800" dirty="0"/>
              <a:t> </a:t>
            </a:r>
            <a:r>
              <a:rPr lang="en-US" sz="2800" dirty="0" err="1"/>
              <a:t>læringsmiljø</a:t>
            </a:r>
            <a:r>
              <a:rPr lang="en-US" sz="2800" dirty="0"/>
              <a:t>, der </a:t>
            </a:r>
            <a:r>
              <a:rPr lang="en-US" sz="2800" dirty="0" err="1"/>
              <a:t>barna</a:t>
            </a:r>
            <a:r>
              <a:rPr lang="en-US" sz="2800" dirty="0"/>
              <a:t> </a:t>
            </a:r>
            <a:r>
              <a:rPr lang="en-US" sz="2800" dirty="0" err="1"/>
              <a:t>tilegner</a:t>
            </a:r>
            <a:r>
              <a:rPr lang="en-US" sz="2800" dirty="0"/>
              <a:t> seg og </a:t>
            </a:r>
            <a:r>
              <a:rPr lang="en-US" sz="2800" dirty="0" err="1"/>
              <a:t>prøver</a:t>
            </a:r>
            <a:r>
              <a:rPr lang="en-US" sz="2800" dirty="0"/>
              <a:t> </a:t>
            </a:r>
            <a:r>
              <a:rPr lang="en-US" sz="2800" dirty="0" err="1"/>
              <a:t>ut</a:t>
            </a:r>
            <a:r>
              <a:rPr lang="en-US" sz="2800" dirty="0"/>
              <a:t> </a:t>
            </a:r>
            <a:r>
              <a:rPr lang="en-US" sz="2800" dirty="0" err="1"/>
              <a:t>sosiale</a:t>
            </a:r>
            <a:r>
              <a:rPr lang="en-US" sz="2800" dirty="0"/>
              <a:t> </a:t>
            </a:r>
            <a:r>
              <a:rPr lang="en-US" sz="2800" dirty="0" err="1"/>
              <a:t>ferdigheter.Personalet</a:t>
            </a:r>
            <a:r>
              <a:rPr lang="en-US" sz="2800" dirty="0"/>
              <a:t> </a:t>
            </a:r>
            <a:r>
              <a:rPr lang="en-US" sz="2800" dirty="0" err="1"/>
              <a:t>skal</a:t>
            </a:r>
            <a:r>
              <a:rPr lang="en-US" sz="2800" dirty="0"/>
              <a:t> </a:t>
            </a:r>
            <a:r>
              <a:rPr lang="en-US" sz="2800" dirty="0" err="1"/>
              <a:t>gjøre</a:t>
            </a:r>
            <a:r>
              <a:rPr lang="en-US" sz="2800" dirty="0"/>
              <a:t> </a:t>
            </a:r>
            <a:r>
              <a:rPr lang="en-US" sz="2800" dirty="0" err="1"/>
              <a:t>en</a:t>
            </a:r>
            <a:r>
              <a:rPr lang="en-US" sz="2800" dirty="0"/>
              <a:t> </a:t>
            </a:r>
            <a:r>
              <a:rPr lang="en-US" sz="2800" dirty="0" err="1"/>
              <a:t>forskjell</a:t>
            </a:r>
            <a:r>
              <a:rPr lang="en-US" sz="2800" dirty="0"/>
              <a:t> </a:t>
            </a:r>
            <a:r>
              <a:rPr lang="en-US" sz="2800" dirty="0" err="1"/>
              <a:t>ved</a:t>
            </a:r>
            <a:r>
              <a:rPr lang="en-US" sz="2800" dirty="0"/>
              <a:t> å </a:t>
            </a:r>
            <a:r>
              <a:rPr lang="en-US" sz="2800" dirty="0" err="1"/>
              <a:t>støtte</a:t>
            </a:r>
            <a:r>
              <a:rPr lang="en-US" sz="2800" dirty="0"/>
              <a:t> barn </a:t>
            </a:r>
            <a:r>
              <a:rPr lang="en-US" sz="2800" dirty="0" err="1"/>
              <a:t>i</a:t>
            </a:r>
            <a:r>
              <a:rPr lang="en-US" sz="2800" dirty="0"/>
              <a:t> å </a:t>
            </a:r>
            <a:r>
              <a:rPr lang="en-US" sz="2800" dirty="0" err="1"/>
              <a:t>etablere</a:t>
            </a:r>
            <a:r>
              <a:rPr lang="en-US" sz="2800" dirty="0"/>
              <a:t> </a:t>
            </a:r>
            <a:r>
              <a:rPr lang="en-US" sz="2800" dirty="0" err="1"/>
              <a:t>gode</a:t>
            </a:r>
            <a:r>
              <a:rPr lang="en-US" sz="2800" dirty="0"/>
              <a:t> </a:t>
            </a:r>
            <a:r>
              <a:rPr lang="en-US" sz="2800" dirty="0" err="1"/>
              <a:t>relasjoner</a:t>
            </a:r>
            <a:r>
              <a:rPr lang="en-US" sz="2800" dirty="0"/>
              <a:t>,  </a:t>
            </a:r>
            <a:r>
              <a:rPr lang="en-US" sz="2800" dirty="0" err="1"/>
              <a:t>vennskap</a:t>
            </a:r>
            <a:r>
              <a:rPr lang="en-US" sz="2800" dirty="0"/>
              <a:t>, </a:t>
            </a:r>
            <a:r>
              <a:rPr lang="en-US" sz="2800" dirty="0" err="1"/>
              <a:t>samt</a:t>
            </a:r>
            <a:r>
              <a:rPr lang="en-US" sz="2800" dirty="0"/>
              <a:t> </a:t>
            </a:r>
            <a:r>
              <a:rPr lang="en-US" sz="2800" dirty="0" err="1"/>
              <a:t>veilede</a:t>
            </a:r>
            <a:r>
              <a:rPr lang="en-US" sz="2800" dirty="0"/>
              <a:t> barn </a:t>
            </a:r>
            <a:r>
              <a:rPr lang="en-US" sz="2800" dirty="0" err="1"/>
              <a:t>i</a:t>
            </a:r>
            <a:r>
              <a:rPr lang="en-US" sz="2800" dirty="0"/>
              <a:t> </a:t>
            </a:r>
            <a:r>
              <a:rPr lang="en-US" sz="2800" dirty="0" err="1"/>
              <a:t>oppturer</a:t>
            </a:r>
            <a:r>
              <a:rPr lang="en-US" sz="2800" dirty="0"/>
              <a:t> og </a:t>
            </a:r>
            <a:r>
              <a:rPr lang="en-US" sz="2800" dirty="0" err="1"/>
              <a:t>nedturer</a:t>
            </a:r>
            <a:r>
              <a:rPr lang="en-US" sz="2800" dirty="0"/>
              <a:t>, </a:t>
            </a:r>
            <a:r>
              <a:rPr lang="en-US" sz="2800" dirty="0" err="1"/>
              <a:t>slik</a:t>
            </a:r>
            <a:r>
              <a:rPr lang="en-US" sz="2800" dirty="0"/>
              <a:t> at de </a:t>
            </a:r>
            <a:r>
              <a:rPr lang="en-US" sz="2800" dirty="0" err="1"/>
              <a:t>kommer</a:t>
            </a:r>
            <a:r>
              <a:rPr lang="en-US" sz="2800" dirty="0"/>
              <a:t> </a:t>
            </a:r>
            <a:r>
              <a:rPr lang="en-US" sz="2800" dirty="0" err="1"/>
              <a:t>styrket</a:t>
            </a:r>
            <a:r>
              <a:rPr lang="en-US" sz="2800" dirty="0"/>
              <a:t> </a:t>
            </a:r>
            <a:r>
              <a:rPr lang="en-US" sz="2800" dirty="0" err="1"/>
              <a:t>ut</a:t>
            </a:r>
            <a:r>
              <a:rPr lang="en-US" sz="2800" dirty="0"/>
              <a:t> av det.</a:t>
            </a:r>
          </a:p>
          <a:p>
            <a:pPr marL="0" indent="0">
              <a:buNone/>
            </a:pPr>
            <a:r>
              <a:rPr lang="en-US" sz="2800" u="sng" dirty="0" err="1"/>
              <a:t>Tiltak</a:t>
            </a:r>
            <a:r>
              <a:rPr lang="en-US" sz="2800" u="sng" dirty="0"/>
              <a:t>:</a:t>
            </a:r>
          </a:p>
          <a:p>
            <a:pPr marL="0" indent="0">
              <a:buNone/>
            </a:pPr>
            <a:r>
              <a:rPr lang="en-US" sz="2800" dirty="0"/>
              <a:t># </a:t>
            </a:r>
            <a:r>
              <a:rPr lang="en-US" sz="2800" dirty="0" err="1"/>
              <a:t>Barnehagen</a:t>
            </a:r>
            <a:r>
              <a:rPr lang="en-US" sz="2800" dirty="0"/>
              <a:t> </a:t>
            </a:r>
            <a:r>
              <a:rPr lang="en-US" sz="2800" dirty="0" err="1"/>
              <a:t>har</a:t>
            </a:r>
            <a:r>
              <a:rPr lang="en-US" sz="2800" dirty="0"/>
              <a:t> et </a:t>
            </a:r>
            <a:r>
              <a:rPr lang="en-US" sz="2800" dirty="0" err="1"/>
              <a:t>inkluderende</a:t>
            </a:r>
            <a:r>
              <a:rPr lang="en-US" sz="2800" dirty="0"/>
              <a:t> </a:t>
            </a:r>
            <a:r>
              <a:rPr lang="en-US" sz="2800" dirty="0" err="1"/>
              <a:t>miljø</a:t>
            </a:r>
            <a:r>
              <a:rPr lang="en-US" sz="2800" dirty="0"/>
              <a:t> der alle barn </a:t>
            </a:r>
            <a:r>
              <a:rPr lang="en-US" sz="2800" dirty="0" err="1"/>
              <a:t>får</a:t>
            </a:r>
            <a:r>
              <a:rPr lang="en-US" sz="2800" dirty="0"/>
              <a:t> like </a:t>
            </a:r>
            <a:r>
              <a:rPr lang="en-US" sz="2800" dirty="0" err="1"/>
              <a:t>muligheter</a:t>
            </a:r>
            <a:r>
              <a:rPr lang="en-US" sz="2800" dirty="0"/>
              <a:t> </a:t>
            </a:r>
            <a:r>
              <a:rPr lang="en-US" sz="2800" dirty="0" err="1"/>
              <a:t>til</a:t>
            </a:r>
            <a:r>
              <a:rPr lang="en-US" sz="2800" dirty="0"/>
              <a:t> å </a:t>
            </a:r>
            <a:r>
              <a:rPr lang="en-US" sz="2800" dirty="0" err="1"/>
              <a:t>bli</a:t>
            </a:r>
            <a:r>
              <a:rPr lang="en-US" sz="2800" dirty="0"/>
              <a:t> sett og </a:t>
            </a:r>
            <a:r>
              <a:rPr lang="en-US" sz="2800" dirty="0" err="1"/>
              <a:t>hørt</a:t>
            </a:r>
            <a:r>
              <a:rPr lang="en-US" sz="2800" dirty="0"/>
              <a:t>, og </a:t>
            </a:r>
            <a:r>
              <a:rPr lang="en-US" sz="2800" dirty="0" err="1"/>
              <a:t>til</a:t>
            </a:r>
            <a:r>
              <a:rPr lang="en-US" sz="2800" dirty="0"/>
              <a:t> å delta </a:t>
            </a:r>
            <a:r>
              <a:rPr lang="en-US" sz="2800" dirty="0" err="1"/>
              <a:t>i</a:t>
            </a:r>
            <a:r>
              <a:rPr lang="en-US" sz="2800" dirty="0"/>
              <a:t> alle </a:t>
            </a:r>
            <a:r>
              <a:rPr lang="en-US" sz="2800" dirty="0" err="1"/>
              <a:t>aktiviteter</a:t>
            </a:r>
            <a:r>
              <a:rPr lang="en-US" sz="2800" dirty="0"/>
              <a:t>.</a:t>
            </a:r>
          </a:p>
          <a:p>
            <a:pPr marL="0" indent="0">
              <a:buNone/>
            </a:pPr>
            <a:r>
              <a:rPr lang="en-US" sz="2800" dirty="0"/>
              <a:t># Barna deles </a:t>
            </a:r>
            <a:r>
              <a:rPr lang="en-US" sz="2800" dirty="0" err="1"/>
              <a:t>i</a:t>
            </a:r>
            <a:r>
              <a:rPr lang="en-US" sz="2800" dirty="0"/>
              <a:t> </a:t>
            </a:r>
            <a:r>
              <a:rPr lang="en-US" sz="2800" dirty="0" err="1"/>
              <a:t>smågrupper</a:t>
            </a:r>
            <a:r>
              <a:rPr lang="en-US" sz="2800" dirty="0"/>
              <a:t> </a:t>
            </a:r>
            <a:r>
              <a:rPr lang="en-US" sz="2800" dirty="0" err="1"/>
              <a:t>hver</a:t>
            </a:r>
            <a:r>
              <a:rPr lang="en-US" sz="2800" dirty="0"/>
              <a:t> </a:t>
            </a:r>
            <a:r>
              <a:rPr lang="en-US" sz="2800" dirty="0" err="1"/>
              <a:t>dag</a:t>
            </a:r>
            <a:r>
              <a:rPr lang="en-US" sz="2800" dirty="0"/>
              <a:t>, </a:t>
            </a:r>
            <a:r>
              <a:rPr lang="en-US" sz="2800" dirty="0" err="1"/>
              <a:t>har</a:t>
            </a:r>
            <a:r>
              <a:rPr lang="en-US" sz="2800" dirty="0"/>
              <a:t> </a:t>
            </a:r>
            <a:r>
              <a:rPr lang="en-US" sz="2800" dirty="0" err="1"/>
              <a:t>tilstedeværende</a:t>
            </a:r>
            <a:r>
              <a:rPr lang="en-US" sz="2800" dirty="0"/>
              <a:t> </a:t>
            </a:r>
            <a:r>
              <a:rPr lang="en-US" sz="2800" dirty="0" err="1"/>
              <a:t>voksne</a:t>
            </a:r>
            <a:r>
              <a:rPr lang="en-US" sz="2800" dirty="0"/>
              <a:t> </a:t>
            </a:r>
            <a:r>
              <a:rPr lang="en-US" sz="2800" dirty="0" err="1"/>
              <a:t>som</a:t>
            </a:r>
            <a:r>
              <a:rPr lang="en-US" sz="2800" dirty="0"/>
              <a:t> legger </a:t>
            </a:r>
            <a:r>
              <a:rPr lang="en-US" sz="2800" dirty="0" err="1"/>
              <a:t>til</a:t>
            </a:r>
            <a:r>
              <a:rPr lang="en-US" sz="2800" dirty="0"/>
              <a:t> </a:t>
            </a:r>
            <a:r>
              <a:rPr lang="en-US" sz="2800" dirty="0" err="1"/>
              <a:t>rette</a:t>
            </a:r>
            <a:r>
              <a:rPr lang="en-US" sz="2800" dirty="0"/>
              <a:t> for </a:t>
            </a:r>
            <a:r>
              <a:rPr lang="en-US" sz="2800" dirty="0" err="1"/>
              <a:t>trygge</a:t>
            </a:r>
            <a:r>
              <a:rPr lang="en-US" sz="2800" dirty="0"/>
              <a:t> </a:t>
            </a:r>
            <a:r>
              <a:rPr lang="en-US" sz="2800" dirty="0" err="1"/>
              <a:t>overganger</a:t>
            </a:r>
            <a:r>
              <a:rPr lang="en-US" sz="2800" dirty="0"/>
              <a:t>.</a:t>
            </a:r>
          </a:p>
          <a:p>
            <a:pPr marL="0" indent="0">
              <a:buNone/>
            </a:pPr>
            <a:r>
              <a:rPr lang="en-US" sz="2800" dirty="0"/>
              <a:t># </a:t>
            </a:r>
            <a:r>
              <a:rPr lang="en-US" sz="2800" dirty="0" err="1"/>
              <a:t>Barnehagen</a:t>
            </a:r>
            <a:r>
              <a:rPr lang="en-US" sz="2800" dirty="0"/>
              <a:t> legger </a:t>
            </a:r>
            <a:r>
              <a:rPr lang="en-US" sz="2800" dirty="0" err="1"/>
              <a:t>til</a:t>
            </a:r>
            <a:r>
              <a:rPr lang="en-US" sz="2800" dirty="0"/>
              <a:t> </a:t>
            </a:r>
            <a:r>
              <a:rPr lang="en-US" sz="2800" dirty="0" err="1"/>
              <a:t>rette</a:t>
            </a:r>
            <a:r>
              <a:rPr lang="en-US" sz="2800" dirty="0"/>
              <a:t> for et </a:t>
            </a:r>
            <a:r>
              <a:rPr lang="en-US" sz="2800" dirty="0" err="1"/>
              <a:t>godt</a:t>
            </a:r>
            <a:r>
              <a:rPr lang="en-US" sz="2800" dirty="0"/>
              <a:t> </a:t>
            </a:r>
            <a:r>
              <a:rPr lang="en-US" sz="2800" dirty="0" err="1"/>
              <a:t>psykososialt</a:t>
            </a:r>
            <a:r>
              <a:rPr lang="en-US" sz="2800" dirty="0"/>
              <a:t> </a:t>
            </a:r>
            <a:r>
              <a:rPr lang="en-US" sz="2800" dirty="0" err="1"/>
              <a:t>miljø</a:t>
            </a:r>
            <a:r>
              <a:rPr lang="en-US" sz="2800" dirty="0"/>
              <a:t> og </a:t>
            </a:r>
            <a:r>
              <a:rPr lang="en-US" sz="2800" dirty="0" err="1"/>
              <a:t>en</a:t>
            </a:r>
            <a:r>
              <a:rPr lang="en-US" sz="2800" dirty="0"/>
              <a:t> </a:t>
            </a:r>
            <a:r>
              <a:rPr lang="en-US" sz="2800" dirty="0" err="1"/>
              <a:t>trygg</a:t>
            </a:r>
            <a:r>
              <a:rPr lang="en-US" sz="2800" dirty="0"/>
              <a:t> </a:t>
            </a:r>
            <a:r>
              <a:rPr lang="en-US" sz="2800" dirty="0" err="1"/>
              <a:t>tilknytning</a:t>
            </a:r>
            <a:r>
              <a:rPr lang="en-US" sz="2800" dirty="0"/>
              <a:t>. </a:t>
            </a:r>
            <a:r>
              <a:rPr lang="en-US" sz="2800" dirty="0" err="1"/>
              <a:t>Være</a:t>
            </a:r>
            <a:r>
              <a:rPr lang="en-US" sz="2800" dirty="0"/>
              <a:t> </a:t>
            </a:r>
            <a:r>
              <a:rPr lang="en-US" sz="2800" dirty="0" err="1"/>
              <a:t>en</a:t>
            </a:r>
            <a:r>
              <a:rPr lang="en-US" sz="2800" dirty="0"/>
              <a:t> </a:t>
            </a:r>
            <a:r>
              <a:rPr lang="en-US" sz="2800" dirty="0" err="1"/>
              <a:t>helsefremmende</a:t>
            </a:r>
            <a:r>
              <a:rPr lang="en-US" sz="2800" dirty="0"/>
              <a:t> </a:t>
            </a:r>
            <a:r>
              <a:rPr lang="en-US" sz="2800" dirty="0" err="1"/>
              <a:t>barnehage</a:t>
            </a:r>
            <a:r>
              <a:rPr lang="en-US" sz="2800" dirty="0"/>
              <a:t>.</a:t>
            </a:r>
          </a:p>
          <a:p>
            <a:pPr marL="0" indent="0">
              <a:buNone/>
            </a:pPr>
            <a:r>
              <a:rPr lang="en-US" sz="2800" dirty="0"/>
              <a:t># </a:t>
            </a:r>
            <a:r>
              <a:rPr lang="en-US" sz="2800" dirty="0" err="1"/>
              <a:t>Barnehagen</a:t>
            </a:r>
            <a:r>
              <a:rPr lang="en-US" sz="2800" dirty="0"/>
              <a:t> </a:t>
            </a:r>
            <a:r>
              <a:rPr lang="en-US" sz="2800" dirty="0" err="1"/>
              <a:t>verdsetter</a:t>
            </a:r>
            <a:r>
              <a:rPr lang="en-US" sz="2800" dirty="0"/>
              <a:t> </a:t>
            </a:r>
            <a:r>
              <a:rPr lang="en-US" sz="2800" dirty="0" err="1"/>
              <a:t>mangfold</a:t>
            </a:r>
            <a:r>
              <a:rPr lang="en-US" sz="2800" dirty="0"/>
              <a:t> og </a:t>
            </a:r>
            <a:r>
              <a:rPr lang="en-US" sz="2800" dirty="0" err="1"/>
              <a:t>bygger</a:t>
            </a:r>
            <a:r>
              <a:rPr lang="en-US" sz="2800" dirty="0"/>
              <a:t> et </a:t>
            </a:r>
            <a:r>
              <a:rPr lang="en-US" sz="2800" dirty="0" err="1"/>
              <a:t>fellesskap</a:t>
            </a:r>
            <a:r>
              <a:rPr lang="en-US" sz="2800" dirty="0"/>
              <a:t> med rom for </a:t>
            </a:r>
            <a:r>
              <a:rPr lang="en-US" sz="2800" dirty="0" err="1"/>
              <a:t>ulikheter</a:t>
            </a:r>
            <a:r>
              <a:rPr lang="en-US" sz="2800" dirty="0"/>
              <a:t>.</a:t>
            </a:r>
          </a:p>
          <a:p>
            <a:pPr marL="0"/>
            <a:endParaRPr lang="en-US" sz="2600" dirty="0"/>
          </a:p>
        </p:txBody>
      </p:sp>
      <p:pic>
        <p:nvPicPr>
          <p:cNvPr id="14" name="Plassholder for innhold 13" descr="Et bilde som inneholder Balansering, Akrobatikk, Fysisk form, kne&#10;&#10;Automatisk generert beskrivelse">
            <a:extLst>
              <a:ext uri="{FF2B5EF4-FFF2-40B4-BE49-F238E27FC236}">
                <a16:creationId xmlns:a16="http://schemas.microsoft.com/office/drawing/2014/main" id="{5F206ACC-3EAB-DCC3-AD61-C7862342D4CB}"/>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8401" r="1" b="30956"/>
          <a:stretch>
            <a:fillRect/>
          </a:stretch>
        </p:blipFill>
        <p:spPr>
          <a:xfrm>
            <a:off x="15801490" y="5455550"/>
            <a:ext cx="8580923" cy="8260004"/>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solidFill>
            <a:schemeClr val="accent1"/>
          </a:solidFill>
          <a:scene3d>
            <a:camera prst="orthographicFront"/>
            <a:lightRig rig="twoPt" dir="t">
              <a:rot lat="0" lon="0" rev="7800000"/>
            </a:lightRig>
          </a:scene3d>
          <a:sp3d contourW="6350">
            <a:bevelT w="50800" h="16510"/>
            <a:contourClr>
              <a:srgbClr val="C0C0C0"/>
            </a:contourClr>
          </a:sp3d>
        </p:spPr>
      </p:pic>
      <p:pic>
        <p:nvPicPr>
          <p:cNvPr id="5" name="Bilde 4">
            <a:extLst>
              <a:ext uri="{FF2B5EF4-FFF2-40B4-BE49-F238E27FC236}">
                <a16:creationId xmlns:a16="http://schemas.microsoft.com/office/drawing/2014/main" id="{FB39C3C9-E4CB-5881-0245-27E04F02B28E}"/>
              </a:ext>
            </a:extLst>
          </p:cNvPr>
          <p:cNvPicPr>
            <a:picLocks noChangeAspect="1"/>
          </p:cNvPicPr>
          <p:nvPr/>
        </p:nvPicPr>
        <p:blipFill>
          <a:blip r:embed="rId3"/>
          <a:srcRect t="7518" r="5" b="16713"/>
          <a:stretch>
            <a:fillRect/>
          </a:stretch>
        </p:blipFill>
        <p:spPr>
          <a:xfrm>
            <a:off x="13755750" y="165029"/>
            <a:ext cx="7038166" cy="6015426"/>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4206292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innhold 5">
            <a:extLst>
              <a:ext uri="{FF2B5EF4-FFF2-40B4-BE49-F238E27FC236}">
                <a16:creationId xmlns:a16="http://schemas.microsoft.com/office/drawing/2014/main" id="{F554837C-BD7C-C46A-5D2D-6D706513EF0C}"/>
              </a:ext>
            </a:extLst>
          </p:cNvPr>
          <p:cNvSpPr>
            <a:spLocks noGrp="1"/>
          </p:cNvSpPr>
          <p:nvPr>
            <p:ph idx="1"/>
          </p:nvPr>
        </p:nvSpPr>
        <p:spPr>
          <a:xfrm>
            <a:off x="149263" y="1093793"/>
            <a:ext cx="21505487" cy="9929172"/>
          </a:xfrm>
        </p:spPr>
        <p:txBody>
          <a:bodyPr/>
          <a:lstStyle/>
          <a:p>
            <a:pPr marL="0" indent="0">
              <a:buNone/>
            </a:pPr>
            <a:r>
              <a:rPr lang="nb-NO" sz="2800" dirty="0"/>
              <a:t>For å sikre et helhetlig og godt tilbud som ivaretar barns oppvekst og utvikling, samarbeider barnehagen med ulike tjenester og institusjoner utenfor barnehagen. Dette kan være aktuelle støtte- og hjelpetjenester når det er behov for det.</a:t>
            </a:r>
          </a:p>
          <a:p>
            <a:pPr marL="0" indent="0">
              <a:buNone/>
            </a:pPr>
            <a:r>
              <a:rPr lang="nb-NO" sz="2800" dirty="0"/>
              <a:t>I alt samarbeid følger vi gjeldende lover og regler om taushetsplikt og opplysningsplikt, slik at barns og familiers personvern blir ivaretatt på en trygg og forsvarlig måte.</a:t>
            </a:r>
          </a:p>
          <a:p>
            <a:pPr marL="0" indent="0">
              <a:buNone/>
            </a:pPr>
            <a:r>
              <a:rPr lang="nb-NO" sz="2800" u="sng" dirty="0"/>
              <a:t>Samarbeidspartnere som barnehagen jobber med er blant annet: </a:t>
            </a:r>
          </a:p>
          <a:p>
            <a:r>
              <a:rPr lang="en-US" sz="2800" dirty="0" err="1"/>
              <a:t>Samarbeid</a:t>
            </a:r>
            <a:r>
              <a:rPr lang="en-US" sz="2800" dirty="0"/>
              <a:t> med </a:t>
            </a:r>
            <a:r>
              <a:rPr lang="en-US" sz="2800" dirty="0" err="1"/>
              <a:t>Høgskolen</a:t>
            </a:r>
            <a:r>
              <a:rPr lang="en-US" sz="2800" dirty="0"/>
              <a:t> </a:t>
            </a:r>
            <a:r>
              <a:rPr lang="en-US" sz="2800" dirty="0" err="1"/>
              <a:t>i</a:t>
            </a:r>
            <a:r>
              <a:rPr lang="en-US" sz="2800" dirty="0"/>
              <a:t> Østfold: Vi er </a:t>
            </a:r>
            <a:r>
              <a:rPr lang="en-US" sz="2800" dirty="0" err="1"/>
              <a:t>en</a:t>
            </a:r>
            <a:r>
              <a:rPr lang="en-US" sz="2800" dirty="0"/>
              <a:t> </a:t>
            </a:r>
            <a:r>
              <a:rPr lang="en-US" sz="2800" dirty="0" err="1"/>
              <a:t>praksisbarnehage</a:t>
            </a:r>
            <a:r>
              <a:rPr lang="en-US" sz="2800" dirty="0"/>
              <a:t> </a:t>
            </a:r>
            <a:r>
              <a:rPr lang="en-US" sz="2800" dirty="0" err="1"/>
              <a:t>i</a:t>
            </a:r>
            <a:r>
              <a:rPr lang="en-US" sz="2800" dirty="0"/>
              <a:t> Moss kommune og </a:t>
            </a:r>
            <a:r>
              <a:rPr lang="en-US" sz="2800" dirty="0" err="1"/>
              <a:t>samarbeider</a:t>
            </a:r>
            <a:r>
              <a:rPr lang="en-US" sz="2800" dirty="0"/>
              <a:t> med </a:t>
            </a:r>
            <a:r>
              <a:rPr lang="en-US" sz="2800" dirty="0" err="1"/>
              <a:t>Høgskolen</a:t>
            </a:r>
            <a:r>
              <a:rPr lang="en-US" sz="2800" dirty="0"/>
              <a:t> </a:t>
            </a:r>
            <a:r>
              <a:rPr lang="en-US" sz="2800" dirty="0" err="1"/>
              <a:t>i</a:t>
            </a:r>
            <a:r>
              <a:rPr lang="en-US" sz="2800" dirty="0"/>
              <a:t> Halden Østfold. Som </a:t>
            </a:r>
            <a:r>
              <a:rPr lang="en-US" sz="2800" dirty="0" err="1"/>
              <a:t>praksisbarnehage</a:t>
            </a:r>
            <a:r>
              <a:rPr lang="en-US" sz="2800" dirty="0"/>
              <a:t> tar vi </a:t>
            </a:r>
            <a:r>
              <a:rPr lang="en-US" sz="2800" dirty="0" err="1"/>
              <a:t>imot</a:t>
            </a:r>
            <a:r>
              <a:rPr lang="en-US" sz="2800" dirty="0"/>
              <a:t> </a:t>
            </a:r>
            <a:r>
              <a:rPr lang="en-US" sz="2800" dirty="0" err="1"/>
              <a:t>praksisstudenter</a:t>
            </a:r>
            <a:r>
              <a:rPr lang="en-US" sz="2800" dirty="0"/>
              <a:t> </a:t>
            </a:r>
            <a:r>
              <a:rPr lang="en-US" sz="2800" dirty="0" err="1"/>
              <a:t>som</a:t>
            </a:r>
            <a:r>
              <a:rPr lang="en-US" sz="2800" dirty="0"/>
              <a:t> er under </a:t>
            </a:r>
            <a:r>
              <a:rPr lang="en-US" sz="2800" dirty="0" err="1"/>
              <a:t>utdanning</a:t>
            </a:r>
            <a:r>
              <a:rPr lang="en-US" sz="2800" dirty="0"/>
              <a:t> </a:t>
            </a:r>
            <a:r>
              <a:rPr lang="en-US" sz="2800" dirty="0" err="1"/>
              <a:t>til</a:t>
            </a:r>
            <a:r>
              <a:rPr lang="en-US" sz="2800" dirty="0"/>
              <a:t> å </a:t>
            </a:r>
            <a:r>
              <a:rPr lang="en-US" sz="2800" dirty="0" err="1"/>
              <a:t>bli</a:t>
            </a:r>
            <a:r>
              <a:rPr lang="en-US" sz="2800" dirty="0"/>
              <a:t> </a:t>
            </a:r>
            <a:r>
              <a:rPr lang="en-US" sz="2800" dirty="0" err="1"/>
              <a:t>barnehagelærere</a:t>
            </a:r>
            <a:r>
              <a:rPr lang="en-US" sz="2800" dirty="0"/>
              <a:t>.</a:t>
            </a:r>
            <a:endParaRPr lang="nb-NO" sz="2800" u="sng" dirty="0"/>
          </a:p>
          <a:p>
            <a:r>
              <a:rPr lang="nb-NO" sz="2800" dirty="0"/>
              <a:t>Pedagogisk-psykologisk tjeneste (PPT)</a:t>
            </a:r>
          </a:p>
          <a:p>
            <a:r>
              <a:rPr lang="nb-NO" sz="2800" dirty="0"/>
              <a:t>Avdeling pedagogisk veiledning og kvalitet (PVK) </a:t>
            </a:r>
          </a:p>
          <a:p>
            <a:r>
              <a:rPr lang="nb-NO" sz="2800" dirty="0"/>
              <a:t>BUPP</a:t>
            </a:r>
          </a:p>
          <a:p>
            <a:r>
              <a:rPr lang="nb-NO" sz="2800" dirty="0"/>
              <a:t>Barnevern </a:t>
            </a:r>
          </a:p>
          <a:p>
            <a:r>
              <a:rPr lang="nb-NO" sz="2800" dirty="0"/>
              <a:t>Helsestasjonen </a:t>
            </a:r>
          </a:p>
          <a:p>
            <a:r>
              <a:rPr lang="nb-NO" sz="2800" dirty="0"/>
              <a:t>Fysioterapi </a:t>
            </a:r>
          </a:p>
          <a:p>
            <a:r>
              <a:rPr lang="nb-NO" sz="2800" dirty="0"/>
              <a:t>Logoped</a:t>
            </a:r>
          </a:p>
          <a:p>
            <a:r>
              <a:rPr lang="nb-NO" sz="2800" dirty="0"/>
              <a:t>Ergoterapi </a:t>
            </a:r>
          </a:p>
          <a:p>
            <a:r>
              <a:rPr lang="nb-NO" sz="2800" dirty="0"/>
              <a:t>Skolen </a:t>
            </a:r>
          </a:p>
          <a:p>
            <a:r>
              <a:rPr lang="nb-NO" sz="2800" dirty="0"/>
              <a:t>Videregående skole - praksiselever og lærlinger. </a:t>
            </a:r>
          </a:p>
          <a:p>
            <a:r>
              <a:rPr lang="nb-NO" sz="2800" dirty="0"/>
              <a:t>Tolketjenesten </a:t>
            </a:r>
          </a:p>
          <a:p>
            <a:r>
              <a:rPr lang="nb-NO" sz="2800" dirty="0"/>
              <a:t>NAV </a:t>
            </a:r>
          </a:p>
        </p:txBody>
      </p:sp>
      <p:sp>
        <p:nvSpPr>
          <p:cNvPr id="7" name="Tittel 1">
            <a:extLst>
              <a:ext uri="{FF2B5EF4-FFF2-40B4-BE49-F238E27FC236}">
                <a16:creationId xmlns:a16="http://schemas.microsoft.com/office/drawing/2014/main" id="{0D5E0E29-CE25-8B59-AA41-1290C53A734A}"/>
              </a:ext>
            </a:extLst>
          </p:cNvPr>
          <p:cNvSpPr txBox="1">
            <a:spLocks noGrp="1"/>
          </p:cNvSpPr>
          <p:nvPr>
            <p:ph type="title"/>
          </p:nvPr>
        </p:nvSpPr>
        <p:spPr>
          <a:xfrm>
            <a:off x="149263" y="219461"/>
            <a:ext cx="23128941" cy="615553"/>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000" dirty="0"/>
              <a:t>Samarbeidspartnere</a:t>
            </a:r>
            <a:endParaRPr lang="nb-NO" sz="4000" dirty="0">
              <a:solidFill>
                <a:schemeClr val="bg1"/>
              </a:solidFill>
            </a:endParaRPr>
          </a:p>
        </p:txBody>
      </p:sp>
    </p:spTree>
    <p:extLst>
      <p:ext uri="{BB962C8B-B14F-4D97-AF65-F5344CB8AC3E}">
        <p14:creationId xmlns:p14="http://schemas.microsoft.com/office/powerpoint/2010/main" val="3503678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idx="4294967295"/>
          </p:nvPr>
        </p:nvSpPr>
        <p:spPr>
          <a:xfrm>
            <a:off x="14804063" y="4991222"/>
            <a:ext cx="9578350" cy="1168324"/>
          </a:xfrm>
          <a:noFill/>
        </p:spPr>
        <p:txBody>
          <a:bodyPr vert="horz" lIns="182868" tIns="91434" rIns="182868" bIns="91434" rtlCol="0" anchor="ctr">
            <a:noAutofit/>
          </a:bodyPr>
          <a:lstStyle/>
          <a:p>
            <a:br>
              <a:rPr lang="en-US" sz="2400" dirty="0">
                <a:latin typeface="+mn-lt"/>
              </a:rPr>
            </a:br>
            <a:br>
              <a:rPr lang="en-US" sz="2400" dirty="0">
                <a:latin typeface="+mn-lt"/>
              </a:rPr>
            </a:br>
            <a:br>
              <a:rPr lang="en-US" sz="2400" dirty="0">
                <a:latin typeface="+mn-lt"/>
              </a:rPr>
            </a:br>
            <a:br>
              <a:rPr lang="en-US" sz="2400" dirty="0">
                <a:latin typeface="+mn-lt"/>
              </a:rPr>
            </a:br>
            <a:br>
              <a:rPr lang="en-US" sz="2400" dirty="0">
                <a:latin typeface="+mn-lt"/>
              </a:rPr>
            </a:br>
            <a:br>
              <a:rPr lang="en-US" sz="2400" dirty="0">
                <a:latin typeface="+mn-lt"/>
              </a:rPr>
            </a:br>
            <a:br>
              <a:rPr lang="en-US" sz="2400" dirty="0">
                <a:latin typeface="+mn-lt"/>
              </a:rPr>
            </a:br>
            <a:br>
              <a:rPr lang="en-US" sz="2400" dirty="0">
                <a:latin typeface="+mn-lt"/>
              </a:rPr>
            </a:br>
            <a:br>
              <a:rPr lang="en-US" sz="2400" dirty="0">
                <a:latin typeface="+mn-lt"/>
              </a:rPr>
            </a:br>
            <a:r>
              <a:rPr lang="nb-NO" sz="2400" dirty="0">
                <a:latin typeface="+mn-lt"/>
              </a:rPr>
              <a:t>Leken har en sentral plass i gaupefaret barnehage, og vårt mål er at alle barn skal inkluderes i lek. Alle barn skal oppleve glede, humor, spenning og engasjement gjennom lek og sammen med andre. Gjennom lek har barna en arena for utvikling og læring, for sosial og språklig samhandling. Leken er en viktig arena for å jobbe med barnas psykiske helse. Det skal være rom for å bruke fantasien til å skape inneholder I liken på barnas premisser. Leken er I fokus og skal være en av de viktigste arbeidsoppgaver. Dette skal være personalets og barnas felles samarbeidsprosjekt. Personalet skal legge til rette for ulike typer lek både ute og inne. Lek er en arena for utvikling av god selvregulering. Selvregulering kan forklares som barnas «indre stemme», og barnas evne til å tenke før de handler.</a:t>
            </a:r>
            <a:br>
              <a:rPr lang="en-US" sz="2400" dirty="0"/>
            </a:br>
            <a:r>
              <a:rPr lang="en-US" sz="2400" dirty="0"/>
              <a:t>​</a:t>
            </a:r>
            <a:br>
              <a:rPr lang="en-US" sz="2400" dirty="0"/>
            </a:br>
            <a:r>
              <a:rPr lang="en-US" sz="2400" u="sng" dirty="0" err="1">
                <a:solidFill>
                  <a:schemeClr val="tx2"/>
                </a:solidFill>
              </a:rPr>
              <a:t>Slik</a:t>
            </a:r>
            <a:r>
              <a:rPr lang="en-US" sz="2400" u="sng" dirty="0">
                <a:solidFill>
                  <a:schemeClr val="tx2"/>
                </a:solidFill>
              </a:rPr>
              <a:t> </a:t>
            </a:r>
            <a:r>
              <a:rPr lang="en-US" sz="2400" u="sng" dirty="0" err="1">
                <a:solidFill>
                  <a:schemeClr val="tx2"/>
                </a:solidFill>
              </a:rPr>
              <a:t>gjør</a:t>
            </a:r>
            <a:r>
              <a:rPr lang="en-US" sz="2400" u="sng" dirty="0">
                <a:solidFill>
                  <a:schemeClr val="tx2"/>
                </a:solidFill>
              </a:rPr>
              <a:t> vi det:</a:t>
            </a:r>
            <a:br>
              <a:rPr lang="en-US" sz="2400" dirty="0">
                <a:solidFill>
                  <a:schemeClr val="tx2"/>
                </a:solidFill>
              </a:rPr>
            </a:br>
            <a:r>
              <a:rPr lang="en-US" sz="2400" dirty="0"/>
              <a:t>​</a:t>
            </a:r>
            <a:br>
              <a:rPr lang="en-US" sz="2400" dirty="0"/>
            </a:br>
            <a:r>
              <a:rPr lang="en-US" sz="2400" dirty="0"/>
              <a:t># vi </a:t>
            </a:r>
            <a:r>
              <a:rPr lang="en-US" sz="2400" dirty="0" err="1"/>
              <a:t>organiserer</a:t>
            </a:r>
            <a:r>
              <a:rPr lang="en-US" sz="2400" dirty="0"/>
              <a:t> rom, </a:t>
            </a:r>
            <a:r>
              <a:rPr lang="en-US" sz="2400" dirty="0" err="1"/>
              <a:t>tid</a:t>
            </a:r>
            <a:r>
              <a:rPr lang="en-US" sz="2400" dirty="0"/>
              <a:t> og</a:t>
            </a:r>
            <a:br>
              <a:rPr lang="en-US" sz="2400" dirty="0"/>
            </a:br>
            <a:r>
              <a:rPr lang="en-US" sz="2400" dirty="0" err="1"/>
              <a:t>lekemateriale</a:t>
            </a:r>
            <a:r>
              <a:rPr lang="en-US" sz="2400" dirty="0"/>
              <a:t> for å </a:t>
            </a:r>
            <a:r>
              <a:rPr lang="en-US" sz="2400" dirty="0" err="1"/>
              <a:t>inspirere</a:t>
            </a:r>
            <a:r>
              <a:rPr lang="en-US" sz="2400" dirty="0"/>
              <a:t> </a:t>
            </a:r>
            <a:r>
              <a:rPr lang="en-US" sz="2400" dirty="0" err="1"/>
              <a:t>til</a:t>
            </a:r>
            <a:r>
              <a:rPr lang="en-US" sz="2400" dirty="0"/>
              <a:t> </a:t>
            </a:r>
            <a:r>
              <a:rPr lang="en-US" sz="2400" dirty="0" err="1"/>
              <a:t>ulike</a:t>
            </a:r>
            <a:br>
              <a:rPr lang="en-US" sz="2400" dirty="0"/>
            </a:br>
            <a:r>
              <a:rPr lang="en-US" sz="2400" dirty="0"/>
              <a:t>typer lek.</a:t>
            </a:r>
            <a:br>
              <a:rPr lang="en-US" sz="2400" dirty="0"/>
            </a:br>
            <a:r>
              <a:rPr lang="en-US" sz="2400" dirty="0"/>
              <a:t>​</a:t>
            </a:r>
            <a:br>
              <a:rPr lang="en-US" sz="2400" dirty="0"/>
            </a:br>
            <a:r>
              <a:rPr lang="en-US" sz="2400" dirty="0"/>
              <a:t># </a:t>
            </a:r>
            <a:r>
              <a:rPr lang="en-US" sz="2400" dirty="0" err="1"/>
              <a:t>Personalet</a:t>
            </a:r>
            <a:r>
              <a:rPr lang="en-US" sz="2400" dirty="0"/>
              <a:t> </a:t>
            </a:r>
            <a:r>
              <a:rPr lang="en-US" sz="2400" dirty="0" err="1"/>
              <a:t>skal</a:t>
            </a:r>
            <a:r>
              <a:rPr lang="en-US" sz="2400" dirty="0"/>
              <a:t> </a:t>
            </a:r>
            <a:r>
              <a:rPr lang="en-US" sz="2400" dirty="0" err="1"/>
              <a:t>legge</a:t>
            </a:r>
            <a:r>
              <a:rPr lang="en-US" sz="2400" dirty="0"/>
              <a:t> </a:t>
            </a:r>
            <a:r>
              <a:rPr lang="en-US" sz="2400" dirty="0" err="1"/>
              <a:t>til</a:t>
            </a:r>
            <a:r>
              <a:rPr lang="en-US" sz="2400" dirty="0"/>
              <a:t> </a:t>
            </a:r>
            <a:r>
              <a:rPr lang="en-US" sz="2400" dirty="0" err="1"/>
              <a:t>rette</a:t>
            </a:r>
            <a:r>
              <a:rPr lang="en-US" sz="2400" dirty="0"/>
              <a:t> for</a:t>
            </a:r>
            <a:br>
              <a:rPr lang="en-US" sz="2400" dirty="0"/>
            </a:br>
            <a:r>
              <a:rPr lang="en-US" sz="2400" dirty="0" err="1"/>
              <a:t>felles</a:t>
            </a:r>
            <a:r>
              <a:rPr lang="en-US" sz="2400" dirty="0"/>
              <a:t> </a:t>
            </a:r>
            <a:r>
              <a:rPr lang="en-US" sz="2400" dirty="0" err="1"/>
              <a:t>opplevelser</a:t>
            </a:r>
            <a:r>
              <a:rPr lang="en-US" sz="2400" dirty="0"/>
              <a:t> </a:t>
            </a:r>
            <a:r>
              <a:rPr lang="en-US" sz="2400" dirty="0" err="1"/>
              <a:t>som</a:t>
            </a:r>
            <a:r>
              <a:rPr lang="en-US" sz="2400" dirty="0"/>
              <a:t> </a:t>
            </a:r>
            <a:r>
              <a:rPr lang="en-US" sz="2400" dirty="0" err="1"/>
              <a:t>bidrar</a:t>
            </a:r>
            <a:r>
              <a:rPr lang="en-US" sz="2400" dirty="0"/>
              <a:t> </a:t>
            </a:r>
            <a:r>
              <a:rPr lang="en-US" sz="2400" dirty="0" err="1"/>
              <a:t>til</a:t>
            </a:r>
            <a:r>
              <a:rPr lang="en-US" sz="2400" dirty="0"/>
              <a:t> god</a:t>
            </a:r>
            <a:br>
              <a:rPr lang="en-US" sz="2400" dirty="0"/>
            </a:br>
            <a:r>
              <a:rPr lang="en-US" sz="2400" dirty="0" err="1"/>
              <a:t>lek,og</a:t>
            </a:r>
            <a:r>
              <a:rPr lang="en-US" sz="2400" dirty="0"/>
              <a:t> er </a:t>
            </a:r>
            <a:r>
              <a:rPr lang="en-US" sz="2400" dirty="0" err="1"/>
              <a:t>deltakende</a:t>
            </a:r>
            <a:r>
              <a:rPr lang="en-US" sz="2400" dirty="0"/>
              <a:t> </a:t>
            </a:r>
            <a:r>
              <a:rPr lang="en-US" sz="2400" dirty="0" err="1"/>
              <a:t>i</a:t>
            </a:r>
            <a:r>
              <a:rPr lang="en-US" sz="2400" dirty="0"/>
              <a:t> lek.</a:t>
            </a:r>
            <a:br>
              <a:rPr lang="en-US" sz="2400" dirty="0"/>
            </a:br>
            <a:r>
              <a:rPr lang="en-US" sz="2400" dirty="0"/>
              <a:t>​</a:t>
            </a:r>
            <a:br>
              <a:rPr lang="en-US" sz="2400" dirty="0"/>
            </a:br>
            <a:r>
              <a:rPr lang="en-US" sz="2400" dirty="0"/>
              <a:t># Vi legger </a:t>
            </a:r>
            <a:r>
              <a:rPr lang="en-US" sz="2400" dirty="0" err="1"/>
              <a:t>til</a:t>
            </a:r>
            <a:r>
              <a:rPr lang="en-US" sz="2400" dirty="0"/>
              <a:t> </a:t>
            </a:r>
            <a:r>
              <a:rPr lang="en-US" sz="2400" dirty="0" err="1"/>
              <a:t>rette</a:t>
            </a:r>
            <a:r>
              <a:rPr lang="en-US" sz="2400" dirty="0"/>
              <a:t> for </a:t>
            </a:r>
            <a:r>
              <a:rPr lang="en-US" sz="2400" dirty="0" err="1"/>
              <a:t>vennskap</a:t>
            </a:r>
            <a:r>
              <a:rPr lang="en-US" sz="2400" dirty="0"/>
              <a:t> </a:t>
            </a:r>
            <a:r>
              <a:rPr lang="en-US" sz="2400" dirty="0" err="1"/>
              <a:t>på</a:t>
            </a:r>
            <a:br>
              <a:rPr lang="en-US" sz="2400" dirty="0"/>
            </a:br>
            <a:r>
              <a:rPr lang="en-US" sz="2400" dirty="0" err="1"/>
              <a:t>tvers</a:t>
            </a:r>
            <a:r>
              <a:rPr lang="en-US" sz="2400" dirty="0"/>
              <a:t> av </a:t>
            </a:r>
            <a:r>
              <a:rPr lang="en-US" sz="2400" dirty="0" err="1"/>
              <a:t>grupper</a:t>
            </a:r>
            <a:r>
              <a:rPr lang="en-US" sz="2400" dirty="0"/>
              <a:t> og </a:t>
            </a:r>
            <a:r>
              <a:rPr lang="en-US" sz="2400" dirty="0" err="1"/>
              <a:t>avdelinger</a:t>
            </a:r>
            <a:r>
              <a:rPr lang="en-US" sz="2400" dirty="0"/>
              <a:t>.</a:t>
            </a:r>
            <a:br>
              <a:rPr lang="en-US" sz="2400" dirty="0"/>
            </a:br>
            <a:r>
              <a:rPr lang="en-US" sz="2400" dirty="0"/>
              <a:t>​</a:t>
            </a:r>
            <a:br>
              <a:rPr lang="en-US" sz="2400" dirty="0"/>
            </a:br>
            <a:r>
              <a:rPr lang="en-US" sz="2400" dirty="0"/>
              <a:t>I </a:t>
            </a:r>
            <a:r>
              <a:rPr lang="en-US" sz="2400" dirty="0" err="1"/>
              <a:t>barnehagen</a:t>
            </a:r>
            <a:r>
              <a:rPr lang="en-US" sz="2400" dirty="0"/>
              <a:t> </a:t>
            </a:r>
            <a:r>
              <a:rPr lang="en-US" sz="2400" dirty="0" err="1"/>
              <a:t>vår</a:t>
            </a:r>
            <a:r>
              <a:rPr lang="en-US" sz="2400" dirty="0"/>
              <a:t> </a:t>
            </a:r>
            <a:r>
              <a:rPr lang="en-US" sz="2400" dirty="0" err="1"/>
              <a:t>skal</a:t>
            </a:r>
            <a:r>
              <a:rPr lang="en-US" sz="2400" dirty="0"/>
              <a:t> barn </a:t>
            </a:r>
            <a:r>
              <a:rPr lang="en-US" sz="2400" dirty="0" err="1"/>
              <a:t>oppleve</a:t>
            </a:r>
            <a:r>
              <a:rPr lang="en-US" sz="2400" dirty="0"/>
              <a:t> et</a:t>
            </a:r>
            <a:br>
              <a:rPr lang="en-US" sz="2400" dirty="0"/>
            </a:br>
            <a:r>
              <a:rPr lang="en-US" sz="2400" dirty="0" err="1"/>
              <a:t>godt</a:t>
            </a:r>
            <a:r>
              <a:rPr lang="en-US" sz="2400" dirty="0"/>
              <a:t> </a:t>
            </a:r>
            <a:r>
              <a:rPr lang="en-US" sz="2400" dirty="0" err="1"/>
              <a:t>læringsmiljø</a:t>
            </a:r>
            <a:r>
              <a:rPr lang="en-US" sz="2400" dirty="0"/>
              <a:t> </a:t>
            </a:r>
            <a:r>
              <a:rPr lang="en-US" sz="2400" dirty="0" err="1"/>
              <a:t>hvor</a:t>
            </a:r>
            <a:r>
              <a:rPr lang="en-US" sz="2400" dirty="0"/>
              <a:t> </a:t>
            </a:r>
            <a:r>
              <a:rPr lang="en-US" sz="2400" dirty="0" err="1"/>
              <a:t>personalet</a:t>
            </a:r>
            <a:r>
              <a:rPr lang="en-US" sz="2400" dirty="0"/>
              <a:t> </a:t>
            </a:r>
            <a:r>
              <a:rPr lang="en-US" sz="2400" dirty="0" err="1"/>
              <a:t>skal</a:t>
            </a:r>
            <a:br>
              <a:rPr lang="en-US" sz="2400" dirty="0"/>
            </a:br>
            <a:r>
              <a:rPr lang="en-US" sz="2400" dirty="0" err="1"/>
              <a:t>støtte</a:t>
            </a:r>
            <a:r>
              <a:rPr lang="en-US" sz="2400" dirty="0"/>
              <a:t> </a:t>
            </a:r>
            <a:r>
              <a:rPr lang="en-US" sz="2400" dirty="0" err="1"/>
              <a:t>opp</a:t>
            </a:r>
            <a:r>
              <a:rPr lang="en-US" sz="2400" dirty="0"/>
              <a:t> om </a:t>
            </a:r>
            <a:r>
              <a:rPr lang="en-US" sz="2400" dirty="0" err="1"/>
              <a:t>deres</a:t>
            </a:r>
            <a:r>
              <a:rPr lang="en-US" sz="2400" dirty="0"/>
              <a:t> </a:t>
            </a:r>
            <a:r>
              <a:rPr lang="en-US" sz="2400" dirty="0" err="1"/>
              <a:t>lyst</a:t>
            </a:r>
            <a:r>
              <a:rPr lang="en-US" sz="2400" dirty="0"/>
              <a:t> </a:t>
            </a:r>
            <a:r>
              <a:rPr lang="en-US" sz="2400" dirty="0" err="1"/>
              <a:t>til</a:t>
            </a:r>
            <a:r>
              <a:rPr lang="en-US" sz="2400" dirty="0"/>
              <a:t> å </a:t>
            </a:r>
            <a:r>
              <a:rPr lang="en-US" sz="2400" dirty="0" err="1"/>
              <a:t>leke</a:t>
            </a:r>
            <a:r>
              <a:rPr lang="en-US" sz="2400" dirty="0"/>
              <a:t>,</a:t>
            </a:r>
            <a:br>
              <a:rPr lang="en-US" sz="2400" dirty="0"/>
            </a:br>
            <a:r>
              <a:rPr lang="en-US" sz="2400" dirty="0" err="1"/>
              <a:t>utforske</a:t>
            </a:r>
            <a:r>
              <a:rPr lang="en-US" sz="2400" dirty="0"/>
              <a:t>, </a:t>
            </a:r>
            <a:r>
              <a:rPr lang="en-US" sz="2400" dirty="0" err="1"/>
              <a:t>lære</a:t>
            </a:r>
            <a:r>
              <a:rPr lang="en-US" sz="2400" dirty="0"/>
              <a:t> og </a:t>
            </a:r>
            <a:r>
              <a:rPr lang="en-US" sz="2400" dirty="0" err="1"/>
              <a:t>mestre</a:t>
            </a:r>
            <a:r>
              <a:rPr lang="en-US" sz="2400" dirty="0"/>
              <a:t>.</a:t>
            </a:r>
          </a:p>
        </p:txBody>
      </p:sp>
      <p:sp>
        <p:nvSpPr>
          <p:cNvPr id="3" name="TekstSylinder 2">
            <a:extLst>
              <a:ext uri="{FF2B5EF4-FFF2-40B4-BE49-F238E27FC236}">
                <a16:creationId xmlns:a16="http://schemas.microsoft.com/office/drawing/2014/main" id="{26B161E2-469E-86A6-D563-27DADE855356}"/>
              </a:ext>
            </a:extLst>
          </p:cNvPr>
          <p:cNvSpPr txBox="1"/>
          <p:nvPr/>
        </p:nvSpPr>
        <p:spPr>
          <a:xfrm>
            <a:off x="607" y="1527031"/>
            <a:ext cx="9577142" cy="4048352"/>
          </a:xfrm>
          <a:prstGeom prst="rect">
            <a:avLst/>
          </a:prstGeom>
        </p:spPr>
        <p:txBody>
          <a:bodyPr vert="horz" lIns="182868" tIns="91434" rIns="182868" bIns="91434" rtlCol="0">
            <a:normAutofit/>
          </a:bodyPr>
          <a:lstStyle/>
          <a:p>
            <a:pPr defTabSz="1828709">
              <a:lnSpc>
                <a:spcPct val="90000"/>
              </a:lnSpc>
              <a:spcAft>
                <a:spcPts val="1200"/>
              </a:spcAft>
              <a:buClr>
                <a:schemeClr val="accent1"/>
              </a:buClr>
              <a:buSzPct val="80000"/>
            </a:pPr>
            <a:r>
              <a:rPr lang="en-US" sz="2400" dirty="0"/>
              <a:t>I </a:t>
            </a:r>
            <a:r>
              <a:rPr lang="en-US" sz="2400" dirty="0" err="1"/>
              <a:t>løpet</a:t>
            </a:r>
            <a:r>
              <a:rPr lang="en-US" sz="2400" dirty="0"/>
              <a:t> av </a:t>
            </a:r>
            <a:r>
              <a:rPr lang="en-US" sz="2400" dirty="0" err="1"/>
              <a:t>barnehageåret,blir</a:t>
            </a:r>
            <a:r>
              <a:rPr lang="en-US" sz="2400" dirty="0"/>
              <a:t> </a:t>
            </a:r>
            <a:r>
              <a:rPr lang="en-US" sz="2400" dirty="0" err="1"/>
              <a:t>barna</a:t>
            </a:r>
            <a:r>
              <a:rPr lang="en-US" sz="2400" dirty="0"/>
              <a:t> </a:t>
            </a:r>
            <a:r>
              <a:rPr lang="en-US" sz="2400" dirty="0" err="1"/>
              <a:t>introdusert</a:t>
            </a:r>
            <a:r>
              <a:rPr lang="en-US" sz="2400" dirty="0"/>
              <a:t> for nye </a:t>
            </a:r>
            <a:r>
              <a:rPr lang="en-US" sz="2400" dirty="0" err="1"/>
              <a:t>situasjoner</a:t>
            </a:r>
            <a:r>
              <a:rPr lang="en-US" sz="2400" dirty="0"/>
              <a:t>, </a:t>
            </a:r>
            <a:r>
              <a:rPr lang="en-US" sz="2400" dirty="0" err="1"/>
              <a:t>temaer,fenomener</a:t>
            </a:r>
            <a:r>
              <a:rPr lang="en-US" sz="2400" dirty="0"/>
              <a:t>, </a:t>
            </a:r>
            <a:r>
              <a:rPr lang="en-US" sz="2400" dirty="0" err="1"/>
              <a:t>materialer</a:t>
            </a:r>
            <a:r>
              <a:rPr lang="en-US" sz="2400" dirty="0"/>
              <a:t> og </a:t>
            </a:r>
            <a:r>
              <a:rPr lang="en-US" sz="2400" dirty="0" err="1"/>
              <a:t>redskaper</a:t>
            </a:r>
            <a:r>
              <a:rPr lang="en-US" sz="2400" dirty="0"/>
              <a:t> </a:t>
            </a:r>
            <a:r>
              <a:rPr lang="en-US" sz="2400" dirty="0" err="1"/>
              <a:t>som</a:t>
            </a:r>
            <a:r>
              <a:rPr lang="en-US" sz="2400" dirty="0"/>
              <a:t> </a:t>
            </a:r>
            <a:r>
              <a:rPr lang="en-US" sz="2400" dirty="0" err="1"/>
              <a:t>bidrar</a:t>
            </a:r>
            <a:r>
              <a:rPr lang="en-US" sz="2400" dirty="0"/>
              <a:t> </a:t>
            </a:r>
            <a:r>
              <a:rPr lang="en-US" sz="2400" dirty="0" err="1"/>
              <a:t>til</a:t>
            </a:r>
            <a:r>
              <a:rPr lang="en-US" sz="2400" dirty="0"/>
              <a:t> </a:t>
            </a:r>
            <a:r>
              <a:rPr lang="en-US" sz="2400" dirty="0" err="1"/>
              <a:t>meningsfull</a:t>
            </a:r>
            <a:r>
              <a:rPr lang="en-US" sz="2400" dirty="0"/>
              <a:t> </a:t>
            </a:r>
            <a:r>
              <a:rPr lang="en-US" sz="2400" dirty="0" err="1"/>
              <a:t>samhandling</a:t>
            </a:r>
            <a:r>
              <a:rPr lang="en-US" sz="2400" dirty="0"/>
              <a:t>.</a:t>
            </a:r>
          </a:p>
          <a:p>
            <a:pPr defTabSz="1828709">
              <a:lnSpc>
                <a:spcPct val="90000"/>
              </a:lnSpc>
              <a:spcAft>
                <a:spcPts val="1200"/>
              </a:spcAft>
              <a:buClr>
                <a:schemeClr val="accent1"/>
              </a:buClr>
              <a:buSzPct val="80000"/>
            </a:pPr>
            <a:endParaRPr lang="en-US" sz="2400" dirty="0"/>
          </a:p>
          <a:p>
            <a:pPr defTabSz="1828709">
              <a:lnSpc>
                <a:spcPct val="90000"/>
              </a:lnSpc>
              <a:spcAft>
                <a:spcPts val="1200"/>
              </a:spcAft>
              <a:buClr>
                <a:schemeClr val="accent1"/>
              </a:buClr>
              <a:buSzPct val="80000"/>
            </a:pPr>
            <a:r>
              <a:rPr lang="en-US" sz="2400" u="sng" dirty="0" err="1">
                <a:solidFill>
                  <a:schemeClr val="tx2"/>
                </a:solidFill>
              </a:rPr>
              <a:t>Slik</a:t>
            </a:r>
            <a:r>
              <a:rPr lang="en-US" sz="2400" u="sng" dirty="0">
                <a:solidFill>
                  <a:schemeClr val="tx2"/>
                </a:solidFill>
              </a:rPr>
              <a:t> </a:t>
            </a:r>
            <a:r>
              <a:rPr lang="en-US" sz="2400" u="sng" dirty="0" err="1">
                <a:solidFill>
                  <a:schemeClr val="tx2"/>
                </a:solidFill>
              </a:rPr>
              <a:t>gjør</a:t>
            </a:r>
            <a:r>
              <a:rPr lang="en-US" sz="2400" u="sng" dirty="0">
                <a:solidFill>
                  <a:schemeClr val="tx2"/>
                </a:solidFill>
              </a:rPr>
              <a:t> vi det:</a:t>
            </a:r>
          </a:p>
          <a:p>
            <a:pPr defTabSz="1828709">
              <a:lnSpc>
                <a:spcPct val="90000"/>
              </a:lnSpc>
              <a:spcAft>
                <a:spcPts val="1200"/>
              </a:spcAft>
              <a:buClr>
                <a:schemeClr val="accent1"/>
              </a:buClr>
              <a:buSzPct val="80000"/>
            </a:pPr>
            <a:r>
              <a:rPr lang="en-US" sz="2400" dirty="0"/>
              <a:t># Vi </a:t>
            </a:r>
            <a:r>
              <a:rPr lang="en-US" sz="2400" dirty="0" err="1"/>
              <a:t>støtter</a:t>
            </a:r>
            <a:r>
              <a:rPr lang="en-US" sz="2400" dirty="0"/>
              <a:t> </a:t>
            </a:r>
            <a:r>
              <a:rPr lang="en-US" sz="2400" dirty="0" err="1"/>
              <a:t>barnas</a:t>
            </a:r>
            <a:r>
              <a:rPr lang="en-US" sz="2400" dirty="0"/>
              <a:t> </a:t>
            </a:r>
            <a:r>
              <a:rPr lang="en-US" sz="2400" dirty="0" err="1"/>
              <a:t>initiativ</a:t>
            </a:r>
            <a:r>
              <a:rPr lang="en-US" sz="2400" dirty="0"/>
              <a:t>, </a:t>
            </a:r>
            <a:r>
              <a:rPr lang="en-US" sz="2400" dirty="0" err="1"/>
              <a:t>undring</a:t>
            </a:r>
            <a:r>
              <a:rPr lang="en-US" sz="2400" dirty="0"/>
              <a:t>, </a:t>
            </a:r>
            <a:r>
              <a:rPr lang="en-US" sz="2400" dirty="0" err="1"/>
              <a:t>nysgjerrighet</a:t>
            </a:r>
            <a:r>
              <a:rPr lang="en-US" sz="2400" dirty="0"/>
              <a:t>, </a:t>
            </a:r>
            <a:r>
              <a:rPr lang="en-US" sz="2400" dirty="0" err="1"/>
              <a:t>kreativitet</a:t>
            </a:r>
            <a:r>
              <a:rPr lang="en-US" sz="2400" dirty="0"/>
              <a:t>, </a:t>
            </a:r>
            <a:r>
              <a:rPr lang="en-US" sz="2400" dirty="0" err="1"/>
              <a:t>læringsslyst</a:t>
            </a:r>
            <a:r>
              <a:rPr lang="en-US" sz="2400" dirty="0"/>
              <a:t> og </a:t>
            </a:r>
            <a:r>
              <a:rPr lang="en-US" sz="2400" dirty="0" err="1"/>
              <a:t>tiltro</a:t>
            </a:r>
            <a:r>
              <a:rPr lang="en-US" sz="2400" dirty="0"/>
              <a:t> </a:t>
            </a:r>
            <a:r>
              <a:rPr lang="en-US" sz="2400" dirty="0" err="1"/>
              <a:t>til</a:t>
            </a:r>
            <a:r>
              <a:rPr lang="en-US" sz="2400" dirty="0"/>
              <a:t> </a:t>
            </a:r>
            <a:r>
              <a:rPr lang="en-US" sz="2400" dirty="0" err="1"/>
              <a:t>egne</a:t>
            </a:r>
            <a:r>
              <a:rPr lang="en-US" sz="2400" dirty="0"/>
              <a:t> </a:t>
            </a:r>
            <a:r>
              <a:rPr lang="en-US" sz="2400" dirty="0" err="1"/>
              <a:t>evner</a:t>
            </a:r>
            <a:r>
              <a:rPr lang="en-US" sz="2400" dirty="0"/>
              <a:t>.</a:t>
            </a:r>
          </a:p>
          <a:p>
            <a:pPr defTabSz="1828709">
              <a:lnSpc>
                <a:spcPct val="90000"/>
              </a:lnSpc>
              <a:spcAft>
                <a:spcPts val="1200"/>
              </a:spcAft>
              <a:buClr>
                <a:schemeClr val="accent1"/>
              </a:buClr>
              <a:buSzPct val="80000"/>
            </a:pPr>
            <a:r>
              <a:rPr lang="en-US" sz="2400" dirty="0"/>
              <a:t># Vi legger </a:t>
            </a:r>
            <a:r>
              <a:rPr lang="en-US" sz="2400" dirty="0" err="1"/>
              <a:t>til</a:t>
            </a:r>
            <a:r>
              <a:rPr lang="en-US" sz="2400" dirty="0"/>
              <a:t> </a:t>
            </a:r>
            <a:r>
              <a:rPr lang="en-US" sz="2400" dirty="0" err="1"/>
              <a:t>rette</a:t>
            </a:r>
            <a:r>
              <a:rPr lang="en-US" sz="2400" dirty="0"/>
              <a:t> for </a:t>
            </a:r>
            <a:r>
              <a:rPr lang="en-US" sz="2400" dirty="0" err="1"/>
              <a:t>progresjon</a:t>
            </a:r>
            <a:r>
              <a:rPr lang="en-US" sz="2400" dirty="0"/>
              <a:t> og </a:t>
            </a:r>
            <a:r>
              <a:rPr lang="en-US" sz="2400" dirty="0" err="1"/>
              <a:t>utvikling</a:t>
            </a:r>
            <a:r>
              <a:rPr lang="en-US" sz="2400" dirty="0"/>
              <a:t> </a:t>
            </a:r>
            <a:r>
              <a:rPr lang="en-US" sz="2400" dirty="0" err="1"/>
              <a:t>slik</a:t>
            </a:r>
            <a:r>
              <a:rPr lang="en-US" sz="2400" dirty="0"/>
              <a:t> at alle barn </a:t>
            </a:r>
            <a:r>
              <a:rPr lang="en-US" sz="2400" dirty="0" err="1"/>
              <a:t>kan</a:t>
            </a:r>
            <a:r>
              <a:rPr lang="en-US" sz="2400" dirty="0"/>
              <a:t> </a:t>
            </a:r>
            <a:r>
              <a:rPr lang="en-US" sz="2400" dirty="0" err="1"/>
              <a:t>få</a:t>
            </a:r>
            <a:r>
              <a:rPr lang="en-US" sz="2400" dirty="0"/>
              <a:t> </a:t>
            </a:r>
            <a:r>
              <a:rPr lang="en-US" sz="2400" dirty="0" err="1"/>
              <a:t>rike</a:t>
            </a:r>
            <a:r>
              <a:rPr lang="en-US" sz="2400" dirty="0"/>
              <a:t> og </a:t>
            </a:r>
            <a:r>
              <a:rPr lang="en-US" sz="2400" dirty="0" err="1"/>
              <a:t>varierte</a:t>
            </a:r>
            <a:r>
              <a:rPr lang="en-US" sz="2400" dirty="0"/>
              <a:t> </a:t>
            </a:r>
            <a:r>
              <a:rPr lang="en-US" sz="2400" dirty="0" err="1"/>
              <a:t>opplevelser</a:t>
            </a:r>
            <a:r>
              <a:rPr lang="en-US" sz="2400" dirty="0"/>
              <a:t> og </a:t>
            </a:r>
            <a:r>
              <a:rPr lang="en-US" sz="2400" dirty="0" err="1"/>
              <a:t>erfaringer</a:t>
            </a:r>
            <a:r>
              <a:rPr lang="en-US" sz="2400" dirty="0"/>
              <a:t>.</a:t>
            </a:r>
          </a:p>
        </p:txBody>
      </p:sp>
      <p:sp>
        <p:nvSpPr>
          <p:cNvPr id="5" name="TekstSylinder 4">
            <a:extLst>
              <a:ext uri="{FF2B5EF4-FFF2-40B4-BE49-F238E27FC236}">
                <a16:creationId xmlns:a16="http://schemas.microsoft.com/office/drawing/2014/main" id="{060BE268-43DC-024C-0F3A-B99EB3A3F5E7}"/>
              </a:ext>
            </a:extLst>
          </p:cNvPr>
          <p:cNvSpPr txBox="1"/>
          <p:nvPr/>
        </p:nvSpPr>
        <p:spPr>
          <a:xfrm>
            <a:off x="14981332" y="880700"/>
            <a:ext cx="9026150"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dirty="0"/>
              <a:t> </a:t>
            </a:r>
            <a:r>
              <a:rPr lang="en-US" sz="3600" dirty="0">
                <a:solidFill>
                  <a:schemeClr val="bg1"/>
                </a:solidFill>
              </a:rPr>
              <a:t>Lek</a:t>
            </a:r>
            <a:endParaRPr lang="nb-NO" sz="3600" dirty="0">
              <a:solidFill>
                <a:schemeClr val="bg1"/>
              </a:solidFill>
            </a:endParaRPr>
          </a:p>
        </p:txBody>
      </p:sp>
      <p:sp>
        <p:nvSpPr>
          <p:cNvPr id="6" name="TekstSylinder 5">
            <a:extLst>
              <a:ext uri="{FF2B5EF4-FFF2-40B4-BE49-F238E27FC236}">
                <a16:creationId xmlns:a16="http://schemas.microsoft.com/office/drawing/2014/main" id="{863042F1-B3D7-28ED-AE49-6C7C67F6C509}"/>
              </a:ext>
            </a:extLst>
          </p:cNvPr>
          <p:cNvSpPr txBox="1"/>
          <p:nvPr/>
        </p:nvSpPr>
        <p:spPr>
          <a:xfrm>
            <a:off x="145588" y="164167"/>
            <a:ext cx="9195636" cy="5909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pPr defTabSz="1828709">
              <a:lnSpc>
                <a:spcPct val="90000"/>
              </a:lnSpc>
              <a:spcAft>
                <a:spcPts val="1200"/>
              </a:spcAft>
              <a:buClr>
                <a:schemeClr val="accent1"/>
              </a:buClr>
              <a:buSzPct val="80000"/>
            </a:pPr>
            <a:r>
              <a:rPr lang="en-US" sz="3600" dirty="0" err="1"/>
              <a:t>Læring</a:t>
            </a:r>
            <a:endParaRPr lang="en-US" sz="3600" dirty="0"/>
          </a:p>
        </p:txBody>
      </p:sp>
      <p:pic>
        <p:nvPicPr>
          <p:cNvPr id="8" name="Bilde 7">
            <a:extLst>
              <a:ext uri="{FF2B5EF4-FFF2-40B4-BE49-F238E27FC236}">
                <a16:creationId xmlns:a16="http://schemas.microsoft.com/office/drawing/2014/main" id="{6412E317-6726-1093-5ED6-91DF6E9D486F}"/>
              </a:ext>
            </a:extLst>
          </p:cNvPr>
          <p:cNvPicPr>
            <a:picLocks noChangeAspect="1"/>
          </p:cNvPicPr>
          <p:nvPr/>
        </p:nvPicPr>
        <p:blipFill>
          <a:blip r:embed="rId2"/>
          <a:stretch>
            <a:fillRect/>
          </a:stretch>
        </p:blipFill>
        <p:spPr>
          <a:xfrm>
            <a:off x="7833637" y="5575382"/>
            <a:ext cx="5865508" cy="75963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Bilde 9">
            <a:extLst>
              <a:ext uri="{FF2B5EF4-FFF2-40B4-BE49-F238E27FC236}">
                <a16:creationId xmlns:a16="http://schemas.microsoft.com/office/drawing/2014/main" id="{E91B0EB0-DE16-168E-71F1-2F9474D52150}"/>
              </a:ext>
            </a:extLst>
          </p:cNvPr>
          <p:cNvPicPr>
            <a:picLocks noChangeAspect="1"/>
          </p:cNvPicPr>
          <p:nvPr/>
        </p:nvPicPr>
        <p:blipFill>
          <a:blip r:embed="rId3"/>
          <a:stretch>
            <a:fillRect/>
          </a:stretch>
        </p:blipFill>
        <p:spPr>
          <a:xfrm>
            <a:off x="1082389" y="6559670"/>
            <a:ext cx="5317842" cy="56277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3522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4406D7E5-D5C5-5006-1AE6-72AE9493084E}"/>
              </a:ext>
            </a:extLst>
          </p:cNvPr>
          <p:cNvSpPr/>
          <p:nvPr/>
        </p:nvSpPr>
        <p:spPr>
          <a:xfrm>
            <a:off x="8440064" y="3692978"/>
            <a:ext cx="7924292" cy="5059623"/>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2400" dirty="0">
              <a:solidFill>
                <a:schemeClr val="tx1"/>
              </a:solidFill>
            </a:endParaRPr>
          </a:p>
          <a:p>
            <a:pPr algn="ctr"/>
            <a:endParaRPr lang="nb-NO" sz="2400" dirty="0">
              <a:solidFill>
                <a:schemeClr val="tx1"/>
              </a:solidFill>
            </a:endParaRPr>
          </a:p>
          <a:p>
            <a:pPr algn="ctr"/>
            <a:endParaRPr lang="nb-NO" sz="2400" dirty="0">
              <a:solidFill>
                <a:schemeClr val="tx1"/>
              </a:solidFill>
            </a:endParaRPr>
          </a:p>
          <a:p>
            <a:pPr algn="ctr"/>
            <a:r>
              <a:rPr lang="nb-NO" sz="3600" b="1" dirty="0">
                <a:solidFill>
                  <a:schemeClr val="tx1"/>
                </a:solidFill>
              </a:rPr>
              <a:t>Når barnet ditt sier:</a:t>
            </a:r>
          </a:p>
          <a:p>
            <a:pPr algn="ctr"/>
            <a:r>
              <a:rPr lang="nb-NO" sz="3600" b="1" dirty="0">
                <a:solidFill>
                  <a:schemeClr val="tx1"/>
                </a:solidFill>
              </a:rPr>
              <a:t> "I dag har jeg bare lekt "… </a:t>
            </a:r>
          </a:p>
          <a:p>
            <a:pPr algn="ctr"/>
            <a:r>
              <a:rPr lang="nb-NO" sz="3600" b="1" dirty="0">
                <a:solidFill>
                  <a:schemeClr val="tx1"/>
                </a:solidFill>
              </a:rPr>
              <a:t>         Da har barnet…</a:t>
            </a:r>
            <a:r>
              <a:rPr lang="nb-NO" sz="3600" b="1" dirty="0"/>
              <a:t>it </a:t>
            </a:r>
            <a:r>
              <a:rPr lang="nb-NO" sz="3200" dirty="0"/>
              <a:t>sier</a:t>
            </a:r>
            <a:r>
              <a:rPr lang="nb-NO" sz="3600" dirty="0"/>
              <a:t>: "I dag har jeg bare lekt "… DA HAR BARNET: </a:t>
            </a:r>
          </a:p>
        </p:txBody>
      </p:sp>
      <p:sp>
        <p:nvSpPr>
          <p:cNvPr id="4" name="TekstSylinder 3">
            <a:extLst>
              <a:ext uri="{FF2B5EF4-FFF2-40B4-BE49-F238E27FC236}">
                <a16:creationId xmlns:a16="http://schemas.microsoft.com/office/drawing/2014/main" id="{0AF246AE-25AF-D618-5022-53AA68556CF0}"/>
              </a:ext>
            </a:extLst>
          </p:cNvPr>
          <p:cNvSpPr txBox="1"/>
          <p:nvPr/>
        </p:nvSpPr>
        <p:spPr>
          <a:xfrm>
            <a:off x="17266967" y="5521658"/>
            <a:ext cx="1107760" cy="646331"/>
          </a:xfrm>
          <a:prstGeom prst="rect">
            <a:avLst/>
          </a:prstGeom>
          <a:noFill/>
        </p:spPr>
        <p:txBody>
          <a:bodyPr wrap="square" rtlCol="0">
            <a:spAutoFit/>
          </a:bodyPr>
          <a:lstStyle/>
          <a:p>
            <a:endParaRPr lang="nb-NO" sz="3600"/>
          </a:p>
        </p:txBody>
      </p:sp>
      <p:sp>
        <p:nvSpPr>
          <p:cNvPr id="7" name="TekstSylinder 6">
            <a:extLst>
              <a:ext uri="{FF2B5EF4-FFF2-40B4-BE49-F238E27FC236}">
                <a16:creationId xmlns:a16="http://schemas.microsoft.com/office/drawing/2014/main" id="{1A8DDBC8-A3FB-2036-4009-39CF129A6F5D}"/>
              </a:ext>
            </a:extLst>
          </p:cNvPr>
          <p:cNvSpPr txBox="1"/>
          <p:nvPr/>
        </p:nvSpPr>
        <p:spPr>
          <a:xfrm rot="686371">
            <a:off x="6232606" y="1688566"/>
            <a:ext cx="3780446" cy="584775"/>
          </a:xfrm>
          <a:prstGeom prst="rect">
            <a:avLst/>
          </a:prstGeom>
          <a:noFill/>
        </p:spPr>
        <p:txBody>
          <a:bodyPr wrap="square" rtlCol="0">
            <a:spAutoFit/>
          </a:bodyPr>
          <a:lstStyle/>
          <a:p>
            <a:r>
              <a:rPr lang="nb-NO" sz="3200"/>
              <a:t>Øvd på turtaking</a:t>
            </a:r>
          </a:p>
        </p:txBody>
      </p:sp>
      <p:sp>
        <p:nvSpPr>
          <p:cNvPr id="8" name="TekstSylinder 7">
            <a:extLst>
              <a:ext uri="{FF2B5EF4-FFF2-40B4-BE49-F238E27FC236}">
                <a16:creationId xmlns:a16="http://schemas.microsoft.com/office/drawing/2014/main" id="{7A417289-CB71-04B0-C59E-749D23792ED4}"/>
              </a:ext>
            </a:extLst>
          </p:cNvPr>
          <p:cNvSpPr txBox="1"/>
          <p:nvPr/>
        </p:nvSpPr>
        <p:spPr>
          <a:xfrm rot="648808">
            <a:off x="791256" y="1826661"/>
            <a:ext cx="5239875" cy="584775"/>
          </a:xfrm>
          <a:prstGeom prst="rect">
            <a:avLst/>
          </a:prstGeom>
          <a:noFill/>
        </p:spPr>
        <p:txBody>
          <a:bodyPr wrap="square" rtlCol="0">
            <a:spAutoFit/>
          </a:bodyPr>
          <a:lstStyle/>
          <a:p>
            <a:r>
              <a:rPr lang="nb-NO" sz="3200"/>
              <a:t>Opplevd glede og mestring</a:t>
            </a:r>
          </a:p>
        </p:txBody>
      </p:sp>
      <p:sp>
        <p:nvSpPr>
          <p:cNvPr id="9" name="TekstSylinder 8">
            <a:extLst>
              <a:ext uri="{FF2B5EF4-FFF2-40B4-BE49-F238E27FC236}">
                <a16:creationId xmlns:a16="http://schemas.microsoft.com/office/drawing/2014/main" id="{E022ED53-68D9-EDD1-FD65-2EBBFDDA6D8A}"/>
              </a:ext>
            </a:extLst>
          </p:cNvPr>
          <p:cNvSpPr txBox="1"/>
          <p:nvPr/>
        </p:nvSpPr>
        <p:spPr>
          <a:xfrm>
            <a:off x="1330930" y="3160369"/>
            <a:ext cx="5273859" cy="584775"/>
          </a:xfrm>
          <a:prstGeom prst="rect">
            <a:avLst/>
          </a:prstGeom>
          <a:noFill/>
        </p:spPr>
        <p:txBody>
          <a:bodyPr wrap="square" rtlCol="0">
            <a:spAutoFit/>
          </a:bodyPr>
          <a:lstStyle/>
          <a:p>
            <a:r>
              <a:rPr lang="nb-NO" sz="3200"/>
              <a:t>Lært seg nye ord og uttrykk</a:t>
            </a:r>
          </a:p>
        </p:txBody>
      </p:sp>
      <p:sp>
        <p:nvSpPr>
          <p:cNvPr id="10" name="TekstSylinder 9">
            <a:extLst>
              <a:ext uri="{FF2B5EF4-FFF2-40B4-BE49-F238E27FC236}">
                <a16:creationId xmlns:a16="http://schemas.microsoft.com/office/drawing/2014/main" id="{5DA06B8B-37DA-25DF-069D-667ECF90AC5F}"/>
              </a:ext>
            </a:extLst>
          </p:cNvPr>
          <p:cNvSpPr txBox="1"/>
          <p:nvPr/>
        </p:nvSpPr>
        <p:spPr>
          <a:xfrm rot="21061791">
            <a:off x="4826996" y="3777854"/>
            <a:ext cx="5736870" cy="584775"/>
          </a:xfrm>
          <a:prstGeom prst="rect">
            <a:avLst/>
          </a:prstGeom>
          <a:noFill/>
        </p:spPr>
        <p:txBody>
          <a:bodyPr wrap="square" rtlCol="0">
            <a:spAutoFit/>
          </a:bodyPr>
          <a:lstStyle/>
          <a:p>
            <a:r>
              <a:rPr lang="nb-NO" sz="3200"/>
              <a:t>Utviklet kreativitet og fantasi</a:t>
            </a:r>
          </a:p>
        </p:txBody>
      </p:sp>
      <p:sp>
        <p:nvSpPr>
          <p:cNvPr id="11" name="TekstSylinder 10">
            <a:extLst>
              <a:ext uri="{FF2B5EF4-FFF2-40B4-BE49-F238E27FC236}">
                <a16:creationId xmlns:a16="http://schemas.microsoft.com/office/drawing/2014/main" id="{FF7F1B93-FA13-756C-5E91-B1ACE21F965D}"/>
              </a:ext>
            </a:extLst>
          </p:cNvPr>
          <p:cNvSpPr txBox="1"/>
          <p:nvPr/>
        </p:nvSpPr>
        <p:spPr>
          <a:xfrm>
            <a:off x="2441300" y="6143726"/>
            <a:ext cx="6910304" cy="584775"/>
          </a:xfrm>
          <a:prstGeom prst="rect">
            <a:avLst/>
          </a:prstGeom>
          <a:noFill/>
        </p:spPr>
        <p:txBody>
          <a:bodyPr wrap="square" rtlCol="0">
            <a:spAutoFit/>
          </a:bodyPr>
          <a:lstStyle/>
          <a:p>
            <a:r>
              <a:rPr lang="nb-NO" sz="3200"/>
              <a:t>Øvd på motoriske ferdigheter</a:t>
            </a:r>
          </a:p>
        </p:txBody>
      </p:sp>
      <p:sp>
        <p:nvSpPr>
          <p:cNvPr id="12" name="TekstSylinder 11">
            <a:extLst>
              <a:ext uri="{FF2B5EF4-FFF2-40B4-BE49-F238E27FC236}">
                <a16:creationId xmlns:a16="http://schemas.microsoft.com/office/drawing/2014/main" id="{A60EB1A3-68C7-9192-C675-402009F87E2A}"/>
              </a:ext>
            </a:extLst>
          </p:cNvPr>
          <p:cNvSpPr txBox="1"/>
          <p:nvPr/>
        </p:nvSpPr>
        <p:spPr>
          <a:xfrm>
            <a:off x="10831418" y="2349124"/>
            <a:ext cx="5763565" cy="584775"/>
          </a:xfrm>
          <a:prstGeom prst="rect">
            <a:avLst/>
          </a:prstGeom>
          <a:noFill/>
        </p:spPr>
        <p:txBody>
          <a:bodyPr wrap="square" rtlCol="0">
            <a:spAutoFit/>
          </a:bodyPr>
          <a:lstStyle/>
          <a:p>
            <a:r>
              <a:rPr lang="nb-NO" sz="3200"/>
              <a:t>Hatt det gøy</a:t>
            </a:r>
          </a:p>
        </p:txBody>
      </p:sp>
      <p:sp>
        <p:nvSpPr>
          <p:cNvPr id="13" name="TekstSylinder 12">
            <a:extLst>
              <a:ext uri="{FF2B5EF4-FFF2-40B4-BE49-F238E27FC236}">
                <a16:creationId xmlns:a16="http://schemas.microsoft.com/office/drawing/2014/main" id="{19CCDB35-F965-0D8D-3229-8F97CA2DB09D}"/>
              </a:ext>
            </a:extLst>
          </p:cNvPr>
          <p:cNvSpPr txBox="1"/>
          <p:nvPr/>
        </p:nvSpPr>
        <p:spPr>
          <a:xfrm rot="21060866">
            <a:off x="13733274" y="2440379"/>
            <a:ext cx="5345376" cy="584775"/>
          </a:xfrm>
          <a:prstGeom prst="rect">
            <a:avLst/>
          </a:prstGeom>
          <a:noFill/>
        </p:spPr>
        <p:txBody>
          <a:bodyPr wrap="square" rtlCol="0">
            <a:spAutoFit/>
          </a:bodyPr>
          <a:lstStyle/>
          <a:p>
            <a:r>
              <a:rPr lang="nb-NO" sz="3200"/>
              <a:t>Opplevd samhold</a:t>
            </a:r>
          </a:p>
        </p:txBody>
      </p:sp>
      <p:sp>
        <p:nvSpPr>
          <p:cNvPr id="14" name="TekstSylinder 13">
            <a:extLst>
              <a:ext uri="{FF2B5EF4-FFF2-40B4-BE49-F238E27FC236}">
                <a16:creationId xmlns:a16="http://schemas.microsoft.com/office/drawing/2014/main" id="{F7AB77F3-0F59-57C4-D299-42E125F59095}"/>
              </a:ext>
            </a:extLst>
          </p:cNvPr>
          <p:cNvSpPr txBox="1"/>
          <p:nvPr/>
        </p:nvSpPr>
        <p:spPr>
          <a:xfrm rot="20811915">
            <a:off x="15499463" y="3541767"/>
            <a:ext cx="4694786" cy="584775"/>
          </a:xfrm>
          <a:prstGeom prst="rect">
            <a:avLst/>
          </a:prstGeom>
          <a:noFill/>
        </p:spPr>
        <p:txBody>
          <a:bodyPr wrap="square" rtlCol="0">
            <a:spAutoFit/>
          </a:bodyPr>
          <a:lstStyle/>
          <a:p>
            <a:r>
              <a:rPr lang="nb-NO" sz="3200"/>
              <a:t>Brukt sansene</a:t>
            </a:r>
          </a:p>
        </p:txBody>
      </p:sp>
      <p:sp>
        <p:nvSpPr>
          <p:cNvPr id="15" name="TekstSylinder 14">
            <a:extLst>
              <a:ext uri="{FF2B5EF4-FFF2-40B4-BE49-F238E27FC236}">
                <a16:creationId xmlns:a16="http://schemas.microsoft.com/office/drawing/2014/main" id="{63432A1B-9684-260C-6521-145D0F28ADDB}"/>
              </a:ext>
            </a:extLst>
          </p:cNvPr>
          <p:cNvSpPr txBox="1"/>
          <p:nvPr/>
        </p:nvSpPr>
        <p:spPr>
          <a:xfrm rot="232033">
            <a:off x="16381282" y="5026802"/>
            <a:ext cx="5190404" cy="584775"/>
          </a:xfrm>
          <a:prstGeom prst="rect">
            <a:avLst/>
          </a:prstGeom>
          <a:noFill/>
        </p:spPr>
        <p:txBody>
          <a:bodyPr wrap="square" rtlCol="0">
            <a:spAutoFit/>
          </a:bodyPr>
          <a:lstStyle/>
          <a:p>
            <a:r>
              <a:rPr lang="nb-NO" sz="3200"/>
              <a:t>Vært en del av felleskapet</a:t>
            </a:r>
          </a:p>
        </p:txBody>
      </p:sp>
      <p:sp>
        <p:nvSpPr>
          <p:cNvPr id="16" name="TekstSylinder 15">
            <a:extLst>
              <a:ext uri="{FF2B5EF4-FFF2-40B4-BE49-F238E27FC236}">
                <a16:creationId xmlns:a16="http://schemas.microsoft.com/office/drawing/2014/main" id="{C090F1C1-DB5E-360F-27F5-9343C64CBF35}"/>
              </a:ext>
            </a:extLst>
          </p:cNvPr>
          <p:cNvSpPr txBox="1"/>
          <p:nvPr/>
        </p:nvSpPr>
        <p:spPr>
          <a:xfrm rot="415099">
            <a:off x="17868618" y="2204212"/>
            <a:ext cx="4793836" cy="584775"/>
          </a:xfrm>
          <a:prstGeom prst="rect">
            <a:avLst/>
          </a:prstGeom>
          <a:noFill/>
        </p:spPr>
        <p:txBody>
          <a:bodyPr wrap="square" rtlCol="0">
            <a:spAutoFit/>
          </a:bodyPr>
          <a:lstStyle/>
          <a:p>
            <a:r>
              <a:rPr lang="nb-NO" sz="3200"/>
              <a:t>Vært et barn </a:t>
            </a:r>
          </a:p>
        </p:txBody>
      </p:sp>
      <p:sp>
        <p:nvSpPr>
          <p:cNvPr id="17" name="TekstSylinder 16">
            <a:extLst>
              <a:ext uri="{FF2B5EF4-FFF2-40B4-BE49-F238E27FC236}">
                <a16:creationId xmlns:a16="http://schemas.microsoft.com/office/drawing/2014/main" id="{DE31756B-AB8D-6B57-D49B-5DA925979BDA}"/>
              </a:ext>
            </a:extLst>
          </p:cNvPr>
          <p:cNvSpPr txBox="1"/>
          <p:nvPr/>
        </p:nvSpPr>
        <p:spPr>
          <a:xfrm>
            <a:off x="19098724" y="6095568"/>
            <a:ext cx="4255199" cy="584775"/>
          </a:xfrm>
          <a:prstGeom prst="rect">
            <a:avLst/>
          </a:prstGeom>
          <a:noFill/>
        </p:spPr>
        <p:txBody>
          <a:bodyPr wrap="square" rtlCol="0">
            <a:spAutoFit/>
          </a:bodyPr>
          <a:lstStyle/>
          <a:p>
            <a:r>
              <a:rPr lang="nb-NO" sz="3200"/>
              <a:t>Samarbeidet</a:t>
            </a:r>
          </a:p>
        </p:txBody>
      </p:sp>
      <p:sp>
        <p:nvSpPr>
          <p:cNvPr id="18" name="TekstSylinder 17">
            <a:extLst>
              <a:ext uri="{FF2B5EF4-FFF2-40B4-BE49-F238E27FC236}">
                <a16:creationId xmlns:a16="http://schemas.microsoft.com/office/drawing/2014/main" id="{23184EFA-323E-B9E0-D474-C50F712D8C24}"/>
              </a:ext>
            </a:extLst>
          </p:cNvPr>
          <p:cNvSpPr txBox="1"/>
          <p:nvPr/>
        </p:nvSpPr>
        <p:spPr>
          <a:xfrm>
            <a:off x="16018541" y="7139336"/>
            <a:ext cx="5099208" cy="584775"/>
          </a:xfrm>
          <a:prstGeom prst="rect">
            <a:avLst/>
          </a:prstGeom>
          <a:noFill/>
        </p:spPr>
        <p:txBody>
          <a:bodyPr wrap="square" rtlCol="0">
            <a:spAutoFit/>
          </a:bodyPr>
          <a:lstStyle/>
          <a:p>
            <a:r>
              <a:rPr lang="nb-NO" sz="3200"/>
              <a:t>Opplevd empati </a:t>
            </a:r>
          </a:p>
        </p:txBody>
      </p:sp>
      <p:sp>
        <p:nvSpPr>
          <p:cNvPr id="19" name="TekstSylinder 18">
            <a:extLst>
              <a:ext uri="{FF2B5EF4-FFF2-40B4-BE49-F238E27FC236}">
                <a16:creationId xmlns:a16="http://schemas.microsoft.com/office/drawing/2014/main" id="{A5D263FE-B209-50DB-DD2E-C8788C64CCA1}"/>
              </a:ext>
            </a:extLst>
          </p:cNvPr>
          <p:cNvSpPr txBox="1"/>
          <p:nvPr/>
        </p:nvSpPr>
        <p:spPr>
          <a:xfrm rot="526944">
            <a:off x="14717364" y="8662223"/>
            <a:ext cx="5099208" cy="584775"/>
          </a:xfrm>
          <a:prstGeom prst="rect">
            <a:avLst/>
          </a:prstGeom>
          <a:noFill/>
        </p:spPr>
        <p:txBody>
          <a:bodyPr wrap="square" rtlCol="0">
            <a:spAutoFit/>
          </a:bodyPr>
          <a:lstStyle/>
          <a:p>
            <a:r>
              <a:rPr lang="nb-NO" sz="3200"/>
              <a:t>Utviklet selvfølelsen sin</a:t>
            </a:r>
          </a:p>
        </p:txBody>
      </p:sp>
      <p:sp>
        <p:nvSpPr>
          <p:cNvPr id="20" name="TekstSylinder 19">
            <a:extLst>
              <a:ext uri="{FF2B5EF4-FFF2-40B4-BE49-F238E27FC236}">
                <a16:creationId xmlns:a16="http://schemas.microsoft.com/office/drawing/2014/main" id="{F6007B46-F8D1-8D7B-6D00-948699670E38}"/>
              </a:ext>
            </a:extLst>
          </p:cNvPr>
          <p:cNvSpPr txBox="1"/>
          <p:nvPr/>
        </p:nvSpPr>
        <p:spPr>
          <a:xfrm rot="385348">
            <a:off x="3927104" y="8166426"/>
            <a:ext cx="6453132" cy="584775"/>
          </a:xfrm>
          <a:prstGeom prst="rect">
            <a:avLst/>
          </a:prstGeom>
          <a:noFill/>
        </p:spPr>
        <p:txBody>
          <a:bodyPr wrap="square" rtlCol="0">
            <a:spAutoFit/>
          </a:bodyPr>
          <a:lstStyle/>
          <a:p>
            <a:r>
              <a:rPr lang="nb-NO" sz="3200"/>
              <a:t>Opplevd motgang og små tap</a:t>
            </a:r>
          </a:p>
        </p:txBody>
      </p:sp>
      <p:sp>
        <p:nvSpPr>
          <p:cNvPr id="21" name="TekstSylinder 20">
            <a:extLst>
              <a:ext uri="{FF2B5EF4-FFF2-40B4-BE49-F238E27FC236}">
                <a16:creationId xmlns:a16="http://schemas.microsoft.com/office/drawing/2014/main" id="{6B66EA20-D3CA-F5A0-BE05-F1A6649AD897}"/>
              </a:ext>
            </a:extLst>
          </p:cNvPr>
          <p:cNvSpPr txBox="1"/>
          <p:nvPr/>
        </p:nvSpPr>
        <p:spPr>
          <a:xfrm rot="440715">
            <a:off x="702984" y="7395988"/>
            <a:ext cx="6488370" cy="584775"/>
          </a:xfrm>
          <a:prstGeom prst="rect">
            <a:avLst/>
          </a:prstGeom>
          <a:noFill/>
        </p:spPr>
        <p:txBody>
          <a:bodyPr wrap="square" rtlCol="0">
            <a:spAutoFit/>
          </a:bodyPr>
          <a:lstStyle/>
          <a:p>
            <a:r>
              <a:rPr lang="nb-NO" sz="3200"/>
              <a:t>Lyttet til andre</a:t>
            </a:r>
          </a:p>
        </p:txBody>
      </p:sp>
      <p:sp>
        <p:nvSpPr>
          <p:cNvPr id="22" name="TekstSylinder 21">
            <a:extLst>
              <a:ext uri="{FF2B5EF4-FFF2-40B4-BE49-F238E27FC236}">
                <a16:creationId xmlns:a16="http://schemas.microsoft.com/office/drawing/2014/main" id="{6CF87A8E-B98C-3F21-9686-9BC9357E6ED4}"/>
              </a:ext>
            </a:extLst>
          </p:cNvPr>
          <p:cNvSpPr txBox="1"/>
          <p:nvPr/>
        </p:nvSpPr>
        <p:spPr>
          <a:xfrm rot="20651600">
            <a:off x="1506416" y="10101162"/>
            <a:ext cx="6463819" cy="584775"/>
          </a:xfrm>
          <a:prstGeom prst="rect">
            <a:avLst/>
          </a:prstGeom>
          <a:noFill/>
        </p:spPr>
        <p:txBody>
          <a:bodyPr wrap="square" rtlCol="0">
            <a:spAutoFit/>
          </a:bodyPr>
          <a:lstStyle/>
          <a:p>
            <a:r>
              <a:rPr lang="nb-NO" sz="3200"/>
              <a:t>Tatt initiativ og uttrykt egne ønsker</a:t>
            </a:r>
          </a:p>
        </p:txBody>
      </p:sp>
      <p:sp>
        <p:nvSpPr>
          <p:cNvPr id="23" name="TekstSylinder 22">
            <a:extLst>
              <a:ext uri="{FF2B5EF4-FFF2-40B4-BE49-F238E27FC236}">
                <a16:creationId xmlns:a16="http://schemas.microsoft.com/office/drawing/2014/main" id="{8E1CF1D8-9E73-F79C-5379-271CB035205D}"/>
              </a:ext>
            </a:extLst>
          </p:cNvPr>
          <p:cNvSpPr txBox="1"/>
          <p:nvPr/>
        </p:nvSpPr>
        <p:spPr>
          <a:xfrm>
            <a:off x="9723659" y="9678454"/>
            <a:ext cx="5591544" cy="584775"/>
          </a:xfrm>
          <a:prstGeom prst="rect">
            <a:avLst/>
          </a:prstGeom>
          <a:noFill/>
        </p:spPr>
        <p:txBody>
          <a:bodyPr wrap="square" rtlCol="0">
            <a:spAutoFit/>
          </a:bodyPr>
          <a:lstStyle/>
          <a:p>
            <a:r>
              <a:rPr lang="nb-NO" sz="3200"/>
              <a:t>Øvd på å vise impulskontroll</a:t>
            </a:r>
          </a:p>
        </p:txBody>
      </p:sp>
      <p:sp>
        <p:nvSpPr>
          <p:cNvPr id="24" name="TekstSylinder 23">
            <a:extLst>
              <a:ext uri="{FF2B5EF4-FFF2-40B4-BE49-F238E27FC236}">
                <a16:creationId xmlns:a16="http://schemas.microsoft.com/office/drawing/2014/main" id="{69AD6A21-CB3D-1769-FE70-8607EF527624}"/>
              </a:ext>
            </a:extLst>
          </p:cNvPr>
          <p:cNvSpPr txBox="1"/>
          <p:nvPr/>
        </p:nvSpPr>
        <p:spPr>
          <a:xfrm>
            <a:off x="6313420" y="10914829"/>
            <a:ext cx="6820478" cy="584775"/>
          </a:xfrm>
          <a:prstGeom prst="rect">
            <a:avLst/>
          </a:prstGeom>
          <a:noFill/>
        </p:spPr>
        <p:txBody>
          <a:bodyPr wrap="square" rtlCol="0">
            <a:spAutoFit/>
          </a:bodyPr>
          <a:lstStyle/>
          <a:p>
            <a:r>
              <a:rPr lang="nb-NO" sz="3200"/>
              <a:t>Opplevd vennskap</a:t>
            </a:r>
          </a:p>
        </p:txBody>
      </p:sp>
      <p:sp>
        <p:nvSpPr>
          <p:cNvPr id="25" name="TekstSylinder 24">
            <a:extLst>
              <a:ext uri="{FF2B5EF4-FFF2-40B4-BE49-F238E27FC236}">
                <a16:creationId xmlns:a16="http://schemas.microsoft.com/office/drawing/2014/main" id="{D0D1A508-D51B-A1A5-1AC6-1F37561CBEFE}"/>
              </a:ext>
            </a:extLst>
          </p:cNvPr>
          <p:cNvSpPr txBox="1"/>
          <p:nvPr/>
        </p:nvSpPr>
        <p:spPr>
          <a:xfrm rot="870738">
            <a:off x="15919837" y="10283910"/>
            <a:ext cx="5693153" cy="584775"/>
          </a:xfrm>
          <a:prstGeom prst="rect">
            <a:avLst/>
          </a:prstGeom>
          <a:noFill/>
        </p:spPr>
        <p:txBody>
          <a:bodyPr wrap="square" rtlCol="0">
            <a:spAutoFit/>
          </a:bodyPr>
          <a:lstStyle/>
          <a:p>
            <a:r>
              <a:rPr lang="nb-NO" sz="3200"/>
              <a:t>Brukt fantasien</a:t>
            </a:r>
          </a:p>
        </p:txBody>
      </p:sp>
      <p:sp>
        <p:nvSpPr>
          <p:cNvPr id="26" name="TekstSylinder 25">
            <a:extLst>
              <a:ext uri="{FF2B5EF4-FFF2-40B4-BE49-F238E27FC236}">
                <a16:creationId xmlns:a16="http://schemas.microsoft.com/office/drawing/2014/main" id="{86653714-0F80-11D2-E75D-12DE3B51E6ED}"/>
              </a:ext>
            </a:extLst>
          </p:cNvPr>
          <p:cNvSpPr txBox="1"/>
          <p:nvPr/>
        </p:nvSpPr>
        <p:spPr>
          <a:xfrm rot="20918442">
            <a:off x="10162555" y="11033561"/>
            <a:ext cx="7070870" cy="584775"/>
          </a:xfrm>
          <a:prstGeom prst="rect">
            <a:avLst/>
          </a:prstGeom>
          <a:noFill/>
        </p:spPr>
        <p:txBody>
          <a:bodyPr wrap="square" rtlCol="0">
            <a:spAutoFit/>
          </a:bodyPr>
          <a:lstStyle/>
          <a:p>
            <a:r>
              <a:rPr lang="nb-NO" sz="3200"/>
              <a:t>Opplevd samspill mellom barn-voksen</a:t>
            </a:r>
          </a:p>
        </p:txBody>
      </p:sp>
      <p:sp>
        <p:nvSpPr>
          <p:cNvPr id="27" name="TekstSylinder 26">
            <a:extLst>
              <a:ext uri="{FF2B5EF4-FFF2-40B4-BE49-F238E27FC236}">
                <a16:creationId xmlns:a16="http://schemas.microsoft.com/office/drawing/2014/main" id="{D9362003-2271-162C-AC85-D9AB46869690}"/>
              </a:ext>
            </a:extLst>
          </p:cNvPr>
          <p:cNvSpPr txBox="1"/>
          <p:nvPr/>
        </p:nvSpPr>
        <p:spPr>
          <a:xfrm rot="469831">
            <a:off x="18388075" y="12703191"/>
            <a:ext cx="5681174" cy="584775"/>
          </a:xfrm>
          <a:prstGeom prst="rect">
            <a:avLst/>
          </a:prstGeom>
          <a:noFill/>
        </p:spPr>
        <p:txBody>
          <a:bodyPr wrap="square" rtlCol="0">
            <a:spAutoFit/>
          </a:bodyPr>
          <a:lstStyle/>
          <a:p>
            <a:r>
              <a:rPr lang="nb-NO" sz="3200" dirty="0"/>
              <a:t>Lært normer og regler</a:t>
            </a:r>
          </a:p>
        </p:txBody>
      </p:sp>
      <p:sp>
        <p:nvSpPr>
          <p:cNvPr id="28" name="TekstSylinder 27">
            <a:extLst>
              <a:ext uri="{FF2B5EF4-FFF2-40B4-BE49-F238E27FC236}">
                <a16:creationId xmlns:a16="http://schemas.microsoft.com/office/drawing/2014/main" id="{8DDCAB21-9B4D-FC58-A499-5118E8EFC357}"/>
              </a:ext>
            </a:extLst>
          </p:cNvPr>
          <p:cNvSpPr txBox="1"/>
          <p:nvPr/>
        </p:nvSpPr>
        <p:spPr>
          <a:xfrm rot="355697">
            <a:off x="19044714" y="8188804"/>
            <a:ext cx="4255199" cy="584775"/>
          </a:xfrm>
          <a:prstGeom prst="rect">
            <a:avLst/>
          </a:prstGeom>
          <a:noFill/>
        </p:spPr>
        <p:txBody>
          <a:bodyPr wrap="square" rtlCol="0">
            <a:spAutoFit/>
          </a:bodyPr>
          <a:lstStyle/>
          <a:p>
            <a:r>
              <a:rPr lang="nb-NO" sz="3200"/>
              <a:t>Vært nysgjerrig </a:t>
            </a:r>
          </a:p>
        </p:txBody>
      </p:sp>
      <p:sp>
        <p:nvSpPr>
          <p:cNvPr id="29" name="TekstSylinder 28">
            <a:extLst>
              <a:ext uri="{FF2B5EF4-FFF2-40B4-BE49-F238E27FC236}">
                <a16:creationId xmlns:a16="http://schemas.microsoft.com/office/drawing/2014/main" id="{BD05BC38-E640-DDCF-47B2-90632816D7F7}"/>
              </a:ext>
            </a:extLst>
          </p:cNvPr>
          <p:cNvSpPr txBox="1"/>
          <p:nvPr/>
        </p:nvSpPr>
        <p:spPr>
          <a:xfrm>
            <a:off x="19349742" y="3350106"/>
            <a:ext cx="4475861" cy="677096"/>
          </a:xfrm>
          <a:prstGeom prst="rect">
            <a:avLst/>
          </a:prstGeom>
          <a:noFill/>
        </p:spPr>
        <p:txBody>
          <a:bodyPr wrap="square" lIns="182868" tIns="91434" rIns="182868" bIns="91434" rtlCol="0" anchor="t">
            <a:spAutoFit/>
          </a:bodyPr>
          <a:lstStyle/>
          <a:p>
            <a:r>
              <a:rPr lang="nb-NO" sz="3200"/>
              <a:t>Øvd på motorikken</a:t>
            </a:r>
          </a:p>
        </p:txBody>
      </p:sp>
      <p:sp>
        <p:nvSpPr>
          <p:cNvPr id="30" name="TekstSylinder 29">
            <a:extLst>
              <a:ext uri="{FF2B5EF4-FFF2-40B4-BE49-F238E27FC236}">
                <a16:creationId xmlns:a16="http://schemas.microsoft.com/office/drawing/2014/main" id="{BE367193-6C0A-4F18-091B-C466053D35FC}"/>
              </a:ext>
            </a:extLst>
          </p:cNvPr>
          <p:cNvSpPr txBox="1"/>
          <p:nvPr/>
        </p:nvSpPr>
        <p:spPr>
          <a:xfrm rot="21130779">
            <a:off x="20009989" y="9724598"/>
            <a:ext cx="3534278" cy="584775"/>
          </a:xfrm>
          <a:prstGeom prst="rect">
            <a:avLst/>
          </a:prstGeom>
          <a:noFill/>
        </p:spPr>
        <p:txBody>
          <a:bodyPr wrap="square" rtlCol="0">
            <a:spAutoFit/>
          </a:bodyPr>
          <a:lstStyle/>
          <a:p>
            <a:r>
              <a:rPr lang="nb-NO" sz="3200"/>
              <a:t>Tatt initiativ </a:t>
            </a:r>
          </a:p>
        </p:txBody>
      </p:sp>
      <p:sp>
        <p:nvSpPr>
          <p:cNvPr id="31" name="TekstSylinder 30">
            <a:extLst>
              <a:ext uri="{FF2B5EF4-FFF2-40B4-BE49-F238E27FC236}">
                <a16:creationId xmlns:a16="http://schemas.microsoft.com/office/drawing/2014/main" id="{71672B6A-7E3A-1E98-240A-BC5E212C2D3C}"/>
              </a:ext>
            </a:extLst>
          </p:cNvPr>
          <p:cNvSpPr txBox="1"/>
          <p:nvPr/>
        </p:nvSpPr>
        <p:spPr>
          <a:xfrm>
            <a:off x="9231598" y="791243"/>
            <a:ext cx="4712371" cy="584775"/>
          </a:xfrm>
          <a:prstGeom prst="rect">
            <a:avLst/>
          </a:prstGeom>
          <a:noFill/>
        </p:spPr>
        <p:txBody>
          <a:bodyPr wrap="square" rtlCol="0">
            <a:spAutoFit/>
          </a:bodyPr>
          <a:lstStyle/>
          <a:p>
            <a:r>
              <a:rPr lang="nb-NO" sz="3200"/>
              <a:t>Gitt av seg selv</a:t>
            </a:r>
          </a:p>
        </p:txBody>
      </p:sp>
      <p:sp>
        <p:nvSpPr>
          <p:cNvPr id="32" name="TekstSylinder 31">
            <a:extLst>
              <a:ext uri="{FF2B5EF4-FFF2-40B4-BE49-F238E27FC236}">
                <a16:creationId xmlns:a16="http://schemas.microsoft.com/office/drawing/2014/main" id="{2129B24A-879B-86FE-9960-0C386298E7A9}"/>
              </a:ext>
            </a:extLst>
          </p:cNvPr>
          <p:cNvSpPr txBox="1"/>
          <p:nvPr/>
        </p:nvSpPr>
        <p:spPr>
          <a:xfrm rot="21103200">
            <a:off x="12871100" y="997023"/>
            <a:ext cx="6609454" cy="584775"/>
          </a:xfrm>
          <a:prstGeom prst="rect">
            <a:avLst/>
          </a:prstGeom>
          <a:noFill/>
        </p:spPr>
        <p:txBody>
          <a:bodyPr wrap="square" rtlCol="0">
            <a:spAutoFit/>
          </a:bodyPr>
          <a:lstStyle/>
          <a:p>
            <a:r>
              <a:rPr lang="nb-NO" sz="3200"/>
              <a:t>Gjort erfaring med ulike leketyper</a:t>
            </a:r>
          </a:p>
        </p:txBody>
      </p:sp>
      <p:sp>
        <p:nvSpPr>
          <p:cNvPr id="33" name="TekstSylinder 32">
            <a:extLst>
              <a:ext uri="{FF2B5EF4-FFF2-40B4-BE49-F238E27FC236}">
                <a16:creationId xmlns:a16="http://schemas.microsoft.com/office/drawing/2014/main" id="{2EDA01B3-D7A5-FC1C-B773-7178213716C9}"/>
              </a:ext>
            </a:extLst>
          </p:cNvPr>
          <p:cNvSpPr txBox="1"/>
          <p:nvPr/>
        </p:nvSpPr>
        <p:spPr>
          <a:xfrm rot="20986600">
            <a:off x="1619565" y="11780621"/>
            <a:ext cx="6237524" cy="677096"/>
          </a:xfrm>
          <a:prstGeom prst="rect">
            <a:avLst/>
          </a:prstGeom>
          <a:noFill/>
        </p:spPr>
        <p:txBody>
          <a:bodyPr wrap="square" lIns="182868" tIns="91434" rIns="182868" bIns="91434" rtlCol="0" anchor="t">
            <a:spAutoFit/>
          </a:bodyPr>
          <a:lstStyle/>
          <a:p>
            <a:r>
              <a:rPr lang="nb-NO" sz="3200"/>
              <a:t>Øvd på konsentrasjonen</a:t>
            </a:r>
          </a:p>
        </p:txBody>
      </p:sp>
      <p:sp>
        <p:nvSpPr>
          <p:cNvPr id="36" name="TekstSylinder 35">
            <a:extLst>
              <a:ext uri="{FF2B5EF4-FFF2-40B4-BE49-F238E27FC236}">
                <a16:creationId xmlns:a16="http://schemas.microsoft.com/office/drawing/2014/main" id="{44909C34-C6FE-EE76-470F-BD42457B6756}"/>
              </a:ext>
            </a:extLst>
          </p:cNvPr>
          <p:cNvSpPr txBox="1"/>
          <p:nvPr/>
        </p:nvSpPr>
        <p:spPr>
          <a:xfrm>
            <a:off x="799094" y="5114093"/>
            <a:ext cx="5772276" cy="677096"/>
          </a:xfrm>
          <a:prstGeom prst="rect">
            <a:avLst/>
          </a:prstGeom>
          <a:noFill/>
        </p:spPr>
        <p:txBody>
          <a:bodyPr wrap="square" lIns="182868" tIns="91434" rIns="182868" bIns="91434" rtlCol="0" anchor="t">
            <a:spAutoFit/>
          </a:bodyPr>
          <a:lstStyle/>
          <a:p>
            <a:r>
              <a:rPr lang="nb-NO" sz="3200"/>
              <a:t>Øvd på konfliktløsning</a:t>
            </a:r>
          </a:p>
        </p:txBody>
      </p:sp>
      <p:sp>
        <p:nvSpPr>
          <p:cNvPr id="37" name="TekstSylinder 36">
            <a:extLst>
              <a:ext uri="{FF2B5EF4-FFF2-40B4-BE49-F238E27FC236}">
                <a16:creationId xmlns:a16="http://schemas.microsoft.com/office/drawing/2014/main" id="{AC278430-2E96-DE80-DD49-CA18749BA778}"/>
              </a:ext>
            </a:extLst>
          </p:cNvPr>
          <p:cNvSpPr txBox="1"/>
          <p:nvPr/>
        </p:nvSpPr>
        <p:spPr>
          <a:xfrm>
            <a:off x="5853726" y="12318906"/>
            <a:ext cx="5502674" cy="584775"/>
          </a:xfrm>
          <a:prstGeom prst="rect">
            <a:avLst/>
          </a:prstGeom>
          <a:noFill/>
        </p:spPr>
        <p:txBody>
          <a:bodyPr wrap="square" rtlCol="0">
            <a:spAutoFit/>
          </a:bodyPr>
          <a:lstStyle/>
          <a:p>
            <a:r>
              <a:rPr lang="nb-NO" sz="3200"/>
              <a:t>Fått kulturelle erfaringer</a:t>
            </a:r>
          </a:p>
        </p:txBody>
      </p:sp>
      <p:sp>
        <p:nvSpPr>
          <p:cNvPr id="39" name="TekstSylinder 38">
            <a:extLst>
              <a:ext uri="{FF2B5EF4-FFF2-40B4-BE49-F238E27FC236}">
                <a16:creationId xmlns:a16="http://schemas.microsoft.com/office/drawing/2014/main" id="{69D38D93-BB0E-B871-2FA5-AEFD0AF2CF75}"/>
              </a:ext>
            </a:extLst>
          </p:cNvPr>
          <p:cNvSpPr txBox="1"/>
          <p:nvPr/>
        </p:nvSpPr>
        <p:spPr>
          <a:xfrm>
            <a:off x="13026016" y="12212487"/>
            <a:ext cx="6258663" cy="584775"/>
          </a:xfrm>
          <a:prstGeom prst="rect">
            <a:avLst/>
          </a:prstGeom>
          <a:noFill/>
        </p:spPr>
        <p:txBody>
          <a:bodyPr wrap="square" rtlCol="0">
            <a:spAutoFit/>
          </a:bodyPr>
          <a:lstStyle/>
          <a:p>
            <a:r>
              <a:rPr lang="nb-NO" sz="3200" dirty="0"/>
              <a:t>Vært ute og opplevd naturen </a:t>
            </a:r>
          </a:p>
        </p:txBody>
      </p:sp>
      <p:sp>
        <p:nvSpPr>
          <p:cNvPr id="40" name="TekstSylinder 39">
            <a:extLst>
              <a:ext uri="{FF2B5EF4-FFF2-40B4-BE49-F238E27FC236}">
                <a16:creationId xmlns:a16="http://schemas.microsoft.com/office/drawing/2014/main" id="{B06D524C-A15B-B08E-6925-963C0F5C4FDF}"/>
              </a:ext>
            </a:extLst>
          </p:cNvPr>
          <p:cNvSpPr txBox="1"/>
          <p:nvPr/>
        </p:nvSpPr>
        <p:spPr>
          <a:xfrm>
            <a:off x="2441300" y="689969"/>
            <a:ext cx="4712371" cy="584775"/>
          </a:xfrm>
          <a:prstGeom prst="rect">
            <a:avLst/>
          </a:prstGeom>
          <a:noFill/>
        </p:spPr>
        <p:txBody>
          <a:bodyPr wrap="square" rtlCol="0">
            <a:spAutoFit/>
          </a:bodyPr>
          <a:lstStyle/>
          <a:p>
            <a:r>
              <a:rPr lang="nb-NO" sz="3200"/>
              <a:t>Opplevd matkultur</a:t>
            </a:r>
          </a:p>
        </p:txBody>
      </p:sp>
      <p:sp>
        <p:nvSpPr>
          <p:cNvPr id="41" name="TekstSylinder 40">
            <a:extLst>
              <a:ext uri="{FF2B5EF4-FFF2-40B4-BE49-F238E27FC236}">
                <a16:creationId xmlns:a16="http://schemas.microsoft.com/office/drawing/2014/main" id="{4A680621-582D-51C8-4F60-8B7BD41536B3}"/>
              </a:ext>
            </a:extLst>
          </p:cNvPr>
          <p:cNvSpPr txBox="1"/>
          <p:nvPr/>
        </p:nvSpPr>
        <p:spPr>
          <a:xfrm>
            <a:off x="19838367" y="1285101"/>
            <a:ext cx="3850335" cy="584775"/>
          </a:xfrm>
          <a:prstGeom prst="rect">
            <a:avLst/>
          </a:prstGeom>
          <a:noFill/>
        </p:spPr>
        <p:txBody>
          <a:bodyPr wrap="square" rtlCol="0">
            <a:spAutoFit/>
          </a:bodyPr>
          <a:lstStyle/>
          <a:p>
            <a:r>
              <a:rPr lang="nb-NO" sz="3200"/>
              <a:t>Vist omsorg </a:t>
            </a:r>
          </a:p>
        </p:txBody>
      </p:sp>
      <p:sp>
        <p:nvSpPr>
          <p:cNvPr id="42" name="TekstSylinder 41">
            <a:extLst>
              <a:ext uri="{FF2B5EF4-FFF2-40B4-BE49-F238E27FC236}">
                <a16:creationId xmlns:a16="http://schemas.microsoft.com/office/drawing/2014/main" id="{115112E0-E9B6-8028-8256-0E6E2FF2AD39}"/>
              </a:ext>
            </a:extLst>
          </p:cNvPr>
          <p:cNvSpPr txBox="1"/>
          <p:nvPr/>
        </p:nvSpPr>
        <p:spPr>
          <a:xfrm>
            <a:off x="1224548" y="8979702"/>
            <a:ext cx="3868364" cy="584775"/>
          </a:xfrm>
          <a:prstGeom prst="rect">
            <a:avLst/>
          </a:prstGeom>
          <a:noFill/>
        </p:spPr>
        <p:txBody>
          <a:bodyPr wrap="square" rtlCol="0">
            <a:spAutoFit/>
          </a:bodyPr>
          <a:lstStyle/>
          <a:p>
            <a:r>
              <a:rPr lang="nb-NO" sz="3200"/>
              <a:t>Blitt utfordret</a:t>
            </a:r>
          </a:p>
        </p:txBody>
      </p:sp>
    </p:spTree>
    <p:extLst>
      <p:ext uri="{BB962C8B-B14F-4D97-AF65-F5344CB8AC3E}">
        <p14:creationId xmlns:p14="http://schemas.microsoft.com/office/powerpoint/2010/main" val="1294350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ssholder for innhold 12">
            <a:extLst>
              <a:ext uri="{FF2B5EF4-FFF2-40B4-BE49-F238E27FC236}">
                <a16:creationId xmlns:a16="http://schemas.microsoft.com/office/drawing/2014/main" id="{5B90A4F8-4BA0-605D-5D87-13AA05CD7B0B}"/>
              </a:ext>
            </a:extLst>
          </p:cNvPr>
          <p:cNvSpPr>
            <a:spLocks noGrp="1"/>
          </p:cNvSpPr>
          <p:nvPr>
            <p:ph idx="1"/>
          </p:nvPr>
        </p:nvSpPr>
        <p:spPr>
          <a:xfrm>
            <a:off x="166874" y="1155632"/>
            <a:ext cx="13023965" cy="4187332"/>
          </a:xfrm>
        </p:spPr>
        <p:txBody>
          <a:bodyPr/>
          <a:lstStyle/>
          <a:p>
            <a:pPr marL="0" indent="0" defTabSz="657636">
              <a:spcBef>
                <a:spcPts val="719"/>
              </a:spcBef>
              <a:buNone/>
            </a:pPr>
            <a:r>
              <a:rPr lang="nb-NO" sz="2400" dirty="0"/>
              <a:t>I barnehagen vår jobber vi for at barna skal forstå felles verdier og normer som er viktige for fellesskapet. Barna skal oppleve tilhørighet til samfunnet, natur og kultur. Gjennom samspill, dialog, lek og utforskning skal vi bidra til at barna utvikler kritisk tenkning og etisk vurderingsevne.</a:t>
            </a:r>
          </a:p>
          <a:p>
            <a:pPr marL="0" indent="0" defTabSz="657636">
              <a:spcBef>
                <a:spcPts val="719"/>
              </a:spcBef>
              <a:buNone/>
            </a:pPr>
            <a:endParaRPr lang="nb-NO" sz="2400" dirty="0"/>
          </a:p>
          <a:p>
            <a:pPr marL="0" indent="0" defTabSz="657636">
              <a:spcBef>
                <a:spcPts val="719"/>
              </a:spcBef>
              <a:buNone/>
            </a:pPr>
            <a:r>
              <a:rPr lang="nb-NO" sz="2400" dirty="0"/>
              <a:t> Slik gjør vi det:</a:t>
            </a:r>
          </a:p>
          <a:p>
            <a:pPr marL="0" indent="0" defTabSz="657636">
              <a:spcBef>
                <a:spcPts val="719"/>
              </a:spcBef>
              <a:buNone/>
            </a:pPr>
            <a:r>
              <a:rPr lang="nb-NO" sz="2400" dirty="0"/>
              <a:t># Vi støtter barnas aktivitet, engasjement og deltakelse i fellesskapet.</a:t>
            </a:r>
          </a:p>
          <a:p>
            <a:pPr marL="0" indent="0" defTabSz="657636">
              <a:spcBef>
                <a:spcPts val="719"/>
              </a:spcBef>
              <a:buNone/>
            </a:pPr>
            <a:r>
              <a:rPr lang="nb-NO" sz="2400" dirty="0"/>
              <a:t># Vi legger til rette for meningsfulle opplevelser og utforskende samtaler.</a:t>
            </a:r>
          </a:p>
          <a:p>
            <a:pPr marL="0" indent="0" defTabSz="657636">
              <a:spcBef>
                <a:spcPts val="719"/>
              </a:spcBef>
              <a:buNone/>
            </a:pPr>
            <a:r>
              <a:rPr lang="nb-NO" sz="2400" dirty="0"/>
              <a:t># Vi synligjør og fremhever mangfold og ulikheter som grunnlag for opplevelser, utforsking og læring.</a:t>
            </a:r>
          </a:p>
          <a:p>
            <a:endParaRPr lang="nb-NO" dirty="0"/>
          </a:p>
        </p:txBody>
      </p:sp>
      <p:sp>
        <p:nvSpPr>
          <p:cNvPr id="16" name="Tittel 15">
            <a:extLst>
              <a:ext uri="{FF2B5EF4-FFF2-40B4-BE49-F238E27FC236}">
                <a16:creationId xmlns:a16="http://schemas.microsoft.com/office/drawing/2014/main" id="{9C9AF0F1-2C39-BF1A-5495-6FD77A142AC2}"/>
              </a:ext>
            </a:extLst>
          </p:cNvPr>
          <p:cNvSpPr txBox="1">
            <a:spLocks noGrp="1"/>
          </p:cNvSpPr>
          <p:nvPr>
            <p:ph type="title"/>
          </p:nvPr>
        </p:nvSpPr>
        <p:spPr>
          <a:xfrm>
            <a:off x="166874" y="142620"/>
            <a:ext cx="15019338" cy="553998"/>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pPr defTabSz="657636">
              <a:spcBef>
                <a:spcPts val="719"/>
              </a:spcBef>
            </a:pPr>
            <a:r>
              <a:rPr lang="nb-NO" sz="3600" dirty="0">
                <a:solidFill>
                  <a:schemeClr val="bg1"/>
                </a:solidFill>
              </a:rPr>
              <a:t>Danning</a:t>
            </a:r>
          </a:p>
        </p:txBody>
      </p:sp>
      <p:sp>
        <p:nvSpPr>
          <p:cNvPr id="17" name="TekstSylinder 16">
            <a:extLst>
              <a:ext uri="{FF2B5EF4-FFF2-40B4-BE49-F238E27FC236}">
                <a16:creationId xmlns:a16="http://schemas.microsoft.com/office/drawing/2014/main" id="{02AC22B7-B6C7-A346-31D3-BA0E5A5902F5}"/>
              </a:ext>
            </a:extLst>
          </p:cNvPr>
          <p:cNvSpPr txBox="1"/>
          <p:nvPr/>
        </p:nvSpPr>
        <p:spPr>
          <a:xfrm>
            <a:off x="166873" y="6143662"/>
            <a:ext cx="14857973"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pPr defTabSz="657636">
              <a:spcAft>
                <a:spcPts val="696"/>
              </a:spcAft>
            </a:pPr>
            <a:r>
              <a:rPr lang="nb-NO" sz="3600" dirty="0"/>
              <a:t>Likestilling og likeverd</a:t>
            </a:r>
          </a:p>
        </p:txBody>
      </p:sp>
      <p:sp>
        <p:nvSpPr>
          <p:cNvPr id="19" name="TekstSylinder 18">
            <a:extLst>
              <a:ext uri="{FF2B5EF4-FFF2-40B4-BE49-F238E27FC236}">
                <a16:creationId xmlns:a16="http://schemas.microsoft.com/office/drawing/2014/main" id="{5682B057-E2C6-DDB4-39A5-355E62AECB3D}"/>
              </a:ext>
            </a:extLst>
          </p:cNvPr>
          <p:cNvSpPr txBox="1"/>
          <p:nvPr/>
        </p:nvSpPr>
        <p:spPr>
          <a:xfrm>
            <a:off x="166874" y="6605327"/>
            <a:ext cx="12416116" cy="3803605"/>
          </a:xfrm>
          <a:prstGeom prst="rect">
            <a:avLst/>
          </a:prstGeom>
          <a:noFill/>
        </p:spPr>
        <p:txBody>
          <a:bodyPr wrap="square">
            <a:spAutoFit/>
          </a:bodyPr>
          <a:lstStyle/>
          <a:p>
            <a:pPr defTabSz="657636">
              <a:spcAft>
                <a:spcPts val="696"/>
              </a:spcAft>
            </a:pPr>
            <a:r>
              <a:rPr lang="nb-NO" sz="2000" kern="1200" dirty="0">
                <a:latin typeface="+mn-lt"/>
                <a:ea typeface="+mn-ea"/>
                <a:cs typeface="+mn-cs"/>
              </a:rPr>
              <a:t>​</a:t>
            </a:r>
            <a:endParaRPr lang="nb-NO" sz="2400" kern="1200" dirty="0">
              <a:latin typeface="+mj-lt"/>
              <a:ea typeface="+mn-ea"/>
              <a:cs typeface="+mn-cs"/>
            </a:endParaRPr>
          </a:p>
          <a:p>
            <a:pPr defTabSz="657636">
              <a:spcAft>
                <a:spcPts val="696"/>
              </a:spcAft>
            </a:pPr>
            <a:r>
              <a:rPr lang="nb-NO" sz="2400" kern="1200" dirty="0">
                <a:latin typeface="+mj-lt"/>
                <a:ea typeface="+mn-ea"/>
                <a:cs typeface="+mn-cs"/>
              </a:rPr>
              <a:t>Rammeplanen sier at barnehagen skal fremme likeverd og likestilling uavhengig av kjønn, funksjonsevne, seksuellorientering, kjønnsidentitet og kjønnsuttrykk, etnisitet, kultur, sosial status, språk, religion og livssyn. I barnehagen vår ønsker å motvirke alle former for diskriminering, har nulltoleranse for mobbing og utestenging.</a:t>
            </a:r>
            <a:endParaRPr lang="nb-NO" sz="2400" kern="1200" dirty="0">
              <a:latin typeface="+mj-lt"/>
            </a:endParaRPr>
          </a:p>
          <a:p>
            <a:pPr defTabSz="657636">
              <a:spcAft>
                <a:spcPts val="696"/>
              </a:spcAft>
            </a:pPr>
            <a:r>
              <a:rPr lang="nb-NO" sz="2400" kern="1200" dirty="0">
                <a:latin typeface="+mj-lt"/>
                <a:ea typeface="+mn-ea"/>
                <a:cs typeface="+mn-cs"/>
              </a:rPr>
              <a:t>Slik gjør vi det:​</a:t>
            </a:r>
            <a:endParaRPr lang="nb-NO" sz="2400" kern="1200" dirty="0">
              <a:latin typeface="+mj-lt"/>
            </a:endParaRPr>
          </a:p>
          <a:p>
            <a:pPr defTabSz="657636">
              <a:spcAft>
                <a:spcPts val="696"/>
              </a:spcAft>
            </a:pPr>
            <a:r>
              <a:rPr lang="nb-NO" sz="2400" kern="1200" dirty="0">
                <a:latin typeface="+mj-lt"/>
                <a:ea typeface="+mn-ea"/>
                <a:cs typeface="+mn-cs"/>
              </a:rPr>
              <a:t># Vi arbeider i små grupper, hvor alle får lik mulighet til å bli sett og hørt.</a:t>
            </a:r>
            <a:endParaRPr lang="nb-NO" sz="2400" kern="1200" dirty="0">
              <a:latin typeface="+mj-lt"/>
            </a:endParaRPr>
          </a:p>
          <a:p>
            <a:pPr defTabSz="657636">
              <a:spcAft>
                <a:spcPts val="696"/>
              </a:spcAft>
            </a:pPr>
            <a:r>
              <a:rPr lang="nb-NO" sz="2400" kern="1200" dirty="0">
                <a:latin typeface="+mj-lt"/>
                <a:ea typeface="+mn-ea"/>
                <a:cs typeface="+mn-cs"/>
              </a:rPr>
              <a:t># Vi legger til rette for at barna skal utvikle vennskap uavhengig av kjønn.</a:t>
            </a:r>
            <a:endParaRPr lang="nb-NO" sz="2400" kern="1200" dirty="0">
              <a:latin typeface="+mj-lt"/>
            </a:endParaRPr>
          </a:p>
          <a:p>
            <a:pPr>
              <a:spcAft>
                <a:spcPts val="696"/>
              </a:spcAft>
            </a:pPr>
            <a:r>
              <a:rPr lang="nb-NO" sz="2400" dirty="0"/>
              <a:t># Vi jobber ekstra med disse verdiene under fargerik uke i juni. </a:t>
            </a:r>
          </a:p>
        </p:txBody>
      </p:sp>
      <p:pic>
        <p:nvPicPr>
          <p:cNvPr id="20" name="Plassholder for bilde 19">
            <a:extLst>
              <a:ext uri="{FF2B5EF4-FFF2-40B4-BE49-F238E27FC236}">
                <a16:creationId xmlns:a16="http://schemas.microsoft.com/office/drawing/2014/main" id="{AA9376D5-09C4-FDCF-8CBE-782AA60C5BF8}"/>
              </a:ext>
            </a:extLst>
          </p:cNvPr>
          <p:cNvPicPr>
            <a:picLocks noGrp="1" noChangeAspect="1"/>
          </p:cNvPicPr>
          <p:nvPr>
            <p:ph type="pic" sz="quarter" idx="10"/>
          </p:nvPr>
        </p:nvPicPr>
        <p:blipFill>
          <a:blip r:embed="rId2"/>
          <a:srcRect l="14522" r="14522"/>
          <a:stretch>
            <a:fillRect/>
          </a:stretch>
        </p:blipFill>
        <p:spPr>
          <a:xfrm>
            <a:off x="15338425" y="4259263"/>
            <a:ext cx="9043988" cy="9626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56725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1AB8F69A-158C-092F-FE62-2DE2E1F745DA}"/>
              </a:ext>
            </a:extLst>
          </p:cNvPr>
          <p:cNvSpPr>
            <a:spLocks noGrp="1"/>
          </p:cNvSpPr>
          <p:nvPr>
            <p:ph sz="half" idx="1"/>
          </p:nvPr>
        </p:nvSpPr>
        <p:spPr>
          <a:xfrm>
            <a:off x="0" y="1053461"/>
            <a:ext cx="24002025" cy="5804540"/>
          </a:xfrm>
        </p:spPr>
        <p:txBody>
          <a:bodyPr vert="horz" lIns="182868" tIns="91434" rIns="182868" bIns="91434" rtlCol="0" anchor="t">
            <a:noAutofit/>
          </a:bodyPr>
          <a:lstStyle/>
          <a:p>
            <a:pPr marL="0" indent="0">
              <a:buNone/>
            </a:pPr>
            <a:r>
              <a:rPr lang="nb-NO" sz="2800" dirty="0"/>
              <a:t>#Gaupefaret barnehage skal legge til rette for et rikt og variert språkmiljø.</a:t>
            </a:r>
          </a:p>
          <a:p>
            <a:pPr marL="0" indent="0">
              <a:buNone/>
            </a:pPr>
            <a:r>
              <a:rPr lang="nb-NO" sz="2800" dirty="0">
                <a:latin typeface="+mj-lt"/>
              </a:rPr>
              <a:t>Barn utvikler språket sitt gjennom daglige opplevelser i trygge og stimulerende omgivelser, i samspill med både barn og voksne. Språkutvikling skjer gjennom lek, planlagte aktiviteter, i både organiserte og spontane læringssituasjoner, samt i alt som skjer i barnehagehverdagen.</a:t>
            </a:r>
          </a:p>
          <a:p>
            <a:pPr marL="0" indent="0">
              <a:buNone/>
            </a:pPr>
            <a:r>
              <a:rPr lang="nb-NO" sz="2800" dirty="0">
                <a:latin typeface="+mj-lt"/>
              </a:rPr>
              <a:t>I barnehagen får barna rike muligheter til å utforske og bruke språket aktivt. De kan leke, uttrykke seg, lytte til andre og møte voksne som støtter og tilrettelegger ut fra barnas interesser og behov. Dette gir gode rammer for videre språklig utvikling.</a:t>
            </a:r>
          </a:p>
          <a:p>
            <a:pPr marL="0" indent="0">
              <a:buNone/>
            </a:pPr>
            <a:r>
              <a:rPr lang="nb-NO" sz="2800" dirty="0">
                <a:latin typeface="+mj-lt"/>
              </a:rPr>
              <a:t>Tidlig og god språkstimulering er en sentral del av barnehagens innhold og oppgaver, og gjelder alle barn uavhengig av språklig bakgrunn. Et godt språkarbeid i barnehagen kan gi barna et solid grunnlag for norsk språk ved skolestart, og er viktig for at de skal kunne delta i lek og sosialt samspill. I tråd med rammeplanen skal barnehagen anerkjenne og verdsette barns ulike måter å kommunisere på, inkludert tegnspråk. Alle barn skal få språkstimulering i hverdagen og delta i aktiviteter som fremmer kommunikasjon og helhetlig språkutvikling.</a:t>
            </a:r>
          </a:p>
          <a:p>
            <a:pPr marL="0" indent="0">
              <a:buNone/>
            </a:pPr>
            <a:r>
              <a:rPr lang="nb-NO" sz="2800" dirty="0">
                <a:latin typeface="+mj-lt"/>
              </a:rPr>
              <a:t>For å sikre et godt språkmiljø arbeider vi systematisk med </a:t>
            </a:r>
            <a:r>
              <a:rPr lang="nb-NO" sz="2800" dirty="0" err="1">
                <a:latin typeface="+mj-lt"/>
              </a:rPr>
              <a:t>språkstøttende</a:t>
            </a:r>
            <a:r>
              <a:rPr lang="nb-NO" sz="2800" dirty="0">
                <a:latin typeface="+mj-lt"/>
              </a:rPr>
              <a:t> aktiviteter og språkgrupper tilpasset alder i hverdagen.</a:t>
            </a:r>
          </a:p>
          <a:p>
            <a:pPr marL="0" indent="0">
              <a:buNone/>
            </a:pPr>
            <a:endParaRPr lang="nb-NO" sz="2800" dirty="0">
              <a:latin typeface="+mj-lt"/>
            </a:endParaRPr>
          </a:p>
        </p:txBody>
      </p:sp>
      <p:sp>
        <p:nvSpPr>
          <p:cNvPr id="5" name="TekstSylinder 4">
            <a:extLst>
              <a:ext uri="{FF2B5EF4-FFF2-40B4-BE49-F238E27FC236}">
                <a16:creationId xmlns:a16="http://schemas.microsoft.com/office/drawing/2014/main" id="{36303236-9683-9D95-E1FA-07CB4691C3AF}"/>
              </a:ext>
            </a:extLst>
          </p:cNvPr>
          <p:cNvSpPr txBox="1"/>
          <p:nvPr/>
        </p:nvSpPr>
        <p:spPr>
          <a:xfrm>
            <a:off x="184992" y="7001435"/>
            <a:ext cx="12295111" cy="6063198"/>
          </a:xfrm>
          <a:prstGeom prst="rect">
            <a:avLst/>
          </a:prstGeom>
          <a:noFill/>
        </p:spPr>
        <p:txBody>
          <a:bodyPr wrap="square" rtlCol="0">
            <a:spAutoFit/>
          </a:bodyPr>
          <a:lstStyle/>
          <a:p>
            <a:r>
              <a:rPr lang="nb-NO" sz="2400" dirty="0">
                <a:latin typeface="+mj-lt"/>
              </a:rPr>
              <a:t>​</a:t>
            </a:r>
          </a:p>
          <a:p>
            <a:r>
              <a:rPr lang="nb-NO" sz="2800" dirty="0">
                <a:latin typeface="+mj-lt"/>
              </a:rPr>
              <a:t>​</a:t>
            </a:r>
            <a:r>
              <a:rPr lang="nb-NO" sz="2800" b="1" u="sng" dirty="0"/>
              <a:t>Slik arbeider vi hos oss:</a:t>
            </a:r>
          </a:p>
          <a:p>
            <a:endParaRPr lang="nb-NO" sz="2800" dirty="0"/>
          </a:p>
          <a:p>
            <a:pPr marL="342883" indent="-342883">
              <a:buFont typeface="Wingdings" panose="05000000000000000000" pitchFamily="2" charset="2"/>
              <a:buChar char="§"/>
            </a:pPr>
            <a:r>
              <a:rPr lang="nb-NO" sz="2800" dirty="0"/>
              <a:t>Barna deles i små grupper, både faste grupper og grupper basert på interesser og behov. </a:t>
            </a:r>
          </a:p>
          <a:p>
            <a:pPr marL="342883" indent="-342883">
              <a:buFont typeface="Wingdings" panose="05000000000000000000" pitchFamily="2" charset="2"/>
              <a:buChar char="§"/>
            </a:pPr>
            <a:endParaRPr lang="nb-NO" sz="2800" dirty="0"/>
          </a:p>
          <a:p>
            <a:pPr marL="342883" indent="-342883">
              <a:buFont typeface="Wingdings" panose="05000000000000000000" pitchFamily="2" charset="2"/>
              <a:buChar char="§"/>
            </a:pPr>
            <a:r>
              <a:rPr lang="nb-NO" sz="2800" dirty="0"/>
              <a:t>Vi legger til rette for variert lek som rollelek, frilek, utelek og regelstyrte leker. </a:t>
            </a:r>
          </a:p>
          <a:p>
            <a:pPr marL="342883" indent="-342883">
              <a:buFont typeface="Wingdings" panose="05000000000000000000" pitchFamily="2" charset="2"/>
              <a:buChar char="§"/>
            </a:pPr>
            <a:endParaRPr lang="nb-NO" sz="2800" dirty="0"/>
          </a:p>
          <a:p>
            <a:pPr marL="342883" indent="-342883">
              <a:buFont typeface="Wingdings" panose="05000000000000000000" pitchFamily="2" charset="2"/>
              <a:buChar char="§"/>
            </a:pPr>
            <a:r>
              <a:rPr lang="nb-NO" sz="2800" dirty="0"/>
              <a:t>Sanger, eventyr, rim og regler brukes aktivt som felles referanser i lek og språkarbeid. </a:t>
            </a:r>
          </a:p>
          <a:p>
            <a:pPr marL="342883" indent="-342883">
              <a:buFont typeface="Wingdings" panose="05000000000000000000" pitchFamily="2" charset="2"/>
              <a:buChar char="§"/>
            </a:pPr>
            <a:endParaRPr lang="nb-NO" sz="2800" dirty="0"/>
          </a:p>
          <a:p>
            <a:pPr marL="342883" indent="-342883">
              <a:buFont typeface="Wingdings" panose="05000000000000000000" pitchFamily="2" charset="2"/>
              <a:buChar char="§"/>
            </a:pPr>
            <a:r>
              <a:rPr lang="nb-NO" sz="2800" dirty="0"/>
              <a:t>Vi leser bøker som er tilpasset barnas alder og utvikling. </a:t>
            </a:r>
          </a:p>
          <a:p>
            <a:endParaRPr lang="nb-NO" sz="2800" dirty="0"/>
          </a:p>
          <a:p>
            <a:pPr marL="342883" indent="-342883">
              <a:buFont typeface="Wingdings" panose="05000000000000000000" pitchFamily="2" charset="2"/>
              <a:buChar char="§"/>
            </a:pPr>
            <a:r>
              <a:rPr lang="nb-NO" sz="2800" dirty="0"/>
              <a:t>Vi evaluerer og utvikler kontinuerlig språk-, leke- og læringsmiljøet i avdelingen.</a:t>
            </a:r>
          </a:p>
        </p:txBody>
      </p:sp>
      <p:pic>
        <p:nvPicPr>
          <p:cNvPr id="12" name="Bilde 11" descr="Et bilde som inneholder person, klær, innendørs, virvelløse dyr&#10;&#10;Automatisk generert beskrivelse">
            <a:extLst>
              <a:ext uri="{FF2B5EF4-FFF2-40B4-BE49-F238E27FC236}">
                <a16:creationId xmlns:a16="http://schemas.microsoft.com/office/drawing/2014/main" id="{AC3D6796-82B9-1E0F-2EB0-1C8E9B4C31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5151" y="7379178"/>
            <a:ext cx="4596839" cy="59283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kstSylinder 7">
            <a:extLst>
              <a:ext uri="{FF2B5EF4-FFF2-40B4-BE49-F238E27FC236}">
                <a16:creationId xmlns:a16="http://schemas.microsoft.com/office/drawing/2014/main" id="{EC683CDA-917B-1A7B-4674-99A51E7B78A1}"/>
              </a:ext>
            </a:extLst>
          </p:cNvPr>
          <p:cNvSpPr txBox="1"/>
          <p:nvPr/>
        </p:nvSpPr>
        <p:spPr>
          <a:xfrm>
            <a:off x="184992" y="109130"/>
            <a:ext cx="23446997"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dirty="0">
                <a:solidFill>
                  <a:schemeClr val="bg1"/>
                </a:solidFill>
              </a:rPr>
              <a:t>Språkutvikling</a:t>
            </a:r>
          </a:p>
        </p:txBody>
      </p:sp>
      <p:pic>
        <p:nvPicPr>
          <p:cNvPr id="4" name="Bilde 3">
            <a:extLst>
              <a:ext uri="{FF2B5EF4-FFF2-40B4-BE49-F238E27FC236}">
                <a16:creationId xmlns:a16="http://schemas.microsoft.com/office/drawing/2014/main" id="{EED2B842-A2E9-7FC2-09DB-ED1FD18E4A96}"/>
              </a:ext>
            </a:extLst>
          </p:cNvPr>
          <p:cNvPicPr>
            <a:picLocks noChangeAspect="1"/>
          </p:cNvPicPr>
          <p:nvPr/>
        </p:nvPicPr>
        <p:blipFill>
          <a:blip r:embed="rId3"/>
          <a:stretch>
            <a:fillRect/>
          </a:stretch>
        </p:blipFill>
        <p:spPr>
          <a:xfrm>
            <a:off x="13473996" y="7329654"/>
            <a:ext cx="4762654" cy="59283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65615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Sylinder 6">
            <a:extLst>
              <a:ext uri="{FF2B5EF4-FFF2-40B4-BE49-F238E27FC236}">
                <a16:creationId xmlns:a16="http://schemas.microsoft.com/office/drawing/2014/main" id="{0DE3C2EB-5AD3-7486-F31D-CBB85FE91148}"/>
              </a:ext>
            </a:extLst>
          </p:cNvPr>
          <p:cNvSpPr txBox="1"/>
          <p:nvPr/>
        </p:nvSpPr>
        <p:spPr>
          <a:xfrm>
            <a:off x="-54338" y="965478"/>
            <a:ext cx="12192000" cy="6001643"/>
          </a:xfrm>
          <a:prstGeom prst="rect">
            <a:avLst/>
          </a:prstGeom>
          <a:noFill/>
        </p:spPr>
        <p:txBody>
          <a:bodyPr wrap="square">
            <a:spAutoFit/>
          </a:bodyPr>
          <a:lstStyle/>
          <a:p>
            <a:pPr marL="45720" indent="0">
              <a:buNone/>
            </a:pPr>
            <a:r>
              <a:rPr lang="nb-NO" sz="2400" b="0" i="0" u="none" strike="noStrike" baseline="0" dirty="0">
                <a:solidFill>
                  <a:srgbClr val="000000"/>
                </a:solidFill>
                <a:latin typeface="+mj-lt"/>
              </a:rPr>
              <a:t>Barnehagen vår ligger i et nærmiljø med variert kulturelt mangfold. </a:t>
            </a:r>
            <a:r>
              <a:rPr lang="nb-NO" sz="2400" dirty="0">
                <a:solidFill>
                  <a:srgbClr val="000000"/>
                </a:solidFill>
                <a:latin typeface="+mj-lt"/>
              </a:rPr>
              <a:t>Barnehagen gjenspeiler</a:t>
            </a:r>
            <a:r>
              <a:rPr lang="nb-NO" sz="2400" b="0" i="0" u="none" strike="noStrike" baseline="0" dirty="0">
                <a:solidFill>
                  <a:srgbClr val="000000"/>
                </a:solidFill>
                <a:latin typeface="+mj-lt"/>
              </a:rPr>
              <a:t> dette mangfoldet i forhold til funksjonsnivå alder, kjønn, kultur, språk og familiebakgrunn. Vi vil at alle barn skal føle seg sett og anerkjent for den de er. Vi har fokus på den enkeltes plass og verdi i fellesskapet. Vi synliggjør mangfoldet i barnehagen vår, og ser på dette som en ressurs.</a:t>
            </a:r>
          </a:p>
          <a:p>
            <a:pPr marL="45720" indent="0">
              <a:buNone/>
            </a:pPr>
            <a:endParaRPr lang="nb-NO" sz="2400" b="0" i="0" u="none" strike="noStrike" baseline="0" dirty="0">
              <a:solidFill>
                <a:srgbClr val="000000"/>
              </a:solidFill>
              <a:latin typeface="+mj-lt"/>
            </a:endParaRPr>
          </a:p>
          <a:p>
            <a:pPr marL="45720" indent="0">
              <a:buNone/>
            </a:pPr>
            <a:r>
              <a:rPr lang="nb-NO" sz="2400" b="0" i="0" u="none" strike="noStrike" baseline="0" dirty="0">
                <a:solidFill>
                  <a:srgbClr val="000000"/>
                </a:solidFill>
                <a:latin typeface="+mj-lt"/>
              </a:rPr>
              <a:t>Slik gjør vi det:</a:t>
            </a:r>
          </a:p>
          <a:p>
            <a:pPr marL="45720" indent="0">
              <a:buNone/>
            </a:pPr>
            <a:r>
              <a:rPr lang="nb-NO" sz="2400" b="0" i="0" u="none" strike="noStrike" baseline="0" dirty="0">
                <a:solidFill>
                  <a:srgbClr val="000000"/>
                </a:solidFill>
                <a:latin typeface="+mj-lt"/>
              </a:rPr>
              <a:t># personalet er bevisste på at handlinger og holdninger speiles gjennom barna.</a:t>
            </a:r>
          </a:p>
          <a:p>
            <a:pPr marL="45720" indent="0">
              <a:buNone/>
            </a:pPr>
            <a:r>
              <a:rPr lang="nb-NO" sz="2400" b="0" i="0" u="none" strike="noStrike" baseline="0" dirty="0">
                <a:solidFill>
                  <a:srgbClr val="000000"/>
                </a:solidFill>
                <a:latin typeface="+mj-lt"/>
              </a:rPr>
              <a:t># Barnas morsmål, identitet og kultur blir ivaretatt og møtt med respekt.</a:t>
            </a:r>
          </a:p>
          <a:p>
            <a:pPr marL="45720" indent="0">
              <a:buNone/>
            </a:pPr>
            <a:r>
              <a:rPr lang="nb-NO" sz="2400" b="0" i="0" u="none" strike="noStrike" baseline="0" dirty="0">
                <a:solidFill>
                  <a:srgbClr val="000000"/>
                </a:solidFill>
                <a:latin typeface="+mj-lt"/>
              </a:rPr>
              <a:t># Vi markerer kulturelt mangfolddagen.</a:t>
            </a:r>
          </a:p>
          <a:p>
            <a:pPr marL="45720" indent="0">
              <a:buNone/>
            </a:pPr>
            <a:r>
              <a:rPr lang="nb-NO" sz="2400" b="0" i="0" u="none" strike="noStrike" baseline="0" dirty="0">
                <a:solidFill>
                  <a:srgbClr val="000000"/>
                </a:solidFill>
                <a:latin typeface="+mj-lt"/>
              </a:rPr>
              <a:t># Vi tilbyr samme aktiviteter til jenter og gutter.</a:t>
            </a:r>
          </a:p>
          <a:p>
            <a:pPr marL="45720" indent="0">
              <a:buNone/>
            </a:pPr>
            <a:r>
              <a:rPr lang="nb-NO" sz="2400" b="0" i="0" u="none" strike="noStrike" baseline="0" dirty="0">
                <a:solidFill>
                  <a:srgbClr val="000000"/>
                </a:solidFill>
                <a:latin typeface="+mj-lt"/>
              </a:rPr>
              <a:t>Rammeplanen for barnehagen-Mangfold og gjensidig respekt</a:t>
            </a:r>
            <a:r>
              <a:rPr lang="nb-NO" sz="2400" dirty="0">
                <a:solidFill>
                  <a:srgbClr val="000000"/>
                </a:solidFill>
                <a:latin typeface="+mj-lt"/>
              </a:rPr>
              <a:t>:</a:t>
            </a:r>
            <a:r>
              <a:rPr lang="nb-NO" sz="2400" b="0" i="0" u="none" strike="noStrike" baseline="0" dirty="0">
                <a:solidFill>
                  <a:srgbClr val="000000"/>
                </a:solidFill>
                <a:latin typeface="+mj-lt"/>
              </a:rPr>
              <a:t> Barnehagen skal fremme respekt for menneskeverdet ved å synliggjøre, verdsette og fremme mangfold og gjensidig respekt. Barna skal få oppleve at det finnes mange måter og tenke, handle og leve på. Samtidig skal barnehagen gi felles erfaringer og synliggjøre verdien av fellesskap. Barnehagen skal bidra til at alle barn føler seg sett og anerkjent for den de er, og synliggjøre den enkeltes plass og verdi I fellesskapet</a:t>
            </a:r>
            <a:endParaRPr lang="nb-NO" sz="2400" dirty="0">
              <a:latin typeface="+mj-lt"/>
            </a:endParaRPr>
          </a:p>
        </p:txBody>
      </p:sp>
      <p:pic>
        <p:nvPicPr>
          <p:cNvPr id="8" name="Plassholder for innhold 4" descr="Et bilde som inneholder person, tre, utendørs, gruppe&#10;&#10;Automatisk generert beskrivelse">
            <a:extLst>
              <a:ext uri="{FF2B5EF4-FFF2-40B4-BE49-F238E27FC236}">
                <a16:creationId xmlns:a16="http://schemas.microsoft.com/office/drawing/2014/main" id="{703F5EA9-E31A-482B-48E8-842D760DBBF4}"/>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5518" r="-2" b="-2"/>
          <a:stretch/>
        </p:blipFill>
        <p:spPr>
          <a:xfrm rot="21205014">
            <a:off x="1611814" y="8585689"/>
            <a:ext cx="6868820" cy="3997504"/>
          </a:xfrm>
          <a:prstGeom prst="rect">
            <a:avLst/>
          </a:prstGeom>
          <a:ln>
            <a:noFill/>
          </a:ln>
          <a:effectLst>
            <a:outerShdw blurRad="292100" dist="139700" dir="2700000" algn="tl" rotWithShape="0">
              <a:srgbClr val="333333">
                <a:alpha val="65000"/>
              </a:srgbClr>
            </a:outerShdw>
          </a:effectLst>
        </p:spPr>
      </p:pic>
      <p:sp>
        <p:nvSpPr>
          <p:cNvPr id="10" name="TekstSylinder 9">
            <a:extLst>
              <a:ext uri="{FF2B5EF4-FFF2-40B4-BE49-F238E27FC236}">
                <a16:creationId xmlns:a16="http://schemas.microsoft.com/office/drawing/2014/main" id="{041B4723-C436-30C8-2B12-C224ABED4299}"/>
              </a:ext>
            </a:extLst>
          </p:cNvPr>
          <p:cNvSpPr txBox="1"/>
          <p:nvPr/>
        </p:nvSpPr>
        <p:spPr>
          <a:xfrm>
            <a:off x="12008700" y="5115447"/>
            <a:ext cx="12192000" cy="7848302"/>
          </a:xfrm>
          <a:prstGeom prst="rect">
            <a:avLst/>
          </a:prstGeom>
          <a:noFill/>
        </p:spPr>
        <p:txBody>
          <a:bodyPr wrap="square">
            <a:spAutoFit/>
          </a:bodyPr>
          <a:lstStyle/>
          <a:p>
            <a:r>
              <a:rPr lang="nb-NO" sz="2400" b="0" i="0" u="none" strike="noStrike" baseline="0" dirty="0">
                <a:solidFill>
                  <a:srgbClr val="000000"/>
                </a:solidFill>
                <a:latin typeface="+mj-lt"/>
              </a:rPr>
              <a:t>Omsorg og trygghet har stort fokus I barnehagen vår. Vårt mål er at alle barn skal oppleve trygghet og trivsel. Omsorg handler om relasjonen mellom personalet og barna, og om barnas omsorg for hverandre. Som arbeidsmetode for og ivareta at hvert enkelte barn blir trygg I barnehagen bruker </a:t>
            </a:r>
            <a:r>
              <a:rPr lang="nb-NO" sz="2400" dirty="0">
                <a:solidFill>
                  <a:srgbClr val="000000"/>
                </a:solidFill>
                <a:latin typeface="+mj-lt"/>
              </a:rPr>
              <a:t>vi Trygghetssirkelen</a:t>
            </a:r>
            <a:r>
              <a:rPr lang="nb-NO" sz="2400" b="0" i="0" u="none" strike="noStrike" baseline="0" dirty="0">
                <a:solidFill>
                  <a:srgbClr val="000000"/>
                </a:solidFill>
                <a:latin typeface="+mj-lt"/>
              </a:rPr>
              <a:t>(COS).Trygghetssirkelen er et verktøy for å forstå barnets følelser og behov. Trygghetssirkelen er en visuell sirkel der den voksne er den trygge og sikre havnen. Når barnet er utforskende, beveger det seg ut fra den trygge havnen, barnet er da oppe I sirkelen. Barnet er fremdeles avhengig av voksne I form av støtte og hjelp . Når barnet er nede i sirkelen har det behov for beskyttelse, trøst, omsorg og organisering av følelser.</a:t>
            </a:r>
          </a:p>
          <a:p>
            <a:endParaRPr lang="nb-NO" sz="2400" b="0" i="0" u="none" strike="noStrike" baseline="0" dirty="0">
              <a:solidFill>
                <a:srgbClr val="000000"/>
              </a:solidFill>
              <a:latin typeface="+mj-lt"/>
            </a:endParaRPr>
          </a:p>
          <a:p>
            <a:r>
              <a:rPr lang="nb-NO" sz="2400" b="0" i="0" u="none" strike="noStrike" baseline="0" dirty="0">
                <a:solidFill>
                  <a:srgbClr val="000000"/>
                </a:solidFill>
                <a:latin typeface="+mj-lt"/>
              </a:rPr>
              <a:t>Trygge relasjoner viser seg å ha en stor innvirkning på barna psykiske helse og legger grunnlaget for videre emosjonell, </a:t>
            </a:r>
            <a:r>
              <a:rPr lang="nb-NO" sz="2400" b="0" i="0" u="none" strike="noStrike" baseline="0" dirty="0" err="1">
                <a:solidFill>
                  <a:srgbClr val="000000"/>
                </a:solidFill>
                <a:latin typeface="+mj-lt"/>
              </a:rPr>
              <a:t>sosialog</a:t>
            </a:r>
            <a:r>
              <a:rPr lang="nb-NO" sz="2400" b="0" i="0" u="none" strike="noStrike" baseline="0" dirty="0">
                <a:solidFill>
                  <a:srgbClr val="000000"/>
                </a:solidFill>
                <a:latin typeface="+mj-lt"/>
              </a:rPr>
              <a:t> kognitiv utvikling.</a:t>
            </a:r>
          </a:p>
          <a:p>
            <a:r>
              <a:rPr lang="nb-NO" sz="2400" b="0" i="0" u="none" strike="noStrike" baseline="0" dirty="0">
                <a:solidFill>
                  <a:srgbClr val="000000"/>
                </a:solidFill>
                <a:latin typeface="+mj-lt"/>
              </a:rPr>
              <a:t>Kilde : Powell, Cooper, Hoffman, Marvin, 2015 &amp; </a:t>
            </a:r>
            <a:r>
              <a:rPr lang="nb-NO" sz="2400" b="0" i="0" u="none" strike="noStrike" baseline="0" dirty="0" err="1">
                <a:solidFill>
                  <a:srgbClr val="000000"/>
                </a:solidFill>
                <a:latin typeface="+mj-lt"/>
              </a:rPr>
              <a:t>Brantzæg</a:t>
            </a:r>
            <a:r>
              <a:rPr lang="nb-NO" sz="2400" b="0" i="0" u="none" strike="noStrike" baseline="0" dirty="0">
                <a:solidFill>
                  <a:srgbClr val="000000"/>
                </a:solidFill>
                <a:latin typeface="+mj-lt"/>
              </a:rPr>
              <a:t>, Torsteinson, Øiestad, 2015</a:t>
            </a:r>
          </a:p>
          <a:p>
            <a:endParaRPr lang="nb-NO" sz="2400" b="0" i="0" u="none" strike="noStrike" baseline="0" dirty="0">
              <a:solidFill>
                <a:srgbClr val="000000"/>
              </a:solidFill>
              <a:latin typeface="+mj-lt"/>
            </a:endParaRPr>
          </a:p>
          <a:p>
            <a:r>
              <a:rPr lang="nb-NO" sz="2400" b="0" i="0" u="none" strike="noStrike" baseline="0" dirty="0">
                <a:solidFill>
                  <a:srgbClr val="000000"/>
                </a:solidFill>
                <a:latin typeface="+mj-lt"/>
              </a:rPr>
              <a:t>Slik gjør vi det:</a:t>
            </a:r>
          </a:p>
          <a:p>
            <a:endParaRPr lang="nb-NO" sz="2400" b="0" i="0" u="none" strike="noStrike" baseline="0" dirty="0">
              <a:solidFill>
                <a:srgbClr val="000000"/>
              </a:solidFill>
              <a:latin typeface="+mj-lt"/>
            </a:endParaRPr>
          </a:p>
          <a:p>
            <a:r>
              <a:rPr lang="nb-NO" sz="2400" b="0" i="0" u="none" strike="noStrike" baseline="0" dirty="0">
                <a:solidFill>
                  <a:srgbClr val="000000"/>
                </a:solidFill>
                <a:latin typeface="+mj-lt"/>
              </a:rPr>
              <a:t># Vi legger til rette for at barna kan knytte seg til personalet og til hverandre.</a:t>
            </a:r>
          </a:p>
          <a:p>
            <a:endParaRPr lang="nb-NO" sz="2400" b="0" i="0" u="none" strike="noStrike" baseline="0" dirty="0">
              <a:solidFill>
                <a:srgbClr val="000000"/>
              </a:solidFill>
              <a:latin typeface="+mj-lt"/>
            </a:endParaRPr>
          </a:p>
          <a:p>
            <a:r>
              <a:rPr lang="nb-NO" sz="2400" b="0" i="0" u="none" strike="noStrike" baseline="0" dirty="0">
                <a:solidFill>
                  <a:srgbClr val="000000"/>
                </a:solidFill>
                <a:latin typeface="+mj-lt"/>
              </a:rPr>
              <a:t># Vi er omsorgsfulle og tydelige voksne som er tilstede sammen med barna, og møter de med omsorg og varme.</a:t>
            </a:r>
          </a:p>
          <a:p>
            <a:endParaRPr lang="nb-NO" sz="2400" b="0" i="0" u="none" strike="noStrike" baseline="0" dirty="0">
              <a:solidFill>
                <a:srgbClr val="000000"/>
              </a:solidFill>
              <a:latin typeface="+mj-lt"/>
            </a:endParaRPr>
          </a:p>
          <a:p>
            <a:r>
              <a:rPr lang="nb-NO" sz="2400" b="0" i="0" u="none" strike="noStrike" baseline="0" dirty="0">
                <a:solidFill>
                  <a:srgbClr val="000000"/>
                </a:solidFill>
                <a:latin typeface="+mj-lt"/>
              </a:rPr>
              <a:t># Personalet har kompetanse på «trygghetssirkelen».</a:t>
            </a:r>
            <a:endParaRPr lang="en-US" sz="2400" dirty="0">
              <a:latin typeface="+mj-lt"/>
            </a:endParaRPr>
          </a:p>
        </p:txBody>
      </p:sp>
      <p:pic>
        <p:nvPicPr>
          <p:cNvPr id="11" name="Bilde 10">
            <a:extLst>
              <a:ext uri="{FF2B5EF4-FFF2-40B4-BE49-F238E27FC236}">
                <a16:creationId xmlns:a16="http://schemas.microsoft.com/office/drawing/2014/main" id="{D9161C49-1956-22A2-D007-556E72B1772F}"/>
              </a:ext>
            </a:extLst>
          </p:cNvPr>
          <p:cNvPicPr>
            <a:picLocks noChangeAspect="1"/>
          </p:cNvPicPr>
          <p:nvPr/>
        </p:nvPicPr>
        <p:blipFill>
          <a:blip r:embed="rId3"/>
          <a:stretch>
            <a:fillRect/>
          </a:stretch>
        </p:blipFill>
        <p:spPr>
          <a:xfrm>
            <a:off x="18915529" y="298331"/>
            <a:ext cx="5020236" cy="3903816"/>
          </a:xfrm>
          <a:prstGeom prst="rect">
            <a:avLst/>
          </a:prstGeom>
          <a:ln>
            <a:noFill/>
          </a:ln>
          <a:effectLst>
            <a:outerShdw blurRad="292100" dist="139700" dir="2700000" algn="tl" rotWithShape="0">
              <a:srgbClr val="333333">
                <a:alpha val="65000"/>
              </a:srgbClr>
            </a:outerShdw>
          </a:effectLst>
        </p:spPr>
      </p:pic>
      <p:sp>
        <p:nvSpPr>
          <p:cNvPr id="12" name="TekstSylinder 11">
            <a:extLst>
              <a:ext uri="{FF2B5EF4-FFF2-40B4-BE49-F238E27FC236}">
                <a16:creationId xmlns:a16="http://schemas.microsoft.com/office/drawing/2014/main" id="{6D56A8DF-5674-55D4-C927-F9A7CB2862AD}"/>
              </a:ext>
            </a:extLst>
          </p:cNvPr>
          <p:cNvSpPr txBox="1"/>
          <p:nvPr/>
        </p:nvSpPr>
        <p:spPr>
          <a:xfrm>
            <a:off x="74624" y="113665"/>
            <a:ext cx="11934076"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pPr defTabSz="657636">
              <a:spcAft>
                <a:spcPts val="696"/>
              </a:spcAft>
            </a:pPr>
            <a:r>
              <a:rPr lang="nb-NO" sz="3600" dirty="0">
                <a:solidFill>
                  <a:schemeClr val="bg1"/>
                </a:solidFill>
              </a:rPr>
              <a:t>Mangfold</a:t>
            </a:r>
          </a:p>
        </p:txBody>
      </p:sp>
      <p:sp>
        <p:nvSpPr>
          <p:cNvPr id="13" name="TekstSylinder 12">
            <a:extLst>
              <a:ext uri="{FF2B5EF4-FFF2-40B4-BE49-F238E27FC236}">
                <a16:creationId xmlns:a16="http://schemas.microsoft.com/office/drawing/2014/main" id="{BA429C29-F31D-AC8E-21B1-B03F67EFF815}"/>
              </a:ext>
            </a:extLst>
          </p:cNvPr>
          <p:cNvSpPr txBox="1"/>
          <p:nvPr/>
        </p:nvSpPr>
        <p:spPr>
          <a:xfrm>
            <a:off x="12191206" y="3966300"/>
            <a:ext cx="6527100"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dirty="0">
                <a:solidFill>
                  <a:schemeClr val="bg1"/>
                </a:solidFill>
              </a:rPr>
              <a:t>Omsorg</a:t>
            </a:r>
          </a:p>
        </p:txBody>
      </p:sp>
    </p:spTree>
    <p:extLst>
      <p:ext uri="{BB962C8B-B14F-4D97-AF65-F5344CB8AC3E}">
        <p14:creationId xmlns:p14="http://schemas.microsoft.com/office/powerpoint/2010/main" val="337864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06838CC1-160C-406C-9D1E-57EE9EAE0CF4}"/>
              </a:ext>
            </a:extLst>
          </p:cNvPr>
          <p:cNvSpPr>
            <a:spLocks noGrp="1"/>
          </p:cNvSpPr>
          <p:nvPr>
            <p:ph idx="1"/>
          </p:nvPr>
        </p:nvSpPr>
        <p:spPr>
          <a:xfrm>
            <a:off x="101622" y="617973"/>
            <a:ext cx="22616322" cy="278900"/>
          </a:xfrm>
        </p:spPr>
        <p:txBody>
          <a:bodyPr anchor="t"/>
          <a:lstStyle/>
          <a:p>
            <a:pPr marL="0" indent="0">
              <a:buNone/>
            </a:pPr>
            <a:endParaRPr lang="nb-NO" sz="2000" dirty="0"/>
          </a:p>
          <a:p>
            <a:pPr marL="0" indent="0">
              <a:buNone/>
            </a:pPr>
            <a:r>
              <a:rPr lang="nb-NO" sz="2000" dirty="0"/>
              <a:t>Rammeplanen sier at barnehagen skal i samarbeid med foreldrene legge til rette for at barnet kan få en trygg og god start i barnehagen.</a:t>
            </a:r>
          </a:p>
          <a:p>
            <a:pPr marL="0" indent="0">
              <a:buNone/>
            </a:pPr>
            <a:r>
              <a:rPr lang="nb-NO" sz="2000" dirty="0"/>
              <a:t>I barnehagen vår er vi opptatt av at barna får mulighet til å gjøre seg kjent med barnehagen i sitt eget tempo. Vi har fokus på god tid, små barnegrupper og voksne som er tilgjengelige og nære.</a:t>
            </a:r>
          </a:p>
          <a:p>
            <a:pPr marL="0" indent="0">
              <a:buNone/>
            </a:pPr>
            <a:r>
              <a:rPr lang="nb-NO" sz="2000" b="1" dirty="0"/>
              <a:t>Foreldreaktiv tilvenning</a:t>
            </a:r>
            <a:endParaRPr lang="nb-NO" sz="2000" dirty="0"/>
          </a:p>
          <a:p>
            <a:pPr marL="0" indent="0">
              <a:buNone/>
            </a:pPr>
            <a:r>
              <a:rPr lang="nb-NO" sz="2000" dirty="0"/>
              <a:t>I de kommunale barnehagene praktiseres foreldreaktiv tilvenning. Dette innebærer at foreldre/foresatte er til stede sammen med barnet gjennom hele tilvenningsperioden de første fem dagene.</a:t>
            </a:r>
          </a:p>
          <a:p>
            <a:pPr marL="0" indent="0">
              <a:buNone/>
            </a:pPr>
            <a:r>
              <a:rPr lang="nb-NO" sz="2000" dirty="0"/>
              <a:t>Dere vil få informasjon om oppmøtetider og praktisk gjennomføring i et velkomstbrev før oppstart.</a:t>
            </a:r>
          </a:p>
          <a:p>
            <a:pPr marL="0" indent="0">
              <a:buNone/>
            </a:pPr>
            <a:r>
              <a:rPr lang="nb-NO" sz="2000" dirty="0"/>
              <a:t>I tilvenningsdagene legger vi stor vekt på å bli kjent med hverandre. Barn, foreldre og ansatte deltar sammen i lek og aktiviteter. På denne måten får de ansatte mulighet til å observere hva som engasjerer barnet, hva som skaper trygghet, og eventuelt hva som kan oppleves utfordrende. Vi får også innsikt i samspillet mellom barn og foreldre, noe som er verdifullt i det videre arbeidet når barnet er i barnehagen uten foresatte.</a:t>
            </a:r>
          </a:p>
          <a:p>
            <a:pPr marL="0" indent="0">
              <a:buNone/>
            </a:pPr>
            <a:r>
              <a:rPr lang="nb-NO" sz="2000" dirty="0"/>
              <a:t>Målet med foreldreaktiv tilvenning er å skape en trygg og god start, der vi blir godt kjent med familien, og familien får et trygt og positivt møte med barnehagen.</a:t>
            </a:r>
          </a:p>
          <a:p>
            <a:pPr marL="0" indent="0">
              <a:buNone/>
            </a:pPr>
            <a:endParaRPr lang="nb-NO" sz="2000" b="1" dirty="0"/>
          </a:p>
          <a:p>
            <a:pPr marL="0" indent="0">
              <a:buNone/>
            </a:pPr>
            <a:r>
              <a:rPr lang="nb-NO" sz="2000" b="1" dirty="0"/>
              <a:t>Overganger innad i barnehagen - fra liten til stor avdeling:</a:t>
            </a:r>
          </a:p>
          <a:p>
            <a:pPr marL="0" indent="0">
              <a:buNone/>
            </a:pPr>
            <a:r>
              <a:rPr lang="nb-NO" sz="2000" dirty="0"/>
              <a:t>Vi ønsker at barna skal oppleve en god og tilrettelagt overgang fra liten til stor avdeling. Tilvenning og «besøksdager» starter vi opp med rundt april-måned, og personalet på de nye avdelingene får tidlig den nødvendige informasjonen om de nye barna som skal begynne. Barnet får en kontaktperson på ny avdeling,. Foreldrene har overgangssamtale med en pedagog på sin nye avdeling, enten før oppstart, eller tidlig etter at nytt barnehageår har startet i august.</a:t>
            </a:r>
          </a:p>
          <a:p>
            <a:pPr marL="0" indent="0">
              <a:buNone/>
            </a:pPr>
            <a:endParaRPr lang="nb-NO" sz="2000" dirty="0"/>
          </a:p>
          <a:p>
            <a:pPr marL="0" indent="0">
              <a:buNone/>
            </a:pPr>
            <a:r>
              <a:rPr lang="nb-NO" sz="2000" dirty="0"/>
              <a:t>I Gaupefaret barnehage er hele personalet kurset i Trygghetssirkelen og tilknytningsteori. Trygge barn er glade barn.</a:t>
            </a:r>
          </a:p>
          <a:p>
            <a:pPr marL="0" indent="0">
              <a:buNone/>
            </a:pPr>
            <a:r>
              <a:rPr lang="nb-NO" sz="2000" b="1" dirty="0"/>
              <a:t>Slik gjør vi det:</a:t>
            </a:r>
          </a:p>
          <a:p>
            <a:pPr marL="285750" indent="-285750"/>
            <a:r>
              <a:rPr lang="nb-NO" sz="2000" dirty="0"/>
              <a:t>Besøksdager for nye familier før oppstart.</a:t>
            </a:r>
          </a:p>
          <a:p>
            <a:pPr marL="285750" indent="-285750"/>
            <a:r>
              <a:rPr lang="nb-NO" sz="2000" dirty="0"/>
              <a:t>Minst 3 dager tilvenning.</a:t>
            </a:r>
          </a:p>
          <a:p>
            <a:pPr marL="285750" indent="-285750"/>
            <a:r>
              <a:rPr lang="nb-NO" sz="2000" dirty="0"/>
              <a:t>Oppstartsamtaler første uken for å sikre en god informasjon om barnet.</a:t>
            </a:r>
          </a:p>
          <a:p>
            <a:pPr marL="285750" indent="-285750"/>
            <a:r>
              <a:rPr lang="nb-NO" sz="2000" dirty="0"/>
              <a:t>Vi bruker tolk under tilvenning ved behov.</a:t>
            </a:r>
          </a:p>
          <a:p>
            <a:pPr marL="285750" indent="-285750"/>
            <a:r>
              <a:rPr lang="nb-NO" sz="2000" dirty="0"/>
              <a:t>Hvert barn får en kontaktperson.</a:t>
            </a:r>
          </a:p>
          <a:p>
            <a:endParaRPr lang="nb-NO" dirty="0"/>
          </a:p>
        </p:txBody>
      </p:sp>
      <p:sp>
        <p:nvSpPr>
          <p:cNvPr id="5" name="TekstSylinder 4">
            <a:extLst>
              <a:ext uri="{FF2B5EF4-FFF2-40B4-BE49-F238E27FC236}">
                <a16:creationId xmlns:a16="http://schemas.microsoft.com/office/drawing/2014/main" id="{D2470886-9C79-3151-2D87-0CCE2836056C}"/>
              </a:ext>
            </a:extLst>
          </p:cNvPr>
          <p:cNvSpPr txBox="1"/>
          <p:nvPr/>
        </p:nvSpPr>
        <p:spPr>
          <a:xfrm>
            <a:off x="101622" y="142651"/>
            <a:ext cx="22616322"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dirty="0">
                <a:solidFill>
                  <a:schemeClr val="bg1"/>
                </a:solidFill>
              </a:rPr>
              <a:t>Tilvenning som ny i barnehagen</a:t>
            </a:r>
          </a:p>
        </p:txBody>
      </p:sp>
      <p:pic>
        <p:nvPicPr>
          <p:cNvPr id="6" name="Plassholder for bilde 5" descr="Et bilde som inneholder person, plante, blomster, holde&#10;&#10;Automatisk generert beskrivelse">
            <a:extLst>
              <a:ext uri="{FF2B5EF4-FFF2-40B4-BE49-F238E27FC236}">
                <a16:creationId xmlns:a16="http://schemas.microsoft.com/office/drawing/2014/main" id="{CA7C0FC2-D304-3EEE-B805-2AE7BF9A0B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3749" b="23749"/>
          <a:stretch>
            <a:fillRect/>
          </a:stretch>
        </p:blipFill>
        <p:spPr>
          <a:xfrm rot="16424422">
            <a:off x="18242892" y="9056799"/>
            <a:ext cx="4823035" cy="33507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896603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ABE8A71-2407-259C-A4D8-D5933018A16F}"/>
              </a:ext>
            </a:extLst>
          </p:cNvPr>
          <p:cNvSpPr>
            <a:spLocks noGrp="1"/>
          </p:cNvSpPr>
          <p:nvPr>
            <p:ph idx="1"/>
          </p:nvPr>
        </p:nvSpPr>
        <p:spPr>
          <a:xfrm>
            <a:off x="0" y="972506"/>
            <a:ext cx="8076674" cy="10033407"/>
          </a:xfrm>
          <a:solidFill>
            <a:schemeClr val="bg1"/>
          </a:solidFill>
        </p:spPr>
        <p:txBody>
          <a:bodyPr vert="horz" lIns="182868" tIns="91434" rIns="182868" bIns="91434" rtlCol="0" anchor="t">
            <a:normAutofit/>
          </a:bodyPr>
          <a:lstStyle/>
          <a:p>
            <a:pPr marL="0" indent="0">
              <a:buNone/>
            </a:pPr>
            <a:r>
              <a:rPr lang="nb-NO" sz="2400" dirty="0">
                <a:latin typeface="+mj-lt"/>
              </a:rPr>
              <a:t>Barnehagen vår samarbeider tett med nærskolen på flere ulike arenaer. Vi har systematisk tilbud for 5- åringene gjennom hele det siste barnehageåret.</a:t>
            </a:r>
          </a:p>
          <a:p>
            <a:pPr marL="0" indent="0">
              <a:buNone/>
            </a:pPr>
            <a:r>
              <a:rPr lang="nb-NO" sz="2400" dirty="0">
                <a:latin typeface="+mj-lt"/>
              </a:rPr>
              <a:t>Vi jobber målrettet med å gjøre barna rustet til livet. Dette gjør vi gjennom å ha fokus på barns psykiske og fysiske helse. </a:t>
            </a:r>
          </a:p>
          <a:p>
            <a:pPr marL="0" indent="0">
              <a:buNone/>
            </a:pPr>
            <a:r>
              <a:rPr lang="nb-NO" sz="2400" dirty="0">
                <a:latin typeface="+mj-lt"/>
              </a:rPr>
              <a:t>Begrepet livsmestring som har vårt hovedfokus dette barnehageåret, knytter vi tett opp til å gjøre barn rustet til skolestart. Barnehagen skal bidra til at barna kan avslutte barnehagetiden på en god måte og møte skolen med nysgjerrighet og viktigst av alt; tro på egne evner.</a:t>
            </a:r>
          </a:p>
          <a:p>
            <a:pPr marL="0" indent="0">
              <a:buNone/>
            </a:pPr>
            <a:r>
              <a:rPr lang="nb-NO" sz="2400" dirty="0">
                <a:latin typeface="+mj-lt"/>
              </a:rPr>
              <a:t>Vi ønsker at barn og foresatte skal oppleve at det er en sammenheng mellom barnehage og skole. </a:t>
            </a:r>
          </a:p>
          <a:p>
            <a:pPr marL="0" indent="0">
              <a:buNone/>
            </a:pPr>
            <a:r>
              <a:rPr lang="nb-NO" sz="2400" dirty="0">
                <a:latin typeface="+mj-lt"/>
              </a:rPr>
              <a:t>Barnehagen skal i samarbeid med skolen, legge til rette for at dette skjer, og i barnehagen vår har vi lange og gode tradisjoner med tanke på en god overgang til 1.klasse.</a:t>
            </a:r>
          </a:p>
        </p:txBody>
      </p:sp>
      <p:sp>
        <p:nvSpPr>
          <p:cNvPr id="4" name="TekstSylinder 3">
            <a:extLst>
              <a:ext uri="{FF2B5EF4-FFF2-40B4-BE49-F238E27FC236}">
                <a16:creationId xmlns:a16="http://schemas.microsoft.com/office/drawing/2014/main" id="{A0E3F3EC-2818-848F-BAA4-720766DE35A5}"/>
              </a:ext>
            </a:extLst>
          </p:cNvPr>
          <p:cNvSpPr txBox="1"/>
          <p:nvPr/>
        </p:nvSpPr>
        <p:spPr>
          <a:xfrm>
            <a:off x="8921594" y="1048880"/>
            <a:ext cx="7009944" cy="7109639"/>
          </a:xfrm>
          <a:prstGeom prst="rect">
            <a:avLst/>
          </a:prstGeom>
          <a:noFill/>
        </p:spPr>
        <p:txBody>
          <a:bodyPr wrap="square" rtlCol="0">
            <a:spAutoFit/>
          </a:bodyPr>
          <a:lstStyle/>
          <a:p>
            <a:r>
              <a:rPr lang="nb-NO" sz="2400" dirty="0">
                <a:latin typeface="+mj-lt"/>
              </a:rPr>
              <a:t>Moss kommune har utviklet egne rutiner i.f.t overgangen fra barnehage til skole.</a:t>
            </a:r>
          </a:p>
          <a:p>
            <a:r>
              <a:rPr lang="nb-NO" sz="2400" dirty="0">
                <a:latin typeface="+mj-lt"/>
              </a:rPr>
              <a:t>​</a:t>
            </a:r>
          </a:p>
          <a:p>
            <a:r>
              <a:rPr lang="nb-NO" sz="2400" dirty="0">
                <a:latin typeface="+mj-lt"/>
              </a:rPr>
              <a:t>​Rutinene skal sikre</a:t>
            </a:r>
          </a:p>
          <a:p>
            <a:r>
              <a:rPr lang="nb-NO" sz="2400" dirty="0">
                <a:latin typeface="+mj-lt"/>
              </a:rPr>
              <a:t>​</a:t>
            </a:r>
          </a:p>
          <a:p>
            <a:r>
              <a:rPr lang="nb-NO" sz="2400" dirty="0">
                <a:latin typeface="+mj-lt"/>
              </a:rPr>
              <a:t># At barnehage og skole/SFO har</a:t>
            </a:r>
          </a:p>
          <a:p>
            <a:r>
              <a:rPr lang="nb-NO" sz="2400" dirty="0">
                <a:latin typeface="+mj-lt"/>
              </a:rPr>
              <a:t>kunnskap om hverandre (systemnivå).</a:t>
            </a:r>
          </a:p>
          <a:p>
            <a:r>
              <a:rPr lang="nb-NO" sz="2400" dirty="0">
                <a:latin typeface="+mj-lt"/>
              </a:rPr>
              <a:t>​</a:t>
            </a:r>
          </a:p>
          <a:p>
            <a:r>
              <a:rPr lang="nb-NO" sz="2400" dirty="0">
                <a:latin typeface="+mj-lt"/>
              </a:rPr>
              <a:t># At barnehagen og skolen/SFO</a:t>
            </a:r>
          </a:p>
          <a:p>
            <a:r>
              <a:rPr lang="nb-NO" sz="2400" dirty="0">
                <a:latin typeface="+mj-lt"/>
              </a:rPr>
              <a:t>gjennom samarbeid og samhandling</a:t>
            </a:r>
          </a:p>
          <a:p>
            <a:r>
              <a:rPr lang="nb-NO" sz="2400" dirty="0">
                <a:latin typeface="+mj-lt"/>
              </a:rPr>
              <a:t>siste år før skolestart, legger grunnlag</a:t>
            </a:r>
          </a:p>
          <a:p>
            <a:r>
              <a:rPr lang="nb-NO" sz="2400" dirty="0">
                <a:latin typeface="+mj-lt"/>
              </a:rPr>
              <a:t>for en god og trygg skolestart for barna.</a:t>
            </a:r>
          </a:p>
          <a:p>
            <a:r>
              <a:rPr lang="nb-NO" sz="2400" dirty="0">
                <a:latin typeface="+mj-lt"/>
              </a:rPr>
              <a:t>​</a:t>
            </a:r>
          </a:p>
          <a:p>
            <a:r>
              <a:rPr lang="nb-NO" sz="2400" dirty="0">
                <a:latin typeface="+mj-lt"/>
              </a:rPr>
              <a:t>Rutinebeskrivelsen inneholder bl.a. konkrete aktiviteter og tiltak som barnehage og skole skal gjennomføre, når og hvem som er ansvarlig. Denne planen er forpliktende, og vi følger den på alle områder. Planen er satt opp som et års hjul.</a:t>
            </a:r>
          </a:p>
          <a:p>
            <a:r>
              <a:rPr lang="nb-NO" sz="2400" dirty="0">
                <a:latin typeface="+mj-lt"/>
              </a:rPr>
              <a:t>​</a:t>
            </a:r>
          </a:p>
        </p:txBody>
      </p:sp>
      <p:sp>
        <p:nvSpPr>
          <p:cNvPr id="5" name="TekstSylinder 4">
            <a:extLst>
              <a:ext uri="{FF2B5EF4-FFF2-40B4-BE49-F238E27FC236}">
                <a16:creationId xmlns:a16="http://schemas.microsoft.com/office/drawing/2014/main" id="{AE1F9BEF-EA5F-43CE-05A7-CC80ADB98C68}"/>
              </a:ext>
            </a:extLst>
          </p:cNvPr>
          <p:cNvSpPr txBox="1"/>
          <p:nvPr/>
        </p:nvSpPr>
        <p:spPr>
          <a:xfrm>
            <a:off x="17135047" y="712314"/>
            <a:ext cx="7009944" cy="9694962"/>
          </a:xfrm>
          <a:prstGeom prst="rect">
            <a:avLst/>
          </a:prstGeom>
          <a:noFill/>
        </p:spPr>
        <p:txBody>
          <a:bodyPr wrap="square" rtlCol="0">
            <a:spAutoFit/>
          </a:bodyPr>
          <a:lstStyle/>
          <a:p>
            <a:r>
              <a:rPr lang="nb-NO" sz="2400" dirty="0">
                <a:latin typeface="+mj-lt"/>
              </a:rPr>
              <a:t>​Dette innebærer blant annet:</a:t>
            </a:r>
          </a:p>
          <a:p>
            <a:r>
              <a:rPr lang="nb-NO" sz="2400" dirty="0">
                <a:latin typeface="+mj-lt"/>
              </a:rPr>
              <a:t>​</a:t>
            </a:r>
          </a:p>
          <a:p>
            <a:r>
              <a:rPr lang="nb-NO" sz="2400" dirty="0">
                <a:latin typeface="+mj-lt"/>
              </a:rPr>
              <a:t># Felles nettverkssamling for barnehagelærere og lærere for 1.klasse</a:t>
            </a:r>
          </a:p>
          <a:p>
            <a:r>
              <a:rPr lang="nb-NO" sz="2400" dirty="0">
                <a:latin typeface="+mj-lt"/>
              </a:rPr>
              <a:t>på nærskolen</a:t>
            </a:r>
          </a:p>
          <a:p>
            <a:endParaRPr lang="nb-NO" sz="2400" dirty="0">
              <a:latin typeface="+mj-lt"/>
            </a:endParaRPr>
          </a:p>
          <a:p>
            <a:r>
              <a:rPr lang="nb-NO" sz="2400" dirty="0">
                <a:latin typeface="+mj-lt"/>
              </a:rPr>
              <a:t># Skolen inviterer skolestartere på ulike arrangement i løpet av året</a:t>
            </a:r>
          </a:p>
          <a:p>
            <a:r>
              <a:rPr lang="nb-NO" sz="2400" dirty="0">
                <a:latin typeface="+mj-lt"/>
              </a:rPr>
              <a:t>​</a:t>
            </a:r>
          </a:p>
          <a:p>
            <a:r>
              <a:rPr lang="nb-NO" sz="2400" dirty="0">
                <a:latin typeface="+mj-lt"/>
              </a:rPr>
              <a:t># Barnehagelærer og representanter fra skolen har egne overgangssamtaler på våren, og barn som skal begynne på skolen får mulighet til å si noe om sin egen skolestart i egen barnesamtale. Foreldre gir samtykke til informasjonsutveksling.</a:t>
            </a:r>
          </a:p>
          <a:p>
            <a:r>
              <a:rPr lang="nb-NO" sz="2400" dirty="0">
                <a:latin typeface="+mj-lt"/>
              </a:rPr>
              <a:t>​</a:t>
            </a:r>
          </a:p>
          <a:p>
            <a:r>
              <a:rPr lang="nb-NO" sz="2400" dirty="0">
                <a:latin typeface="+mj-lt"/>
              </a:rPr>
              <a:t># Førskolegruppene på Gaupefaret og</a:t>
            </a:r>
          </a:p>
          <a:p>
            <a:r>
              <a:rPr lang="nb-NO" sz="2400" dirty="0">
                <a:latin typeface="+mj-lt"/>
              </a:rPr>
              <a:t>Solliskogen samarbeider i løpet av året</a:t>
            </a:r>
          </a:p>
          <a:p>
            <a:r>
              <a:rPr lang="nb-NO" sz="2400" dirty="0">
                <a:latin typeface="+mj-lt"/>
              </a:rPr>
              <a:t>med ulike opplegg.</a:t>
            </a:r>
          </a:p>
          <a:p>
            <a:r>
              <a:rPr lang="nb-NO" sz="2400" dirty="0">
                <a:latin typeface="+mj-lt"/>
              </a:rPr>
              <a:t>​</a:t>
            </a:r>
          </a:p>
          <a:p>
            <a:r>
              <a:rPr lang="nb-NO" sz="2400" dirty="0">
                <a:latin typeface="+mj-lt"/>
              </a:rPr>
              <a:t># På forsommeren før barna går i ferie,</a:t>
            </a:r>
          </a:p>
          <a:p>
            <a:r>
              <a:rPr lang="nb-NO" sz="2400" dirty="0">
                <a:latin typeface="+mj-lt"/>
              </a:rPr>
              <a:t>gjør vi ekstra stas på skolestarterne. De</a:t>
            </a:r>
          </a:p>
          <a:p>
            <a:r>
              <a:rPr lang="nb-NO" sz="2400" dirty="0">
                <a:latin typeface="+mj-lt"/>
              </a:rPr>
              <a:t>får overnatte i barnehagen eller dra på</a:t>
            </a:r>
          </a:p>
          <a:p>
            <a:r>
              <a:rPr lang="nb-NO" sz="2400" dirty="0">
                <a:latin typeface="+mj-lt"/>
              </a:rPr>
              <a:t>overnattingstur, de drar på avslutningsturer med ekstra spennende innhold, vi har avslutningsseremoni hvor de «hopper ut av barnehagen, og inn i skolen.», de deltar på fotballturnering og sykkel-løp og mye annet.</a:t>
            </a:r>
          </a:p>
        </p:txBody>
      </p:sp>
      <p:pic>
        <p:nvPicPr>
          <p:cNvPr id="7" name="Bilde 6">
            <a:extLst>
              <a:ext uri="{FF2B5EF4-FFF2-40B4-BE49-F238E27FC236}">
                <a16:creationId xmlns:a16="http://schemas.microsoft.com/office/drawing/2014/main" id="{2F3AE9FE-A832-C88F-6B80-CFC26CF8F0BB}"/>
              </a:ext>
            </a:extLst>
          </p:cNvPr>
          <p:cNvPicPr>
            <a:picLocks noChangeAspect="1"/>
          </p:cNvPicPr>
          <p:nvPr/>
        </p:nvPicPr>
        <p:blipFill>
          <a:blip r:embed="rId2"/>
          <a:stretch>
            <a:fillRect/>
          </a:stretch>
        </p:blipFill>
        <p:spPr>
          <a:xfrm rot="16200000">
            <a:off x="1001171" y="7803730"/>
            <a:ext cx="3055313" cy="40069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kstSylinder 5">
            <a:extLst>
              <a:ext uri="{FF2B5EF4-FFF2-40B4-BE49-F238E27FC236}">
                <a16:creationId xmlns:a16="http://schemas.microsoft.com/office/drawing/2014/main" id="{EDD18FA2-C1E7-B632-2DAB-97456B010D70}"/>
              </a:ext>
            </a:extLst>
          </p:cNvPr>
          <p:cNvSpPr txBox="1"/>
          <p:nvPr/>
        </p:nvSpPr>
        <p:spPr>
          <a:xfrm>
            <a:off x="237422" y="65983"/>
            <a:ext cx="16508649"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dirty="0"/>
              <a:t>Samarbeid og sammenheng mellom barnehage og skole</a:t>
            </a:r>
            <a:endParaRPr lang="nb-NO" sz="4800" dirty="0">
              <a:solidFill>
                <a:schemeClr val="bg1"/>
              </a:solidFill>
            </a:endParaRPr>
          </a:p>
        </p:txBody>
      </p:sp>
      <p:sp>
        <p:nvSpPr>
          <p:cNvPr id="8" name="TekstSylinder 7">
            <a:extLst>
              <a:ext uri="{FF2B5EF4-FFF2-40B4-BE49-F238E27FC236}">
                <a16:creationId xmlns:a16="http://schemas.microsoft.com/office/drawing/2014/main" id="{82067C14-703E-407E-EFB8-6A4709E7336B}"/>
              </a:ext>
            </a:extLst>
          </p:cNvPr>
          <p:cNvSpPr txBox="1"/>
          <p:nvPr/>
        </p:nvSpPr>
        <p:spPr>
          <a:xfrm>
            <a:off x="6830385" y="12420764"/>
            <a:ext cx="17436185" cy="954107"/>
          </a:xfrm>
          <a:prstGeom prst="rect">
            <a:avLst/>
          </a:prstGeom>
          <a:noFill/>
        </p:spPr>
        <p:txBody>
          <a:bodyPr wrap="square" rtlCol="0">
            <a:spAutoFit/>
          </a:bodyPr>
          <a:lstStyle/>
          <a:p>
            <a:r>
              <a:rPr lang="nb-NO" sz="2800" dirty="0">
                <a:latin typeface="+mj-lt"/>
              </a:rPr>
              <a:t>Rammeplanen sier: "Barnehagen skal i samarbeid med foreldre og skolen legge til rette for at barna kan få en trygg og god overgang fra barnehage til skole, og eventuelt skolefritidsordning."</a:t>
            </a:r>
          </a:p>
        </p:txBody>
      </p:sp>
      <p:pic>
        <p:nvPicPr>
          <p:cNvPr id="9" name="Bilde 8">
            <a:extLst>
              <a:ext uri="{FF2B5EF4-FFF2-40B4-BE49-F238E27FC236}">
                <a16:creationId xmlns:a16="http://schemas.microsoft.com/office/drawing/2014/main" id="{D4C96B19-A7CE-8A8A-E558-C2F2D90A5150}"/>
              </a:ext>
            </a:extLst>
          </p:cNvPr>
          <p:cNvPicPr>
            <a:picLocks noChangeAspect="1"/>
          </p:cNvPicPr>
          <p:nvPr/>
        </p:nvPicPr>
        <p:blipFill>
          <a:blip r:embed="rId3"/>
          <a:stretch>
            <a:fillRect/>
          </a:stretch>
        </p:blipFill>
        <p:spPr>
          <a:xfrm>
            <a:off x="2191986" y="9483903"/>
            <a:ext cx="3982699" cy="37019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75900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A6388B8-347B-791C-7E0F-FB6E744E4D5C}"/>
              </a:ext>
            </a:extLst>
          </p:cNvPr>
          <p:cNvSpPr>
            <a:spLocks noGrp="1"/>
          </p:cNvSpPr>
          <p:nvPr>
            <p:ph type="title"/>
          </p:nvPr>
        </p:nvSpPr>
        <p:spPr>
          <a:xfrm>
            <a:off x="97690" y="6559826"/>
            <a:ext cx="12093516" cy="7892256"/>
          </a:xfrm>
        </p:spPr>
        <p:txBody>
          <a:bodyPr vert="horz" lIns="182868" tIns="91434" rIns="182868" bIns="91434" rtlCol="0" anchor="b">
            <a:normAutofit fontScale="90000"/>
          </a:bodyPr>
          <a:lstStyle/>
          <a:p>
            <a:pPr>
              <a:spcAft>
                <a:spcPts val="1200"/>
              </a:spcAft>
            </a:pPr>
            <a:r>
              <a:rPr lang="en-US" sz="3100" dirty="0">
                <a:latin typeface="+mn-lt"/>
              </a:rPr>
              <a:t>• HVEM ER VI? PRESENTASJON AV BARNEHAGEN</a:t>
            </a:r>
            <a:br>
              <a:rPr lang="en-US" sz="3100" dirty="0">
                <a:latin typeface="+mn-lt"/>
              </a:rPr>
            </a:br>
            <a:r>
              <a:rPr lang="en-US" sz="3100" dirty="0"/>
              <a:t>• </a:t>
            </a:r>
            <a:r>
              <a:rPr lang="nb-NO" sz="3100" dirty="0">
                <a:latin typeface="+mn-lt"/>
              </a:rPr>
              <a:t>HOVEDMÅL, ORGANISERING OG PLANFORANKRING</a:t>
            </a:r>
            <a:br>
              <a:rPr lang="nb-NO" sz="3100" dirty="0">
                <a:latin typeface="+mn-lt"/>
              </a:rPr>
            </a:br>
            <a:r>
              <a:rPr lang="en-US" sz="3100" dirty="0"/>
              <a:t>• VISJON, VERDIER OG MÅL FOR BARNEHAGER I MOSS KOMMUNE</a:t>
            </a:r>
            <a:br>
              <a:rPr lang="en-US" sz="3100" dirty="0">
                <a:latin typeface="+mn-lt"/>
              </a:rPr>
            </a:br>
            <a:r>
              <a:rPr lang="en-US" sz="3100" dirty="0">
                <a:latin typeface="+mn-lt"/>
              </a:rPr>
              <a:t>• </a:t>
            </a:r>
            <a:r>
              <a:rPr lang="nb-NO" sz="3100" dirty="0">
                <a:solidFill>
                  <a:srgbClr val="000000"/>
                </a:solidFill>
                <a:latin typeface="+mn-lt"/>
              </a:rPr>
              <a:t>BARNEHAGELOVEN KAPITTEL8, PSYKOSOSIALT BARNEHAGEMILJØ</a:t>
            </a:r>
            <a:br>
              <a:rPr lang="nb-NO" sz="3100" dirty="0">
                <a:latin typeface="+mn-lt"/>
              </a:rPr>
            </a:br>
            <a:r>
              <a:rPr lang="en-US" sz="3100" dirty="0">
                <a:latin typeface="+mn-lt"/>
              </a:rPr>
              <a:t>• </a:t>
            </a:r>
            <a:r>
              <a:rPr lang="nb-NO" sz="3100" dirty="0">
                <a:latin typeface="+mn-lt"/>
              </a:rPr>
              <a:t>BARNEHAGENS PLANER, RAMMEVERK OG LOVVERK</a:t>
            </a:r>
            <a:br>
              <a:rPr lang="en-US" sz="3100" dirty="0">
                <a:latin typeface="+mn-lt"/>
              </a:rPr>
            </a:br>
            <a:r>
              <a:rPr lang="en-US" sz="3100" dirty="0">
                <a:latin typeface="+mn-lt"/>
              </a:rPr>
              <a:t>• BARNEHAGENS VERDIGRUNNLAG</a:t>
            </a:r>
            <a:br>
              <a:rPr lang="en-US" sz="3100" dirty="0">
                <a:latin typeface="+mn-lt"/>
              </a:rPr>
            </a:br>
            <a:r>
              <a:rPr lang="en-US" sz="3100" dirty="0"/>
              <a:t>• FAGOMRÅDENE OG ARBEIDSMETODER</a:t>
            </a:r>
            <a:br>
              <a:rPr lang="en-US" sz="3100" dirty="0">
                <a:latin typeface="+mn-lt"/>
              </a:rPr>
            </a:br>
            <a:r>
              <a:rPr lang="en-US" sz="3100" dirty="0">
                <a:latin typeface="+mn-lt"/>
              </a:rPr>
              <a:t>• FOKUSOMRÅDE OG MÅL 2026/2027</a:t>
            </a:r>
            <a:br>
              <a:rPr lang="en-US" sz="3100" dirty="0">
                <a:latin typeface="+mn-lt"/>
              </a:rPr>
            </a:br>
            <a:r>
              <a:rPr lang="en-US" sz="3200" dirty="0"/>
              <a:t>• </a:t>
            </a:r>
            <a:r>
              <a:rPr lang="nb-NO" sz="3200" dirty="0"/>
              <a:t>SAMARBEIDSPARTNERE</a:t>
            </a:r>
            <a:br>
              <a:rPr lang="en-US" sz="3100" dirty="0">
                <a:latin typeface="+mn-lt"/>
              </a:rPr>
            </a:br>
            <a:r>
              <a:rPr lang="en-US" sz="3100" dirty="0">
                <a:latin typeface="+mn-lt"/>
              </a:rPr>
              <a:t>• LEK OG LÆRING</a:t>
            </a:r>
            <a:br>
              <a:rPr lang="en-US" sz="3100" dirty="0">
                <a:latin typeface="+mn-lt"/>
              </a:rPr>
            </a:br>
            <a:r>
              <a:rPr lang="en-US" sz="3100" dirty="0"/>
              <a:t>• DANNING, LIKESTILLING OG LIKEVERD</a:t>
            </a:r>
            <a:br>
              <a:rPr lang="en-US" sz="3100" dirty="0">
                <a:latin typeface="+mn-lt"/>
              </a:rPr>
            </a:br>
            <a:r>
              <a:rPr lang="en-US" sz="3100" dirty="0">
                <a:latin typeface="+mn-lt"/>
              </a:rPr>
              <a:t>• SPRÅKUTVIKLING</a:t>
            </a:r>
            <a:br>
              <a:rPr lang="en-US" sz="3100" dirty="0">
                <a:latin typeface="+mn-lt"/>
              </a:rPr>
            </a:br>
            <a:r>
              <a:rPr lang="en-US" sz="3100" dirty="0">
                <a:latin typeface="+mn-lt"/>
              </a:rPr>
              <a:t>• MANGFOLD OG OMSORG</a:t>
            </a:r>
            <a:br>
              <a:rPr lang="en-US" sz="3100" dirty="0">
                <a:latin typeface="+mn-lt"/>
              </a:rPr>
            </a:br>
            <a:r>
              <a:rPr lang="en-US" sz="3100" dirty="0">
                <a:latin typeface="+mn-lt"/>
              </a:rPr>
              <a:t>• TILVENNING SOM NY I BARNEHAGEN </a:t>
            </a:r>
            <a:br>
              <a:rPr lang="en-US" sz="3100" dirty="0">
                <a:latin typeface="+mn-lt"/>
              </a:rPr>
            </a:br>
            <a:r>
              <a:rPr lang="en-US" sz="3100" dirty="0">
                <a:latin typeface="+mn-lt"/>
              </a:rPr>
              <a:t>• OVERGANGER INNAD I BARNEHAGEN</a:t>
            </a:r>
            <a:br>
              <a:rPr lang="en-US" sz="3100" dirty="0">
                <a:latin typeface="+mn-lt"/>
              </a:rPr>
            </a:br>
            <a:r>
              <a:rPr lang="en-US" sz="3100" dirty="0">
                <a:latin typeface="+mn-lt"/>
              </a:rPr>
              <a:t>• SAMMENHENG MELLOM BARNEHAGE OG SKOLE</a:t>
            </a:r>
            <a:br>
              <a:rPr lang="en-US" sz="3100" dirty="0">
                <a:latin typeface="+mn-lt"/>
              </a:rPr>
            </a:br>
            <a:r>
              <a:rPr lang="en-US" sz="3100" dirty="0">
                <a:latin typeface="+mn-lt"/>
              </a:rPr>
              <a:t>• </a:t>
            </a:r>
            <a:r>
              <a:rPr lang="en-US" sz="3100" dirty="0">
                <a:latin typeface="+mn-lt"/>
                <a:ea typeface="+mj-lt"/>
                <a:cs typeface="+mj-lt"/>
              </a:rPr>
              <a:t>SAMARBEIDE HJEM-BARNEHAGE OG BARNS MEDVIRKNING</a:t>
            </a:r>
            <a:br>
              <a:rPr lang="en-US" sz="3100" dirty="0">
                <a:latin typeface="+mn-lt"/>
              </a:rPr>
            </a:br>
            <a:r>
              <a:rPr lang="en-US" sz="3100" dirty="0">
                <a:latin typeface="+mn-lt"/>
              </a:rPr>
              <a:t>• MAT OG KOSTHOLD SOM PEDAGOGISK ARENA</a:t>
            </a:r>
            <a:br>
              <a:rPr lang="en-US" sz="3100" dirty="0">
                <a:latin typeface="+mn-lt"/>
              </a:rPr>
            </a:br>
            <a:r>
              <a:rPr lang="en-US" sz="3100" dirty="0">
                <a:latin typeface="+mn-lt"/>
              </a:rPr>
              <a:t>• PLANLEGGING, DOKUMENTASJON OG VURDERING</a:t>
            </a:r>
            <a:br>
              <a:rPr lang="en-US" sz="3100" dirty="0">
                <a:latin typeface="+mn-lt"/>
              </a:rPr>
            </a:br>
            <a:r>
              <a:rPr lang="en-US" sz="3100" dirty="0">
                <a:latin typeface="+mn-lt"/>
              </a:rPr>
              <a:t>• FORELDRERÅD OG SAMARBEIDSUTVALG</a:t>
            </a:r>
            <a:br>
              <a:rPr lang="en-US" sz="3100" dirty="0">
                <a:latin typeface="+mn-lt"/>
              </a:rPr>
            </a:br>
            <a:r>
              <a:rPr lang="en-US" sz="3100" dirty="0">
                <a:latin typeface="+mn-lt"/>
              </a:rPr>
              <a:t>• PROGRESJON</a:t>
            </a:r>
            <a:br>
              <a:rPr lang="en-US" sz="3100" dirty="0">
                <a:latin typeface="+mn-lt"/>
              </a:rPr>
            </a:br>
            <a:r>
              <a:rPr lang="en-US" sz="3100" dirty="0">
                <a:latin typeface="+mn-lt"/>
              </a:rPr>
              <a:t>• </a:t>
            </a:r>
            <a:r>
              <a:rPr lang="nb-NO" sz="3200" dirty="0"/>
              <a:t>GODE HVERDAGSRUTINER I GAUPEFARET BARNEHAGE </a:t>
            </a:r>
            <a:r>
              <a:rPr lang="nb-NO" sz="3200" dirty="0">
                <a:solidFill>
                  <a:schemeClr val="bg1"/>
                </a:solidFill>
              </a:rPr>
              <a:t>2026-2027</a:t>
            </a:r>
            <a:br>
              <a:rPr lang="en-US" sz="3100" dirty="0">
                <a:latin typeface="+mn-lt"/>
              </a:rPr>
            </a:br>
            <a:r>
              <a:rPr lang="en-US" sz="3100" dirty="0">
                <a:latin typeface="+mn-lt"/>
              </a:rPr>
              <a:t>• GODE HVERDAGSRUTINER I GAUPEFARET BARNEHAGE 2026-2027 </a:t>
            </a:r>
            <a:br>
              <a:rPr lang="en-US" sz="3100" dirty="0">
                <a:latin typeface="+mn-lt"/>
              </a:rPr>
            </a:br>
            <a:r>
              <a:rPr lang="en-US" sz="3100" dirty="0">
                <a:latin typeface="+mn-lt"/>
              </a:rPr>
              <a:t>• BARNEHAGENS DIGITALE PRAKSIS OG BÆREKRAFTIG UTVIKLING</a:t>
            </a:r>
            <a:br>
              <a:rPr lang="en-US" sz="3100" dirty="0">
                <a:latin typeface="+mn-lt"/>
              </a:rPr>
            </a:br>
            <a:r>
              <a:rPr lang="en-US" sz="3200" dirty="0"/>
              <a:t>• </a:t>
            </a:r>
            <a:r>
              <a:rPr lang="nb-NO" sz="3200" dirty="0"/>
              <a:t>MARKERINGER I BARNEHAGEN  - MANGFOLD, RELIGION OG LIVSSYN</a:t>
            </a:r>
            <a:br>
              <a:rPr lang="en-US" sz="3100" dirty="0">
                <a:latin typeface="+mn-lt"/>
              </a:rPr>
            </a:br>
            <a:r>
              <a:rPr lang="en-US" sz="3100" dirty="0">
                <a:latin typeface="+mn-lt"/>
              </a:rPr>
              <a:t>•ÅRSKALENDER 2026-2027</a:t>
            </a:r>
            <a:br>
              <a:rPr lang="en-US" sz="2400" b="1" cap="all" dirty="0"/>
            </a:br>
            <a:br>
              <a:rPr lang="en-US" sz="2400" b="1" cap="all" dirty="0"/>
            </a:br>
            <a:br>
              <a:rPr lang="en-US" sz="3600" b="1" cap="all" dirty="0"/>
            </a:br>
            <a:endParaRPr lang="en-US" sz="3600" b="1" cap="all" dirty="0">
              <a:solidFill>
                <a:srgbClr val="FFFFFF"/>
              </a:solidFill>
            </a:endParaRPr>
          </a:p>
        </p:txBody>
      </p:sp>
      <p:sp>
        <p:nvSpPr>
          <p:cNvPr id="6" name="TekstSylinder 5">
            <a:extLst>
              <a:ext uri="{FF2B5EF4-FFF2-40B4-BE49-F238E27FC236}">
                <a16:creationId xmlns:a16="http://schemas.microsoft.com/office/drawing/2014/main" id="{BE32EA24-D1AB-10A9-6B07-794F4906521D}"/>
              </a:ext>
            </a:extLst>
          </p:cNvPr>
          <p:cNvSpPr txBox="1"/>
          <p:nvPr/>
        </p:nvSpPr>
        <p:spPr>
          <a:xfrm>
            <a:off x="1455191" y="753152"/>
            <a:ext cx="9071109" cy="732964"/>
          </a:xfrm>
          <a:prstGeom prst="rect">
            <a:avLst/>
          </a:prstGeom>
        </p:spPr>
        <p:txBody>
          <a:bodyPr rot="0" spcFirstLastPara="0" vertOverflow="overflow" horzOverflow="overflow" vert="horz" lIns="182868" tIns="91434" rIns="182868" bIns="91434" numCol="1" spcCol="0" rtlCol="0" fromWordArt="0" anchor="t" anchorCtr="0" forceAA="0" compatLnSpc="1">
            <a:prstTxWarp prst="textNoShape">
              <a:avLst/>
            </a:prstTxWarp>
            <a:noAutofit/>
          </a:bodyPr>
          <a:lstStyle/>
          <a:p>
            <a:pPr marL="0" lvl="2" algn="ctr" defTabSz="1828709">
              <a:lnSpc>
                <a:spcPct val="90000"/>
              </a:lnSpc>
              <a:spcBef>
                <a:spcPts val="2800"/>
              </a:spcBef>
              <a:spcAft>
                <a:spcPts val="1200"/>
              </a:spcAft>
              <a:buClr>
                <a:schemeClr val="accent1"/>
              </a:buClr>
              <a:buSzPct val="80000"/>
            </a:pPr>
            <a:endParaRPr lang="en-US" sz="5600" dirty="0">
              <a:latin typeface="+mj-lt"/>
            </a:endParaRPr>
          </a:p>
        </p:txBody>
      </p:sp>
      <p:pic>
        <p:nvPicPr>
          <p:cNvPr id="3" name="Bilde 2" descr="Et bilde som inneholder utendørs, plante, skog, tre&#10;&#10;Automatisk generert beskrivelse">
            <a:extLst>
              <a:ext uri="{FF2B5EF4-FFF2-40B4-BE49-F238E27FC236}">
                <a16:creationId xmlns:a16="http://schemas.microsoft.com/office/drawing/2014/main" id="{D6FFA615-41E2-88D6-3CF7-0164E449722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6068" b="-3"/>
          <a:stretch/>
        </p:blipFill>
        <p:spPr>
          <a:xfrm rot="5400000">
            <a:off x="12597699" y="1900361"/>
            <a:ext cx="10743766" cy="9915278"/>
          </a:xfrm>
          <a:prstGeom prst="rect">
            <a:avLst/>
          </a:prstGeom>
          <a:ln>
            <a:noFill/>
          </a:ln>
          <a:effectLst>
            <a:outerShdw blurRad="292100" dist="139700" dir="2700000" algn="tl" rotWithShape="0">
              <a:srgbClr val="333333">
                <a:alpha val="65000"/>
              </a:srgbClr>
            </a:outerShdw>
          </a:effectLst>
        </p:spPr>
      </p:pic>
      <p:sp>
        <p:nvSpPr>
          <p:cNvPr id="4" name="TekstSylinder 3">
            <a:extLst>
              <a:ext uri="{FF2B5EF4-FFF2-40B4-BE49-F238E27FC236}">
                <a16:creationId xmlns:a16="http://schemas.microsoft.com/office/drawing/2014/main" id="{29B098D3-B4AD-9431-1A5E-3B1BF837107A}"/>
              </a:ext>
            </a:extLst>
          </p:cNvPr>
          <p:cNvSpPr txBox="1"/>
          <p:nvPr/>
        </p:nvSpPr>
        <p:spPr>
          <a:xfrm>
            <a:off x="254854" y="106821"/>
            <a:ext cx="12498672" cy="646331"/>
          </a:xfrm>
          <a:prstGeom prst="rect">
            <a:avLst/>
          </a:prstGeom>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b="1" dirty="0"/>
              <a:t>Innehold</a:t>
            </a:r>
          </a:p>
        </p:txBody>
      </p:sp>
      <p:pic>
        <p:nvPicPr>
          <p:cNvPr id="7" name="Bilde 6">
            <a:extLst>
              <a:ext uri="{FF2B5EF4-FFF2-40B4-BE49-F238E27FC236}">
                <a16:creationId xmlns:a16="http://schemas.microsoft.com/office/drawing/2014/main" id="{CCAE8372-2819-3333-5EC0-C0BB4393D4F9}"/>
              </a:ext>
            </a:extLst>
          </p:cNvPr>
          <p:cNvPicPr>
            <a:picLocks noChangeAspect="1"/>
          </p:cNvPicPr>
          <p:nvPr/>
        </p:nvPicPr>
        <p:blipFill>
          <a:blip r:embed="rId3"/>
          <a:stretch>
            <a:fillRect/>
          </a:stretch>
        </p:blipFill>
        <p:spPr>
          <a:xfrm>
            <a:off x="21569719" y="12382314"/>
            <a:ext cx="2715004" cy="1333686"/>
          </a:xfrm>
          <a:prstGeom prst="rect">
            <a:avLst/>
          </a:prstGeom>
          <a:ln>
            <a:noFill/>
          </a:ln>
          <a:effectLst>
            <a:softEdge rad="112500"/>
          </a:effectLst>
        </p:spPr>
      </p:pic>
    </p:spTree>
    <p:extLst>
      <p:ext uri="{BB962C8B-B14F-4D97-AF65-F5344CB8AC3E}">
        <p14:creationId xmlns:p14="http://schemas.microsoft.com/office/powerpoint/2010/main" val="2095638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503EB4FF-A5C2-411D-9B06-55F3488037BE}"/>
              </a:ext>
            </a:extLst>
          </p:cNvPr>
          <p:cNvSpPr>
            <a:spLocks noGrp="1"/>
          </p:cNvSpPr>
          <p:nvPr>
            <p:ph idx="1"/>
          </p:nvPr>
        </p:nvSpPr>
        <p:spPr>
          <a:xfrm>
            <a:off x="113396" y="940479"/>
            <a:ext cx="14464145" cy="8249866"/>
          </a:xfrm>
        </p:spPr>
        <p:txBody>
          <a:bodyPr anchor="t"/>
          <a:lstStyle/>
          <a:p>
            <a:pPr marL="0" indent="0">
              <a:buNone/>
            </a:pPr>
            <a:r>
              <a:rPr lang="nb-NO" sz="2800" dirty="0"/>
              <a:t>Mange barn strever med å takle overgangssituasjoner på en god måte.</a:t>
            </a:r>
          </a:p>
          <a:p>
            <a:pPr marL="0" indent="0">
              <a:buNone/>
            </a:pPr>
            <a:r>
              <a:rPr lang="nb-NO" sz="2800" dirty="0"/>
              <a:t>I løpet av en barnehagedag, er det mange slike overganger, og det er de voksnes ansvar å tilrettelegge, forberede og planlegge slik at overgangene oppleves smidig for barna.</a:t>
            </a:r>
          </a:p>
          <a:p>
            <a:pPr marL="0" indent="0">
              <a:buNone/>
            </a:pPr>
            <a:r>
              <a:rPr lang="nb-NO" sz="2800" dirty="0"/>
              <a:t>​En overgang definerer vi som alle situasjoner der barna skal gå fra en aktivitet, til en annen. For eksempel fra lek til samling, fra samling til strukturert aktivitet eller måltid, fra måltid til garderoben, fra garderoben til utelek/tur og fra utelek og inn i garderoben. I tillegg er det flere andre små og store overganger som barna deltar i hver dag.</a:t>
            </a:r>
          </a:p>
          <a:p>
            <a:pPr marL="0" indent="0">
              <a:buNone/>
            </a:pPr>
            <a:r>
              <a:rPr lang="nb-NO" sz="2800" dirty="0"/>
              <a:t>​I Gaupefaret barnehage er vi opptatt av å skape gode overgangssituasjoner.</a:t>
            </a:r>
          </a:p>
          <a:p>
            <a:pPr marL="0" indent="0">
              <a:buNone/>
            </a:pPr>
            <a:r>
              <a:rPr lang="nb-NO" sz="2800" b="1" dirty="0"/>
              <a:t>Slik gjør vi det:</a:t>
            </a:r>
          </a:p>
          <a:p>
            <a:pPr marL="0" indent="0">
              <a:buNone/>
            </a:pPr>
            <a:r>
              <a:rPr lang="nb-NO" sz="2800" dirty="0"/>
              <a:t>​# Vi bruker tid på å forberede barna på hva som skal skje og </a:t>
            </a:r>
            <a:r>
              <a:rPr lang="nb-NO" sz="2800" dirty="0" err="1"/>
              <a:t>inkludererdem</a:t>
            </a:r>
            <a:r>
              <a:rPr lang="nb-NO" sz="2800" dirty="0"/>
              <a:t> i planlegging og </a:t>
            </a:r>
            <a:r>
              <a:rPr lang="nb-NO" sz="2800" dirty="0" err="1"/>
              <a:t>evaluering,blant</a:t>
            </a:r>
            <a:r>
              <a:rPr lang="nb-NO" sz="2800" dirty="0"/>
              <a:t> annet gjennom morgenmøter med barna-</a:t>
            </a:r>
          </a:p>
          <a:p>
            <a:pPr marL="0" indent="0">
              <a:buNone/>
            </a:pPr>
            <a:r>
              <a:rPr lang="nb-NO" sz="2800" dirty="0"/>
              <a:t># Vi benytter dagtavler som viser rytmen i dagen</a:t>
            </a:r>
          </a:p>
          <a:p>
            <a:pPr marL="0" indent="0">
              <a:buNone/>
            </a:pPr>
            <a:r>
              <a:rPr lang="nb-NO" sz="2800" dirty="0"/>
              <a:t># Vi planlegger dagsrytmen på en måte som sikrer gode overganger</a:t>
            </a:r>
          </a:p>
          <a:p>
            <a:pPr marL="0" indent="0">
              <a:buNone/>
            </a:pPr>
            <a:r>
              <a:rPr lang="nb-NO" sz="2800" dirty="0"/>
              <a:t># Vi deler opp i mindre barnegrupper store deler av dager</a:t>
            </a:r>
          </a:p>
          <a:p>
            <a:pPr marL="0" indent="0">
              <a:buNone/>
            </a:pPr>
            <a:endParaRPr lang="nb-NO" sz="2400" dirty="0"/>
          </a:p>
        </p:txBody>
      </p:sp>
      <p:sp>
        <p:nvSpPr>
          <p:cNvPr id="5" name="Tittel 4">
            <a:extLst>
              <a:ext uri="{FF2B5EF4-FFF2-40B4-BE49-F238E27FC236}">
                <a16:creationId xmlns:a16="http://schemas.microsoft.com/office/drawing/2014/main" id="{4AE9C4D6-2585-55EC-AA0E-22F72E1EFCA8}"/>
              </a:ext>
            </a:extLst>
          </p:cNvPr>
          <p:cNvSpPr txBox="1">
            <a:spLocks noGrp="1"/>
          </p:cNvSpPr>
          <p:nvPr>
            <p:ph type="title"/>
          </p:nvPr>
        </p:nvSpPr>
        <p:spPr>
          <a:xfrm>
            <a:off x="113396" y="50328"/>
            <a:ext cx="14822113" cy="738664"/>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dirty="0"/>
              <a:t>Overganger innad i løpet av barnehagehverdagen</a:t>
            </a:r>
          </a:p>
        </p:txBody>
      </p:sp>
      <p:pic>
        <p:nvPicPr>
          <p:cNvPr id="6" name="Plassholder for bilde 5">
            <a:extLst>
              <a:ext uri="{FF2B5EF4-FFF2-40B4-BE49-F238E27FC236}">
                <a16:creationId xmlns:a16="http://schemas.microsoft.com/office/drawing/2014/main" id="{341F0D76-6F44-F2D1-27C0-38CDFD791AED}"/>
              </a:ext>
            </a:extLst>
          </p:cNvPr>
          <p:cNvPicPr>
            <a:picLocks noGrp="1" noChangeAspect="1"/>
          </p:cNvPicPr>
          <p:nvPr>
            <p:ph type="pic" sz="quarter" idx="10"/>
          </p:nvPr>
        </p:nvPicPr>
        <p:blipFill rotWithShape="1">
          <a:blip r:embed="rId2"/>
          <a:srcRect t="22927" b="22927"/>
          <a:stretch/>
        </p:blipFill>
        <p:spPr>
          <a:xfrm>
            <a:off x="15338425" y="3934691"/>
            <a:ext cx="9043988" cy="9626600"/>
          </a:xfrm>
          <a:prstGeom prst="rect">
            <a:avLst/>
          </a:prstGeom>
          <a:ln>
            <a:noFill/>
          </a:ln>
          <a:effectLst>
            <a:softEdge rad="112500"/>
          </a:effectLst>
        </p:spPr>
      </p:pic>
    </p:spTree>
    <p:extLst>
      <p:ext uri="{BB962C8B-B14F-4D97-AF65-F5344CB8AC3E}">
        <p14:creationId xmlns:p14="http://schemas.microsoft.com/office/powerpoint/2010/main" val="3865340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E7DA1990-232A-A8AD-2DBA-ADEAE99F506B}"/>
              </a:ext>
            </a:extLst>
          </p:cNvPr>
          <p:cNvSpPr>
            <a:spLocks noGrp="1"/>
          </p:cNvSpPr>
          <p:nvPr>
            <p:ph idx="1"/>
          </p:nvPr>
        </p:nvSpPr>
        <p:spPr>
          <a:xfrm>
            <a:off x="156009" y="1979991"/>
            <a:ext cx="8128551" cy="8702109"/>
          </a:xfrm>
        </p:spPr>
        <p:txBody>
          <a:bodyPr>
            <a:noAutofit/>
          </a:bodyPr>
          <a:lstStyle/>
          <a:p>
            <a:pPr marL="0" indent="0">
              <a:buNone/>
            </a:pPr>
            <a:r>
              <a:rPr lang="nb-NO" sz="2400" dirty="0">
                <a:latin typeface="+mj-lt"/>
              </a:rPr>
              <a:t>Barnehagen skal i samarbeid og forståelse med hjemmet ivareta barnas behov for omsorg og lek, fremme læring og danning som grunnlag for allsidig utvikling, jf. Barnehageloven §1. Barnehagen skal ivareta foreldrenes rett til medvirkning, og legge til rette for foreldresamarbeid og god dialog med foreldrene. </a:t>
            </a:r>
          </a:p>
          <a:p>
            <a:pPr marL="0" indent="0">
              <a:buNone/>
            </a:pPr>
            <a:r>
              <a:rPr lang="nb-NO" sz="2400" dirty="0">
                <a:latin typeface="+mj-lt"/>
              </a:rPr>
              <a:t>Samarbeidet mellom hjemmet og barnehagen skal alltid ha barnets beste som formål. Både foreldrene og personalet må forholde seg til at barnehagen har et samfunnsmandat og verdigrunnlag, som det er barnehagens oppgave å forvalte. </a:t>
            </a:r>
          </a:p>
          <a:p>
            <a:pPr marL="0" indent="0">
              <a:buNone/>
            </a:pPr>
            <a:r>
              <a:rPr lang="nb-NO" sz="2400" dirty="0">
                <a:latin typeface="+mj-lt"/>
              </a:rPr>
              <a:t>Slik gjør vi det:</a:t>
            </a:r>
          </a:p>
          <a:p>
            <a:pPr marL="0" indent="0">
              <a:buNone/>
            </a:pPr>
            <a:r>
              <a:rPr lang="nb-NO" sz="2400" dirty="0">
                <a:latin typeface="+mj-lt"/>
              </a:rPr>
              <a:t># Informasjon på mail og lapper på barnets plass. Vi ønsker fortrinnsvis å bruke mailkorrespondanse ved utveksling av informasjon. Det er derfor ønskelig at foresatte har en mailkonto som er aktiv. Appen« Visma min barnehage« fungerer som et kommunikasjons verktøy mellom personale og foresatte.</a:t>
            </a:r>
          </a:p>
          <a:p>
            <a:pPr marL="0" indent="0">
              <a:buNone/>
            </a:pPr>
            <a:r>
              <a:rPr lang="nb-NO" sz="2400" dirty="0">
                <a:latin typeface="+mj-lt"/>
              </a:rPr>
              <a:t># Brukerundersøkelse en gang pr. år.</a:t>
            </a:r>
          </a:p>
          <a:p>
            <a:pPr marL="0" indent="0">
              <a:buNone/>
            </a:pPr>
            <a:r>
              <a:rPr lang="nb-NO" sz="2400" dirty="0">
                <a:latin typeface="+mj-lt"/>
              </a:rPr>
              <a:t># Foreldremøte/Foreldreråd 1-2 ganger i året.</a:t>
            </a:r>
          </a:p>
          <a:p>
            <a:pPr marL="0" indent="0">
              <a:buNone/>
            </a:pPr>
            <a:r>
              <a:rPr lang="nb-NO" sz="2400" dirty="0">
                <a:latin typeface="+mj-lt"/>
              </a:rPr>
              <a:t># Foreldresamtaler 1-2 ganger i året.</a:t>
            </a:r>
          </a:p>
          <a:p>
            <a:pPr marL="0" indent="0">
              <a:buNone/>
            </a:pPr>
            <a:r>
              <a:rPr lang="nb-NO" sz="2400" dirty="0">
                <a:latin typeface="+mj-lt"/>
              </a:rPr>
              <a:t># Gjennom daglig kontakt og uformelle samtaler.</a:t>
            </a:r>
          </a:p>
          <a:p>
            <a:pPr marL="0" indent="0">
              <a:buNone/>
            </a:pPr>
            <a:r>
              <a:rPr lang="nb-NO" sz="2400" dirty="0">
                <a:latin typeface="+mj-lt"/>
              </a:rPr>
              <a:t># Skaper felles hygge gjennom ulike arrangementer.</a:t>
            </a:r>
          </a:p>
        </p:txBody>
      </p:sp>
      <p:sp>
        <p:nvSpPr>
          <p:cNvPr id="6" name="TekstSylinder 5">
            <a:extLst>
              <a:ext uri="{FF2B5EF4-FFF2-40B4-BE49-F238E27FC236}">
                <a16:creationId xmlns:a16="http://schemas.microsoft.com/office/drawing/2014/main" id="{68D97EA6-2B03-EDBF-9451-5A9041DD22C6}"/>
              </a:ext>
            </a:extLst>
          </p:cNvPr>
          <p:cNvSpPr txBox="1"/>
          <p:nvPr/>
        </p:nvSpPr>
        <p:spPr>
          <a:xfrm>
            <a:off x="10013165" y="2678755"/>
            <a:ext cx="10692838" cy="10064294"/>
          </a:xfrm>
          <a:prstGeom prst="rect">
            <a:avLst/>
          </a:prstGeom>
          <a:noFill/>
        </p:spPr>
        <p:txBody>
          <a:bodyPr wrap="square" rtlCol="0">
            <a:spAutoFit/>
          </a:bodyPr>
          <a:lstStyle/>
          <a:p>
            <a:r>
              <a:rPr lang="nb-NO" sz="2400" dirty="0">
                <a:latin typeface="+mj-lt"/>
              </a:rPr>
              <a:t>Barns rett til medvirkning er nedfelt gjennom FNs barnekonvensjon (1989) og i lov om barnehager (2005).Rammeplanen sier at barna jevnlig skal få mulighet til aktiv deltakelse i planleggingen og vurderingen av barnehagens virksomhet.</a:t>
            </a:r>
          </a:p>
          <a:p>
            <a:r>
              <a:rPr lang="nb-NO" sz="2400" dirty="0">
                <a:latin typeface="+mj-lt"/>
              </a:rPr>
              <a:t>​</a:t>
            </a:r>
          </a:p>
          <a:p>
            <a:r>
              <a:rPr lang="nb-NO" sz="2400" dirty="0">
                <a:latin typeface="+mj-lt"/>
              </a:rPr>
              <a:t>Alle barn skal få erfare å få innflytelse på det som skjer i barnehagen. Vi mener at barns medvirkning ikke er det samme som å la barna gjøre som de vil. Vi voksne skal fortsatt ta ansvar, men forsøke å innta barneperspektivet. Det handler om at alle barn har rett til å bli sett, hørt  anerkjent, få gode, trygge rammer og mulighet til å ta valg der det er naturlig.</a:t>
            </a:r>
          </a:p>
          <a:p>
            <a:r>
              <a:rPr lang="nb-NO" sz="2400" dirty="0">
                <a:latin typeface="+mj-lt"/>
              </a:rPr>
              <a:t>​</a:t>
            </a:r>
          </a:p>
          <a:p>
            <a:r>
              <a:rPr lang="nb-NO" sz="2400" dirty="0">
                <a:latin typeface="+mj-lt"/>
              </a:rPr>
              <a:t>Slik gjør vi det:</a:t>
            </a:r>
          </a:p>
          <a:p>
            <a:endParaRPr lang="nb-NO" sz="2400" dirty="0">
              <a:latin typeface="+mj-lt"/>
            </a:endParaRPr>
          </a:p>
          <a:p>
            <a:r>
              <a:rPr lang="nb-NO" sz="2400" dirty="0">
                <a:latin typeface="+mj-lt"/>
              </a:rPr>
              <a:t># De voksne er bevisste på at barna har</a:t>
            </a:r>
          </a:p>
          <a:p>
            <a:r>
              <a:rPr lang="nb-NO" sz="2400" dirty="0">
                <a:latin typeface="+mj-lt"/>
              </a:rPr>
              <a:t>rett til å uttrykke seg og ha innflytelse</a:t>
            </a:r>
          </a:p>
          <a:p>
            <a:r>
              <a:rPr lang="nb-NO" sz="2400" dirty="0">
                <a:latin typeface="+mj-lt"/>
              </a:rPr>
              <a:t>på sin egen hverdag.</a:t>
            </a:r>
          </a:p>
          <a:p>
            <a:r>
              <a:rPr lang="nb-NO" sz="2400" dirty="0">
                <a:latin typeface="+mj-lt"/>
              </a:rPr>
              <a:t>​</a:t>
            </a:r>
          </a:p>
          <a:p>
            <a:r>
              <a:rPr lang="nb-NO" sz="2400" dirty="0">
                <a:latin typeface="+mj-lt"/>
              </a:rPr>
              <a:t># De voksne er deltakende i lek og</a:t>
            </a:r>
          </a:p>
          <a:p>
            <a:r>
              <a:rPr lang="nb-NO" sz="2400" dirty="0">
                <a:latin typeface="+mj-lt"/>
              </a:rPr>
              <a:t>samtale for å få innblikk i barnas</a:t>
            </a:r>
          </a:p>
          <a:p>
            <a:r>
              <a:rPr lang="nb-NO" sz="2400" dirty="0">
                <a:latin typeface="+mj-lt"/>
              </a:rPr>
              <a:t>interesser og ønsker.</a:t>
            </a:r>
          </a:p>
          <a:p>
            <a:r>
              <a:rPr lang="nb-NO" sz="2400" dirty="0">
                <a:latin typeface="+mj-lt"/>
              </a:rPr>
              <a:t>​</a:t>
            </a:r>
          </a:p>
          <a:p>
            <a:r>
              <a:rPr lang="nb-NO" sz="2400" dirty="0">
                <a:latin typeface="+mj-lt"/>
              </a:rPr>
              <a:t># De voksne tar barnas perspektiv ved</a:t>
            </a:r>
          </a:p>
          <a:p>
            <a:r>
              <a:rPr lang="nb-NO" sz="2400" dirty="0">
                <a:latin typeface="+mj-lt"/>
              </a:rPr>
              <a:t>planlegging, gjennomføring og</a:t>
            </a:r>
          </a:p>
          <a:p>
            <a:r>
              <a:rPr lang="nb-NO" sz="2400" dirty="0">
                <a:latin typeface="+mj-lt"/>
              </a:rPr>
              <a:t>evaluering.</a:t>
            </a:r>
          </a:p>
          <a:p>
            <a:r>
              <a:rPr lang="nb-NO" sz="2400" dirty="0">
                <a:latin typeface="+mj-lt"/>
              </a:rPr>
              <a:t>​</a:t>
            </a:r>
          </a:p>
          <a:p>
            <a:r>
              <a:rPr lang="nb-NO" sz="2400" dirty="0">
                <a:latin typeface="+mj-lt"/>
              </a:rPr>
              <a:t># Personalet inntar et lyttende samvær,</a:t>
            </a:r>
          </a:p>
          <a:p>
            <a:r>
              <a:rPr lang="nb-NO" sz="2400" dirty="0">
                <a:latin typeface="+mj-lt"/>
              </a:rPr>
              <a:t>er åpne og tåler å arbeide i det</a:t>
            </a:r>
          </a:p>
          <a:p>
            <a:r>
              <a:rPr lang="nb-NO" sz="2400" dirty="0">
                <a:latin typeface="+mj-lt"/>
              </a:rPr>
              <a:t>uforutsigbare.</a:t>
            </a:r>
          </a:p>
        </p:txBody>
      </p:sp>
      <p:sp>
        <p:nvSpPr>
          <p:cNvPr id="7" name="TekstSylinder 6">
            <a:extLst>
              <a:ext uri="{FF2B5EF4-FFF2-40B4-BE49-F238E27FC236}">
                <a16:creationId xmlns:a16="http://schemas.microsoft.com/office/drawing/2014/main" id="{678B097B-18D5-94E8-DFCE-EAA44D807D6F}"/>
              </a:ext>
            </a:extLst>
          </p:cNvPr>
          <p:cNvSpPr txBox="1"/>
          <p:nvPr/>
        </p:nvSpPr>
        <p:spPr>
          <a:xfrm>
            <a:off x="11274643" y="1811949"/>
            <a:ext cx="9571395" cy="954107"/>
          </a:xfrm>
          <a:prstGeom prst="rect">
            <a:avLst/>
          </a:prstGeom>
          <a:noFill/>
        </p:spPr>
        <p:txBody>
          <a:bodyPr wrap="square" rtlCol="0">
            <a:spAutoFit/>
          </a:bodyPr>
          <a:lstStyle/>
          <a:p>
            <a:r>
              <a:rPr lang="nb-NO" sz="5600" dirty="0">
                <a:latin typeface="+mj-lt"/>
              </a:rPr>
              <a:t>  </a:t>
            </a:r>
          </a:p>
        </p:txBody>
      </p:sp>
      <p:pic>
        <p:nvPicPr>
          <p:cNvPr id="9" name="Bilde 8">
            <a:extLst>
              <a:ext uri="{FF2B5EF4-FFF2-40B4-BE49-F238E27FC236}">
                <a16:creationId xmlns:a16="http://schemas.microsoft.com/office/drawing/2014/main" id="{557A95ED-274C-DB8F-05D6-D6AB922E2BD9}"/>
              </a:ext>
            </a:extLst>
          </p:cNvPr>
          <p:cNvPicPr>
            <a:picLocks noChangeAspect="1"/>
          </p:cNvPicPr>
          <p:nvPr/>
        </p:nvPicPr>
        <p:blipFill>
          <a:blip r:embed="rId2"/>
          <a:stretch>
            <a:fillRect/>
          </a:stretch>
        </p:blipFill>
        <p:spPr>
          <a:xfrm rot="5400000">
            <a:off x="18867034" y="4786789"/>
            <a:ext cx="3677937" cy="6766452"/>
          </a:xfrm>
          <a:prstGeom prst="rect">
            <a:avLst/>
          </a:prstGeom>
          <a:ln>
            <a:noFill/>
          </a:ln>
          <a:effectLst>
            <a:softEdge rad="112500"/>
          </a:effectLst>
        </p:spPr>
      </p:pic>
      <p:sp>
        <p:nvSpPr>
          <p:cNvPr id="4" name="TekstSylinder 3">
            <a:extLst>
              <a:ext uri="{FF2B5EF4-FFF2-40B4-BE49-F238E27FC236}">
                <a16:creationId xmlns:a16="http://schemas.microsoft.com/office/drawing/2014/main" id="{F1C94D3E-4D1F-EBF8-C8B9-22BC48B497E5}"/>
              </a:ext>
            </a:extLst>
          </p:cNvPr>
          <p:cNvSpPr txBox="1"/>
          <p:nvPr/>
        </p:nvSpPr>
        <p:spPr>
          <a:xfrm>
            <a:off x="156009" y="201252"/>
            <a:ext cx="8128551" cy="1569660"/>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dirty="0">
                <a:solidFill>
                  <a:schemeClr val="bg1"/>
                </a:solidFill>
              </a:rPr>
              <a:t>Samarbeid mellom hjem og barnehage</a:t>
            </a:r>
          </a:p>
        </p:txBody>
      </p:sp>
      <p:sp>
        <p:nvSpPr>
          <p:cNvPr id="10" name="TekstSylinder 9">
            <a:extLst>
              <a:ext uri="{FF2B5EF4-FFF2-40B4-BE49-F238E27FC236}">
                <a16:creationId xmlns:a16="http://schemas.microsoft.com/office/drawing/2014/main" id="{6214D140-C632-F1E6-3366-1C41979A1ED0}"/>
              </a:ext>
            </a:extLst>
          </p:cNvPr>
          <p:cNvSpPr txBox="1"/>
          <p:nvPr/>
        </p:nvSpPr>
        <p:spPr>
          <a:xfrm>
            <a:off x="10013165" y="1642671"/>
            <a:ext cx="13886741"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dirty="0"/>
              <a:t>Barns medvirkning</a:t>
            </a:r>
            <a:endParaRPr lang="nb-NO" sz="4800" dirty="0">
              <a:solidFill>
                <a:schemeClr val="bg1"/>
              </a:solidFill>
            </a:endParaRPr>
          </a:p>
        </p:txBody>
      </p:sp>
    </p:spTree>
    <p:extLst>
      <p:ext uri="{BB962C8B-B14F-4D97-AF65-F5344CB8AC3E}">
        <p14:creationId xmlns:p14="http://schemas.microsoft.com/office/powerpoint/2010/main" val="33311605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Plassholder for innhold 2">
            <a:extLst>
              <a:ext uri="{FF2B5EF4-FFF2-40B4-BE49-F238E27FC236}">
                <a16:creationId xmlns:a16="http://schemas.microsoft.com/office/drawing/2014/main" id="{CAB76C79-4ED3-9850-AFD8-3833FFD27EA1}"/>
              </a:ext>
            </a:extLst>
          </p:cNvPr>
          <p:cNvSpPr>
            <a:spLocks noGrp="1"/>
          </p:cNvSpPr>
          <p:nvPr>
            <p:ph idx="1"/>
          </p:nvPr>
        </p:nvSpPr>
        <p:spPr>
          <a:xfrm>
            <a:off x="122876" y="2199234"/>
            <a:ext cx="8481968" cy="9317532"/>
          </a:xfrm>
        </p:spPr>
        <p:txBody>
          <a:bodyPr anchor="ctr">
            <a:normAutofit fontScale="25000" lnSpcReduction="20000"/>
          </a:bodyPr>
          <a:lstStyle/>
          <a:p>
            <a:pPr marL="0" indent="0">
              <a:buNone/>
            </a:pPr>
            <a:r>
              <a:rPr lang="nb-NO" sz="9600" dirty="0"/>
              <a:t>Kvalitetsstandard for mat og måltider </a:t>
            </a:r>
          </a:p>
          <a:p>
            <a:pPr marL="0" indent="0">
              <a:buNone/>
            </a:pPr>
            <a:r>
              <a:rPr lang="nb-NO" sz="9600" dirty="0"/>
              <a:t>Kvalitetsstandarden for mat og måltider i barnehagene i Moss kommune er en felles standard for kommunale barnehager i Moss kommune. </a:t>
            </a:r>
          </a:p>
          <a:p>
            <a:pPr marL="0" indent="0">
              <a:buNone/>
            </a:pPr>
            <a:r>
              <a:rPr lang="nb-NO" sz="9600" dirty="0"/>
              <a:t>​Mat og måltider er viktig gjennom hele livet. Barn som går i barnehagen fra ettårsalderen spiser ca. 3000 måltider i barnehagen før skolestart.</a:t>
            </a:r>
          </a:p>
          <a:p>
            <a:pPr marL="0" indent="0">
              <a:buNone/>
            </a:pPr>
            <a:r>
              <a:rPr lang="nb-NO" sz="9600" dirty="0"/>
              <a:t>Måltider og matlaging i barnehagen skal gi barna et grunnlag for å utvikle matglede og sunne helsevaner. Sunt kosthold er viktig, men like viktig er måltidet som pedagogisk arena der barna får medvirke i mat- og måltidsaktiviteter.  </a:t>
            </a:r>
          </a:p>
          <a:p>
            <a:pPr marL="0" indent="0">
              <a:buNone/>
            </a:pPr>
            <a:r>
              <a:rPr lang="nb-NO" sz="9600" u="sng" dirty="0"/>
              <a:t>Mål: </a:t>
            </a:r>
          </a:p>
          <a:p>
            <a:pPr marL="0" indent="0">
              <a:buNone/>
            </a:pPr>
            <a:r>
              <a:rPr lang="nb-NO" sz="9600" dirty="0"/>
              <a:t>I Moss kommunes barnehager skal måltidene i barnehagen være en arena som skal sikre at barn får tilbud om et kosthold som er i tråd med nasjonale anbefalinger og som gir det beste utgangspunktet for god helse, fellesskap, utvikling og læring uavhengig av hvilken barnehage barnet har plass i. </a:t>
            </a:r>
          </a:p>
          <a:p>
            <a:pPr marL="0" indent="0">
              <a:buNone/>
            </a:pPr>
            <a:r>
              <a:rPr lang="nb-NO" sz="9600" u="sng" dirty="0"/>
              <a:t>Slik gjør vi det :</a:t>
            </a:r>
          </a:p>
          <a:p>
            <a:pPr marL="0" indent="0">
              <a:buNone/>
            </a:pPr>
            <a:r>
              <a:rPr lang="nb-NO" sz="9600" dirty="0"/>
              <a:t>Vi i Gaupefaret barnehage følger "Bra mat i barnehagen! og "Nasjonal faglig retningslinje for mat og måltider i barnehagen". Vi er opptatt av at alle barn etter aldersmodenhet skal få gode matopplevelser og få medvirke i matlagnings prosessen. Gjennom deltagelse i matlagningen får barna en fellesskapsfølelse der de får utvikle gode relasjoner bland barn-voksen og barn-barn, og få oppleve mestringsfølelse. Vi bruker oss av språkutvikling, der vi samtaler rundt hva vi skal gjøre og hva slags ingredienser som skal brukes. Barna får også trent motorikken  og det finmotoriske bevegelser, kroppsbeherskelse og konsentrasjon.  Vi ivaretar måltidets pedagogiske funksjon med fokus på å skape et trivelig spisemiljø og hyggelig atmosfære og at barna kan få erfarenheter av fagområdene i rammeplanen for barnehager. </a:t>
            </a:r>
          </a:p>
          <a:p>
            <a:endParaRPr lang="nb-NO" sz="2200" dirty="0"/>
          </a:p>
        </p:txBody>
      </p:sp>
      <p:sp>
        <p:nvSpPr>
          <p:cNvPr id="32" name="TekstSylinder 31">
            <a:extLst>
              <a:ext uri="{FF2B5EF4-FFF2-40B4-BE49-F238E27FC236}">
                <a16:creationId xmlns:a16="http://schemas.microsoft.com/office/drawing/2014/main" id="{2760CD5F-7AF0-12EA-A751-FAFEA3B0D139}"/>
              </a:ext>
            </a:extLst>
          </p:cNvPr>
          <p:cNvSpPr txBox="1"/>
          <p:nvPr/>
        </p:nvSpPr>
        <p:spPr>
          <a:xfrm>
            <a:off x="14490573" y="410846"/>
            <a:ext cx="9891840" cy="10433625"/>
          </a:xfrm>
          <a:prstGeom prst="rect">
            <a:avLst/>
          </a:prstGeom>
          <a:noFill/>
        </p:spPr>
        <p:txBody>
          <a:bodyPr wrap="square" rtlCol="0">
            <a:spAutoFit/>
          </a:bodyPr>
          <a:lstStyle/>
          <a:p>
            <a:r>
              <a:rPr lang="nb-NO" sz="2400" dirty="0"/>
              <a:t>​</a:t>
            </a:r>
          </a:p>
          <a:p>
            <a:r>
              <a:rPr lang="nb-NO" sz="2400" dirty="0">
                <a:solidFill>
                  <a:srgbClr val="000000"/>
                </a:solidFill>
              </a:rPr>
              <a:t>Rammeplanen: Kropp, bevegelse, mat og helse s. 49-50:</a:t>
            </a:r>
          </a:p>
          <a:p>
            <a:endParaRPr lang="nb-NO" sz="2400" dirty="0">
              <a:solidFill>
                <a:srgbClr val="000000"/>
              </a:solidFill>
            </a:endParaRPr>
          </a:p>
          <a:p>
            <a:r>
              <a:rPr lang="nb-NO" sz="2400" dirty="0">
                <a:solidFill>
                  <a:srgbClr val="000000"/>
                </a:solidFill>
              </a:rPr>
              <a:t># Barnehagen skal legge til rette for at alle barn kan oppleve bevegelsesglede, matglede og matkultur, mentalt og sosialt velvære og fysisk og psykisk helse.</a:t>
            </a:r>
          </a:p>
          <a:p>
            <a:endParaRPr lang="nb-NO" sz="2400" dirty="0">
              <a:solidFill>
                <a:srgbClr val="000000"/>
              </a:solidFill>
            </a:endParaRPr>
          </a:p>
          <a:p>
            <a:r>
              <a:rPr lang="nb-NO" sz="2400" dirty="0">
                <a:solidFill>
                  <a:srgbClr val="000000"/>
                </a:solidFill>
              </a:rPr>
              <a:t># Barnehagen skal ivareta barnas rett til medvirkning ved å legge til rette for og oppmuntre til at barna kan få gitt utrykk for sitt syn på barnehagens daglige virksomhet.</a:t>
            </a:r>
          </a:p>
          <a:p>
            <a:endParaRPr lang="nb-NO" sz="2400" dirty="0">
              <a:solidFill>
                <a:srgbClr val="000000"/>
              </a:solidFill>
            </a:endParaRPr>
          </a:p>
          <a:p>
            <a:r>
              <a:rPr lang="nb-NO" sz="2400" dirty="0">
                <a:solidFill>
                  <a:srgbClr val="000000"/>
                </a:solidFill>
              </a:rPr>
              <a:t># Får innsikt i matens opprinnelse, produksjon av matvarer og veien fra mat til måltid. Blir kjent med egne behov, får kjennskap til menneskekroppen og utvikler gode vaner for hygiene og et variert kosthold.</a:t>
            </a:r>
          </a:p>
          <a:p>
            <a:endParaRPr lang="nb-NO" sz="2400" dirty="0">
              <a:solidFill>
                <a:srgbClr val="000000"/>
              </a:solidFill>
            </a:endParaRPr>
          </a:p>
          <a:p>
            <a:r>
              <a:rPr lang="nb-NO" sz="2400" dirty="0">
                <a:solidFill>
                  <a:srgbClr val="000000"/>
                </a:solidFill>
              </a:rPr>
              <a:t># Får kjennskap til menneskekroppen og utvikler gode vaner for hygiene og  et variert kosthold.</a:t>
            </a:r>
          </a:p>
          <a:p>
            <a:endParaRPr lang="nb-NO" sz="2400" dirty="0">
              <a:solidFill>
                <a:srgbClr val="000000"/>
              </a:solidFill>
            </a:endParaRPr>
          </a:p>
          <a:p>
            <a:r>
              <a:rPr lang="nb-NO" sz="2400" dirty="0">
                <a:solidFill>
                  <a:srgbClr val="000000"/>
                </a:solidFill>
              </a:rPr>
              <a:t>Personalet skal:</a:t>
            </a:r>
          </a:p>
          <a:p>
            <a:r>
              <a:rPr lang="nb-NO" sz="2400" dirty="0">
                <a:solidFill>
                  <a:srgbClr val="000000"/>
                </a:solidFill>
              </a:rPr>
              <a:t># bidra til at barna kan tilegne seg gode vaner, holdninger og kunnskaper om kost, hygiene, aktivitet og hvile.</a:t>
            </a:r>
          </a:p>
          <a:p>
            <a:endParaRPr lang="nb-NO" sz="2400" dirty="0">
              <a:solidFill>
                <a:srgbClr val="000000"/>
              </a:solidFill>
            </a:endParaRPr>
          </a:p>
          <a:p>
            <a:r>
              <a:rPr lang="nb-NO" sz="2400" dirty="0">
                <a:solidFill>
                  <a:srgbClr val="000000"/>
                </a:solidFill>
              </a:rPr>
              <a:t># legge til rette for at måltider og matlaging bidrar til måltidsglede, deltakelse, samtaler og fellesskapsfølelse hos barna</a:t>
            </a:r>
          </a:p>
          <a:p>
            <a:endParaRPr lang="nb-NO" sz="2400" dirty="0">
              <a:solidFill>
                <a:srgbClr val="000000"/>
              </a:solidFill>
            </a:endParaRPr>
          </a:p>
          <a:p>
            <a:r>
              <a:rPr lang="nb-NO" sz="2400" dirty="0">
                <a:solidFill>
                  <a:srgbClr val="000000"/>
                </a:solidFill>
              </a:rPr>
              <a:t># legge til rette for at måltider og matlaging bidrar til måltidsglede, deltakelse, samtaler og fellesskapsfølelse hos barna</a:t>
            </a:r>
          </a:p>
          <a:p>
            <a:r>
              <a:rPr lang="nb-NO" sz="2400" dirty="0">
                <a:solidFill>
                  <a:srgbClr val="000000"/>
                </a:solidFill>
              </a:rPr>
              <a:t>Vi tilbyr frokost, lunsj og fruktmåltid hver dag og variert varmmat en dag i uken.</a:t>
            </a:r>
            <a:endParaRPr lang="nb-NO" sz="2400" dirty="0"/>
          </a:p>
        </p:txBody>
      </p:sp>
      <p:pic>
        <p:nvPicPr>
          <p:cNvPr id="58" name="Bilde 57">
            <a:extLst>
              <a:ext uri="{FF2B5EF4-FFF2-40B4-BE49-F238E27FC236}">
                <a16:creationId xmlns:a16="http://schemas.microsoft.com/office/drawing/2014/main" id="{C94A1CE5-1677-83E2-B3E3-75A7CB78DBB8}"/>
              </a:ext>
            </a:extLst>
          </p:cNvPr>
          <p:cNvPicPr>
            <a:picLocks noChangeAspect="1"/>
          </p:cNvPicPr>
          <p:nvPr/>
        </p:nvPicPr>
        <p:blipFill>
          <a:blip r:embed="rId2"/>
          <a:stretch>
            <a:fillRect/>
          </a:stretch>
        </p:blipFill>
        <p:spPr>
          <a:xfrm>
            <a:off x="12714874" y="5818853"/>
            <a:ext cx="1527097" cy="2078293"/>
          </a:xfrm>
          <a:prstGeom prst="rect">
            <a:avLst/>
          </a:prstGeom>
          <a:ln>
            <a:noFill/>
          </a:ln>
          <a:effectLst>
            <a:softEdge rad="112500"/>
          </a:effectLst>
        </p:spPr>
      </p:pic>
      <p:pic>
        <p:nvPicPr>
          <p:cNvPr id="4" name="Bilde 3">
            <a:extLst>
              <a:ext uri="{FF2B5EF4-FFF2-40B4-BE49-F238E27FC236}">
                <a16:creationId xmlns:a16="http://schemas.microsoft.com/office/drawing/2014/main" id="{B4AC7424-72BC-775D-D4DD-727A8D7FC9F5}"/>
              </a:ext>
            </a:extLst>
          </p:cNvPr>
          <p:cNvPicPr>
            <a:picLocks noChangeAspect="1"/>
          </p:cNvPicPr>
          <p:nvPr/>
        </p:nvPicPr>
        <p:blipFill>
          <a:blip r:embed="rId3"/>
          <a:stretch>
            <a:fillRect/>
          </a:stretch>
        </p:blipFill>
        <p:spPr>
          <a:xfrm>
            <a:off x="8853446" y="8844282"/>
            <a:ext cx="5637127" cy="3869014"/>
          </a:xfrm>
          <a:prstGeom prst="rect">
            <a:avLst/>
          </a:prstGeom>
          <a:ln>
            <a:noFill/>
          </a:ln>
          <a:effectLst>
            <a:softEdge rad="112500"/>
          </a:effectLst>
        </p:spPr>
      </p:pic>
      <p:pic>
        <p:nvPicPr>
          <p:cNvPr id="6" name="Bilde 5">
            <a:extLst>
              <a:ext uri="{FF2B5EF4-FFF2-40B4-BE49-F238E27FC236}">
                <a16:creationId xmlns:a16="http://schemas.microsoft.com/office/drawing/2014/main" id="{2F176219-38B2-F042-FEA7-D319C69B0599}"/>
              </a:ext>
            </a:extLst>
          </p:cNvPr>
          <p:cNvPicPr>
            <a:picLocks noChangeAspect="1"/>
          </p:cNvPicPr>
          <p:nvPr/>
        </p:nvPicPr>
        <p:blipFill>
          <a:blip r:embed="rId4"/>
          <a:stretch>
            <a:fillRect/>
          </a:stretch>
        </p:blipFill>
        <p:spPr>
          <a:xfrm>
            <a:off x="8997884" y="410846"/>
            <a:ext cx="5002150" cy="4876047"/>
          </a:xfrm>
          <a:prstGeom prst="rect">
            <a:avLst/>
          </a:prstGeom>
          <a:ln>
            <a:noFill/>
          </a:ln>
          <a:effectLst>
            <a:softEdge rad="112500"/>
          </a:effectLst>
        </p:spPr>
      </p:pic>
      <p:pic>
        <p:nvPicPr>
          <p:cNvPr id="5" name="Bilde 4">
            <a:extLst>
              <a:ext uri="{FF2B5EF4-FFF2-40B4-BE49-F238E27FC236}">
                <a16:creationId xmlns:a16="http://schemas.microsoft.com/office/drawing/2014/main" id="{B31D3845-99B9-AF0E-3B19-2BC64D885B69}"/>
              </a:ext>
            </a:extLst>
          </p:cNvPr>
          <p:cNvPicPr>
            <a:picLocks noChangeAspect="1"/>
          </p:cNvPicPr>
          <p:nvPr/>
        </p:nvPicPr>
        <p:blipFill>
          <a:blip r:embed="rId5"/>
          <a:stretch>
            <a:fillRect/>
          </a:stretch>
        </p:blipFill>
        <p:spPr>
          <a:xfrm>
            <a:off x="9469269" y="5647311"/>
            <a:ext cx="3248938" cy="2421378"/>
          </a:xfrm>
          <a:prstGeom prst="rect">
            <a:avLst/>
          </a:prstGeom>
          <a:ln>
            <a:noFill/>
          </a:ln>
          <a:effectLst>
            <a:softEdge rad="112500"/>
          </a:effectLst>
        </p:spPr>
      </p:pic>
      <p:sp>
        <p:nvSpPr>
          <p:cNvPr id="8" name="TekstSylinder 7">
            <a:extLst>
              <a:ext uri="{FF2B5EF4-FFF2-40B4-BE49-F238E27FC236}">
                <a16:creationId xmlns:a16="http://schemas.microsoft.com/office/drawing/2014/main" id="{9F70EAF6-69FF-1F9B-CB7D-D8A2E305F218}"/>
              </a:ext>
            </a:extLst>
          </p:cNvPr>
          <p:cNvSpPr txBox="1"/>
          <p:nvPr/>
        </p:nvSpPr>
        <p:spPr>
          <a:xfrm>
            <a:off x="135213" y="45866"/>
            <a:ext cx="8128551"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dirty="0">
                <a:solidFill>
                  <a:schemeClr val="bg1"/>
                </a:solidFill>
              </a:rPr>
              <a:t>Mat og kosthold som pedagogisk arena</a:t>
            </a:r>
          </a:p>
        </p:txBody>
      </p:sp>
    </p:spTree>
    <p:extLst>
      <p:ext uri="{BB962C8B-B14F-4D97-AF65-F5344CB8AC3E}">
        <p14:creationId xmlns:p14="http://schemas.microsoft.com/office/powerpoint/2010/main" val="2676862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8C4FA95D-FD5A-BF08-6614-6CD94EFE97FE}"/>
              </a:ext>
            </a:extLst>
          </p:cNvPr>
          <p:cNvSpPr>
            <a:spLocks noGrp="1"/>
          </p:cNvSpPr>
          <p:nvPr>
            <p:ph idx="1"/>
          </p:nvPr>
        </p:nvSpPr>
        <p:spPr>
          <a:xfrm>
            <a:off x="0" y="1290826"/>
            <a:ext cx="7145401" cy="8702109"/>
          </a:xfrm>
        </p:spPr>
        <p:txBody>
          <a:bodyPr>
            <a:normAutofit fontScale="92500" lnSpcReduction="20000"/>
          </a:bodyPr>
          <a:lstStyle/>
          <a:p>
            <a:pPr marL="0" indent="0">
              <a:buNone/>
            </a:pPr>
            <a:r>
              <a:rPr lang="nb-NO" sz="3000" dirty="0">
                <a:latin typeface="+mj-lt"/>
              </a:rPr>
              <a:t>Systematisk planleggingsarbeid er viktig for å sikre kvalitet i tjenesten, og barnehagen skal være en pedagogisk virksomhet som skal planlegges og vurderes. Målet er å gi barna et tilrettelagt tilbud i tråd med barnehageloven og rammeplanen. I dag blir det lagt mye vekt på at barnehagen skal være en lærende organisasjon.</a:t>
            </a:r>
          </a:p>
          <a:p>
            <a:pPr marL="0" indent="0">
              <a:buNone/>
            </a:pPr>
            <a:r>
              <a:rPr lang="nb-NO" sz="3000" dirty="0">
                <a:latin typeface="+mj-lt"/>
              </a:rPr>
              <a:t>PLANLEGGING:</a:t>
            </a:r>
          </a:p>
          <a:p>
            <a:pPr marL="0" indent="0">
              <a:buNone/>
            </a:pPr>
            <a:r>
              <a:rPr lang="nb-NO" sz="3000" dirty="0">
                <a:latin typeface="+mj-lt"/>
              </a:rPr>
              <a:t>Planlegging er viktig, fordi det gir personalet grunnlag for å tenke og handle langsiktig og systematisk i det pedagogiske arbeidet. Vi planlegger for å bidra til kontinuitet og progresjon for enkeltbarn og barnegruppen, og alle avdelinger lager planer ut fra en felles utarbeidet mal for periodeplaner.</a:t>
            </a:r>
          </a:p>
          <a:p>
            <a:pPr marL="0" indent="0">
              <a:buNone/>
            </a:pPr>
            <a:r>
              <a:rPr lang="nb-NO" sz="3000" dirty="0">
                <a:latin typeface="+mj-lt"/>
              </a:rPr>
              <a:t>Planleggingen synliggjør hvordan barnehagen fortolker og realiserer rammeplanen og skal være utgangspunkt for refleksjon og utvikling av virksomheten. Det planlegges både på kort og lang sikt, og vi justerer planer fortløpende dersom det av ulike grunner er nødvendig.</a:t>
            </a:r>
          </a:p>
          <a:p>
            <a:endParaRPr lang="nb-NO" dirty="0"/>
          </a:p>
        </p:txBody>
      </p:sp>
      <p:sp>
        <p:nvSpPr>
          <p:cNvPr id="4" name="TekstSylinder 3">
            <a:extLst>
              <a:ext uri="{FF2B5EF4-FFF2-40B4-BE49-F238E27FC236}">
                <a16:creationId xmlns:a16="http://schemas.microsoft.com/office/drawing/2014/main" id="{C0DB87DD-7EA7-9572-74B4-81A7EF193F41}"/>
              </a:ext>
            </a:extLst>
          </p:cNvPr>
          <p:cNvSpPr txBox="1"/>
          <p:nvPr/>
        </p:nvSpPr>
        <p:spPr>
          <a:xfrm>
            <a:off x="7476565" y="1032091"/>
            <a:ext cx="6955218" cy="11295400"/>
          </a:xfrm>
          <a:prstGeom prst="rect">
            <a:avLst/>
          </a:prstGeom>
          <a:noFill/>
        </p:spPr>
        <p:txBody>
          <a:bodyPr wrap="square" lIns="91440" tIns="45720" rIns="91440" bIns="45720" rtlCol="0" anchor="t">
            <a:spAutoFit/>
          </a:bodyPr>
          <a:lstStyle/>
          <a:p>
            <a:r>
              <a:rPr lang="nb-NO" sz="2800" dirty="0">
                <a:latin typeface="+mj-lt"/>
              </a:rPr>
              <a:t>Vårt planarbeid baseres på:</a:t>
            </a:r>
          </a:p>
          <a:p>
            <a:r>
              <a:rPr lang="nb-NO" sz="2800" dirty="0">
                <a:latin typeface="+mj-lt"/>
              </a:rPr>
              <a:t>​</a:t>
            </a:r>
          </a:p>
          <a:p>
            <a:r>
              <a:rPr lang="nb-NO" sz="2800" dirty="0">
                <a:latin typeface="+mj-lt"/>
              </a:rPr>
              <a:t># Gjeldende styringsdokumenter,</a:t>
            </a:r>
          </a:p>
          <a:p>
            <a:r>
              <a:rPr lang="nb-NO" sz="2800" dirty="0">
                <a:latin typeface="+mj-lt"/>
              </a:rPr>
              <a:t>kartlegginger, samt kunnskap om barns utvikling og læring.</a:t>
            </a:r>
          </a:p>
          <a:p>
            <a:r>
              <a:rPr lang="nb-NO" sz="2800" dirty="0">
                <a:latin typeface="+mj-lt"/>
              </a:rPr>
              <a:t>​</a:t>
            </a:r>
          </a:p>
          <a:p>
            <a:r>
              <a:rPr lang="nb-NO" sz="2800" dirty="0">
                <a:latin typeface="+mj-lt"/>
              </a:rPr>
              <a:t># Daglig arbeid, formelle og uformelle møter, ukentlige ledermøter, gruppemøter og planleggingsdager.</a:t>
            </a:r>
          </a:p>
          <a:p>
            <a:r>
              <a:rPr lang="nb-NO" sz="2800" dirty="0">
                <a:latin typeface="+mj-lt"/>
              </a:rPr>
              <a:t>​</a:t>
            </a:r>
          </a:p>
          <a:p>
            <a:r>
              <a:rPr lang="nb-NO" sz="2800" dirty="0">
                <a:latin typeface="+mj-lt"/>
              </a:rPr>
              <a:t>DOKUMENTASJON: </a:t>
            </a:r>
          </a:p>
          <a:p>
            <a:r>
              <a:rPr lang="nb-NO" sz="2800" dirty="0">
                <a:latin typeface="+mj-lt"/>
              </a:rPr>
              <a:t>​</a:t>
            </a:r>
          </a:p>
          <a:p>
            <a:r>
              <a:rPr lang="nb-NO" sz="2800" dirty="0">
                <a:latin typeface="+mj-lt"/>
              </a:rPr>
              <a:t>Dokumentasjon av personalets arbeid synliggjør hvordan personalet arbeider for å oppfylle kravene i barnehageloven og rammeplanen. Dokumentasjonen skal synliggjøre hva barn opplever, lærer og gjør i barnehagen.</a:t>
            </a:r>
          </a:p>
          <a:p>
            <a:r>
              <a:rPr lang="nb-NO" sz="2800" dirty="0">
                <a:latin typeface="+mj-lt"/>
              </a:rPr>
              <a:t>​</a:t>
            </a:r>
          </a:p>
          <a:p>
            <a:r>
              <a:rPr lang="nb-NO" sz="2800" dirty="0">
                <a:latin typeface="+mj-lt"/>
              </a:rPr>
              <a:t>Slik gjør vi det:</a:t>
            </a:r>
          </a:p>
          <a:p>
            <a:r>
              <a:rPr lang="nb-NO" sz="2800" dirty="0">
                <a:latin typeface="+mj-lt"/>
              </a:rPr>
              <a:t># Månedsplaner for aktiviteter på hver </a:t>
            </a:r>
            <a:r>
              <a:rPr lang="nb-NO" sz="2800">
                <a:latin typeface="+mj-lt"/>
              </a:rPr>
              <a:t>avdeling lages</a:t>
            </a:r>
          </a:p>
          <a:p>
            <a:r>
              <a:rPr lang="nb-NO" sz="2800">
                <a:latin typeface="+mj-lt"/>
              </a:rPr>
              <a:t>månedlig og evalueres hver måned.</a:t>
            </a:r>
          </a:p>
          <a:p>
            <a:r>
              <a:rPr lang="nb-NO" sz="2800" dirty="0">
                <a:latin typeface="+mj-lt"/>
              </a:rPr>
              <a:t># Gjennom bilder, utstillinger, oppslag og rapporter dokumenterer vi barnehagens praksis.</a:t>
            </a:r>
          </a:p>
        </p:txBody>
      </p:sp>
      <p:sp>
        <p:nvSpPr>
          <p:cNvPr id="5" name="TekstSylinder 4">
            <a:extLst>
              <a:ext uri="{FF2B5EF4-FFF2-40B4-BE49-F238E27FC236}">
                <a16:creationId xmlns:a16="http://schemas.microsoft.com/office/drawing/2014/main" id="{DFD522D5-E32B-41FE-E082-B940F3BF816D}"/>
              </a:ext>
            </a:extLst>
          </p:cNvPr>
          <p:cNvSpPr txBox="1"/>
          <p:nvPr/>
        </p:nvSpPr>
        <p:spPr>
          <a:xfrm>
            <a:off x="15433004" y="1103717"/>
            <a:ext cx="7263927" cy="8710077"/>
          </a:xfrm>
          <a:prstGeom prst="rect">
            <a:avLst/>
          </a:prstGeom>
          <a:noFill/>
        </p:spPr>
        <p:txBody>
          <a:bodyPr wrap="square" rtlCol="0">
            <a:spAutoFit/>
          </a:bodyPr>
          <a:lstStyle/>
          <a:p>
            <a:r>
              <a:rPr lang="nb-NO" sz="2800" dirty="0">
                <a:latin typeface="+mj-lt"/>
              </a:rPr>
              <a:t>VURDERING:</a:t>
            </a:r>
          </a:p>
          <a:p>
            <a:r>
              <a:rPr lang="nb-NO" sz="2800" dirty="0">
                <a:latin typeface="+mj-lt"/>
              </a:rPr>
              <a:t>​</a:t>
            </a:r>
          </a:p>
          <a:p>
            <a:r>
              <a:rPr lang="nb-NO" sz="2800" dirty="0">
                <a:latin typeface="+mj-lt"/>
              </a:rPr>
              <a:t>Vurderingsarbeidet foregår kontinuerlig, og er grunnleggende for barnehagen som en lærende organisasjon. </a:t>
            </a:r>
          </a:p>
          <a:p>
            <a:r>
              <a:rPr lang="nb-NO" sz="2800" dirty="0">
                <a:latin typeface="+mj-lt"/>
              </a:rPr>
              <a:t>​</a:t>
            </a:r>
          </a:p>
          <a:p>
            <a:r>
              <a:rPr lang="nb-NO" sz="2800" dirty="0">
                <a:latin typeface="+mj-lt"/>
              </a:rPr>
              <a:t>Barnehagens innhold, aktiviteter og organisering vurderes systematisk. Gjennom foreldresamtaler,</a:t>
            </a:r>
          </a:p>
          <a:p>
            <a:r>
              <a:rPr lang="nb-NO" sz="2800" dirty="0">
                <a:latin typeface="+mj-lt"/>
              </a:rPr>
              <a:t>foreldremøter, SU og den daglige kontakten, skal foreldrene inkluderes i vurderingen. </a:t>
            </a:r>
          </a:p>
          <a:p>
            <a:r>
              <a:rPr lang="nb-NO" sz="2800" dirty="0">
                <a:latin typeface="+mj-lt"/>
              </a:rPr>
              <a:t>​</a:t>
            </a:r>
          </a:p>
          <a:p>
            <a:r>
              <a:rPr lang="nb-NO" sz="2800" dirty="0">
                <a:latin typeface="+mj-lt"/>
              </a:rPr>
              <a:t>Det gjennomføres brukerundersøkelse som også danner grunnlag for refleksjon, planlegging og vurdering.</a:t>
            </a:r>
          </a:p>
          <a:p>
            <a:endParaRPr lang="nb-NO" sz="2800" dirty="0">
              <a:latin typeface="+mj-lt"/>
            </a:endParaRPr>
          </a:p>
          <a:p>
            <a:r>
              <a:rPr lang="nb-NO" sz="2800" dirty="0">
                <a:latin typeface="+mj-lt"/>
              </a:rPr>
              <a:t># Planlegging</a:t>
            </a:r>
          </a:p>
          <a:p>
            <a:r>
              <a:rPr lang="nb-NO" sz="2800" dirty="0">
                <a:latin typeface="+mj-lt"/>
              </a:rPr>
              <a:t>​</a:t>
            </a:r>
          </a:p>
          <a:p>
            <a:r>
              <a:rPr lang="nb-NO" sz="2800" dirty="0">
                <a:latin typeface="+mj-lt"/>
              </a:rPr>
              <a:t># Dokumentasjon</a:t>
            </a:r>
          </a:p>
          <a:p>
            <a:r>
              <a:rPr lang="nb-NO" sz="2800" dirty="0">
                <a:latin typeface="+mj-lt"/>
              </a:rPr>
              <a:t>​</a:t>
            </a:r>
          </a:p>
          <a:p>
            <a:r>
              <a:rPr lang="nb-NO" sz="2800" dirty="0">
                <a:latin typeface="+mj-lt"/>
              </a:rPr>
              <a:t># Vurdering</a:t>
            </a:r>
          </a:p>
        </p:txBody>
      </p:sp>
      <p:pic>
        <p:nvPicPr>
          <p:cNvPr id="7" name="Bilde 6">
            <a:extLst>
              <a:ext uri="{FF2B5EF4-FFF2-40B4-BE49-F238E27FC236}">
                <a16:creationId xmlns:a16="http://schemas.microsoft.com/office/drawing/2014/main" id="{D3F4651C-BE82-75BB-906C-C6739680174D}"/>
              </a:ext>
            </a:extLst>
          </p:cNvPr>
          <p:cNvPicPr>
            <a:picLocks noChangeAspect="1"/>
          </p:cNvPicPr>
          <p:nvPr/>
        </p:nvPicPr>
        <p:blipFill>
          <a:blip r:embed="rId2"/>
          <a:stretch>
            <a:fillRect/>
          </a:stretch>
        </p:blipFill>
        <p:spPr>
          <a:xfrm rot="151307">
            <a:off x="18519387" y="7945342"/>
            <a:ext cx="5236219" cy="4908640"/>
          </a:xfrm>
          <a:prstGeom prst="rect">
            <a:avLst/>
          </a:prstGeom>
          <a:ln>
            <a:noFill/>
          </a:ln>
          <a:effectLst>
            <a:softEdge rad="112500"/>
          </a:effectLst>
        </p:spPr>
      </p:pic>
      <p:sp>
        <p:nvSpPr>
          <p:cNvPr id="6" name="TekstSylinder 5">
            <a:extLst>
              <a:ext uri="{FF2B5EF4-FFF2-40B4-BE49-F238E27FC236}">
                <a16:creationId xmlns:a16="http://schemas.microsoft.com/office/drawing/2014/main" id="{C2A66435-31F2-C0B7-8316-B60099073EF0}"/>
              </a:ext>
            </a:extLst>
          </p:cNvPr>
          <p:cNvSpPr txBox="1"/>
          <p:nvPr/>
        </p:nvSpPr>
        <p:spPr>
          <a:xfrm>
            <a:off x="134886" y="90520"/>
            <a:ext cx="18930082"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dirty="0">
                <a:solidFill>
                  <a:schemeClr val="bg1"/>
                </a:solidFill>
              </a:rPr>
              <a:t>Planlegging, dokumentasjon og vurdering</a:t>
            </a:r>
          </a:p>
        </p:txBody>
      </p:sp>
    </p:spTree>
    <p:extLst>
      <p:ext uri="{BB962C8B-B14F-4D97-AF65-F5344CB8AC3E}">
        <p14:creationId xmlns:p14="http://schemas.microsoft.com/office/powerpoint/2010/main" val="4092227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9411ED96-B730-9CDD-6CD4-A3E3207C1D18}"/>
              </a:ext>
            </a:extLst>
          </p:cNvPr>
          <p:cNvSpPr>
            <a:spLocks noGrp="1"/>
          </p:cNvSpPr>
          <p:nvPr>
            <p:ph idx="1"/>
          </p:nvPr>
        </p:nvSpPr>
        <p:spPr>
          <a:xfrm>
            <a:off x="-1" y="1113726"/>
            <a:ext cx="10811435" cy="7098678"/>
          </a:xfrm>
        </p:spPr>
        <p:txBody>
          <a:bodyPr>
            <a:noAutofit/>
          </a:bodyPr>
          <a:lstStyle/>
          <a:p>
            <a:pPr marL="91435" indent="0">
              <a:buNone/>
            </a:pPr>
            <a:r>
              <a:rPr lang="nb-NO" sz="2800" dirty="0">
                <a:solidFill>
                  <a:srgbClr val="000000"/>
                </a:solidFill>
              </a:rPr>
              <a:t>For å sikre samarbeidet med barnas hjem, skal hver barnehage ha et foreldreråd og et samarbeidsutvalg. Både foreldrerådet og samarbeidsutvalget har som oppgave å fremme samarbeid mellom hjemmene og barnehagen. </a:t>
            </a:r>
          </a:p>
          <a:p>
            <a:pPr marL="91435" indent="0">
              <a:buNone/>
            </a:pPr>
            <a:r>
              <a:rPr lang="nb-NO" sz="2800" dirty="0">
                <a:solidFill>
                  <a:srgbClr val="000000"/>
                </a:solidFill>
              </a:rPr>
              <a:t>Intensjonen med foreldreråd og samarbeidsutvalg er at disse ordningene skal gi mulighet for, og ivareta foreldrenes kontakt med barnehagen på en aktiv måte.</a:t>
            </a:r>
          </a:p>
          <a:p>
            <a:pPr marL="91435" indent="0">
              <a:buNone/>
            </a:pPr>
            <a:r>
              <a:rPr lang="nb-NO" sz="2800" dirty="0">
                <a:solidFill>
                  <a:srgbClr val="000000"/>
                </a:solidFill>
              </a:rPr>
              <a:t>Foreldrerådet skal fremme foreldrenes fellesinteresser og bidra til at samarbeidet mellom barnehagen og foreldregruppen skaper et godt barnehagemiljø.</a:t>
            </a:r>
          </a:p>
          <a:p>
            <a:pPr marL="91435" indent="0">
              <a:buNone/>
            </a:pPr>
            <a:r>
              <a:rPr lang="nb-NO" sz="2800" dirty="0">
                <a:solidFill>
                  <a:srgbClr val="000000"/>
                </a:solidFill>
              </a:rPr>
              <a:t>Samarbeidsutvalget skal være et rådgivende, kontaktskapende og samordnende organ.</a:t>
            </a:r>
          </a:p>
          <a:p>
            <a:pPr marL="91435" indent="0">
              <a:buNone/>
            </a:pPr>
            <a:r>
              <a:rPr lang="nb-NO" sz="2800" dirty="0">
                <a:solidFill>
                  <a:srgbClr val="000000"/>
                </a:solidFill>
              </a:rPr>
              <a:t>Dette er barnehagens øverste styringsorgan, og er sammensatt av foresatte, ansatte og eierrepresentant.</a:t>
            </a:r>
          </a:p>
          <a:p>
            <a:pPr marL="91435" indent="0">
              <a:buNone/>
            </a:pPr>
            <a:r>
              <a:rPr lang="nb-NO" sz="2800" dirty="0">
                <a:solidFill>
                  <a:srgbClr val="000000"/>
                </a:solidFill>
              </a:rPr>
              <a:t>Foresatte velges på første foreldremøte på høsten, og det gjennomføres 2-4 SU møter pr år.</a:t>
            </a:r>
            <a:endParaRPr lang="nb-NO" sz="2800" dirty="0"/>
          </a:p>
        </p:txBody>
      </p:sp>
      <p:pic>
        <p:nvPicPr>
          <p:cNvPr id="8" name="Bilde 7">
            <a:extLst>
              <a:ext uri="{FF2B5EF4-FFF2-40B4-BE49-F238E27FC236}">
                <a16:creationId xmlns:a16="http://schemas.microsoft.com/office/drawing/2014/main" id="{0794E864-2EC3-F55E-F008-F2A91BC080FB}"/>
              </a:ext>
            </a:extLst>
          </p:cNvPr>
          <p:cNvPicPr>
            <a:picLocks noChangeAspect="1"/>
          </p:cNvPicPr>
          <p:nvPr/>
        </p:nvPicPr>
        <p:blipFill rotWithShape="1">
          <a:blip r:embed="rId2"/>
          <a:srcRect l="3132" r="11554" b="1"/>
          <a:stretch/>
        </p:blipFill>
        <p:spPr>
          <a:xfrm flipH="1">
            <a:off x="16853647" y="6858000"/>
            <a:ext cx="7216581" cy="6839002"/>
          </a:xfrm>
          <a:prstGeom prst="rect">
            <a:avLst/>
          </a:prstGeom>
        </p:spPr>
      </p:pic>
      <p:sp>
        <p:nvSpPr>
          <p:cNvPr id="4" name="TekstSylinder 3">
            <a:extLst>
              <a:ext uri="{FF2B5EF4-FFF2-40B4-BE49-F238E27FC236}">
                <a16:creationId xmlns:a16="http://schemas.microsoft.com/office/drawing/2014/main" id="{19743A15-7A99-33B5-89CF-A36CED8CAACF}"/>
              </a:ext>
            </a:extLst>
          </p:cNvPr>
          <p:cNvSpPr txBox="1"/>
          <p:nvPr/>
        </p:nvSpPr>
        <p:spPr>
          <a:xfrm>
            <a:off x="144494" y="219097"/>
            <a:ext cx="10666940" cy="83099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nb-NO" sz="4800" dirty="0">
                <a:solidFill>
                  <a:schemeClr val="bg1"/>
                </a:solidFill>
              </a:rPr>
              <a:t>Foreldreråd og samarbeidsutvalg</a:t>
            </a:r>
          </a:p>
        </p:txBody>
      </p:sp>
      <p:sp>
        <p:nvSpPr>
          <p:cNvPr id="6" name="TekstSylinder 5">
            <a:extLst>
              <a:ext uri="{FF2B5EF4-FFF2-40B4-BE49-F238E27FC236}">
                <a16:creationId xmlns:a16="http://schemas.microsoft.com/office/drawing/2014/main" id="{863F3D07-4D19-1E0D-CADA-296BB7856958}"/>
              </a:ext>
            </a:extLst>
          </p:cNvPr>
          <p:cNvSpPr txBox="1"/>
          <p:nvPr/>
        </p:nvSpPr>
        <p:spPr>
          <a:xfrm>
            <a:off x="12468230" y="1614208"/>
            <a:ext cx="12188158" cy="5693866"/>
          </a:xfrm>
          <a:prstGeom prst="rect">
            <a:avLst/>
          </a:prstGeom>
          <a:noFill/>
        </p:spPr>
        <p:txBody>
          <a:bodyPr wrap="square">
            <a:spAutoFit/>
          </a:bodyPr>
          <a:lstStyle/>
          <a:p>
            <a:r>
              <a:rPr lang="nb-NO" sz="2800" dirty="0">
                <a:latin typeface="+mj-lt"/>
              </a:rPr>
              <a:t>Dette er barnehagens viktigste informasjons- og kommunikasjonskanal. Det forventes at alle foreldre/foresatte laster ned appen og følger med.</a:t>
            </a:r>
          </a:p>
          <a:p>
            <a:endParaRPr lang="nb-NO" sz="2800" dirty="0">
              <a:latin typeface="+mj-lt"/>
            </a:endParaRPr>
          </a:p>
          <a:p>
            <a:r>
              <a:rPr lang="nb-NO" sz="2800" u="sng" dirty="0">
                <a:latin typeface="+mj-lt"/>
              </a:rPr>
              <a:t>Appen brukes blant annet til: </a:t>
            </a:r>
          </a:p>
          <a:p>
            <a:endParaRPr lang="nb-NO" sz="2800" dirty="0">
              <a:latin typeface="+mj-lt"/>
            </a:endParaRPr>
          </a:p>
          <a:p>
            <a:pPr marL="457200" indent="-457200">
              <a:buFont typeface="Wingdings" panose="05000000000000000000" pitchFamily="2" charset="2"/>
              <a:buChar char="§"/>
            </a:pPr>
            <a:r>
              <a:rPr lang="nb-NO" sz="2800" dirty="0">
                <a:latin typeface="+mj-lt"/>
              </a:rPr>
              <a:t>Registrere inn- og utsjekk på barn</a:t>
            </a:r>
          </a:p>
          <a:p>
            <a:pPr marL="457200" indent="-457200">
              <a:buFont typeface="Wingdings" panose="05000000000000000000" pitchFamily="2" charset="2"/>
              <a:buChar char="§"/>
            </a:pPr>
            <a:r>
              <a:rPr lang="nb-NO" sz="2800" dirty="0">
                <a:latin typeface="+mj-lt"/>
              </a:rPr>
              <a:t>Dagsrapporter </a:t>
            </a:r>
          </a:p>
          <a:p>
            <a:pPr marL="457200" indent="-457200">
              <a:buFont typeface="Wingdings" panose="05000000000000000000" pitchFamily="2" charset="2"/>
              <a:buChar char="§"/>
            </a:pPr>
            <a:r>
              <a:rPr lang="nb-NO" sz="2800" dirty="0">
                <a:latin typeface="+mj-lt"/>
              </a:rPr>
              <a:t>Kalenderdel </a:t>
            </a:r>
          </a:p>
          <a:p>
            <a:pPr marL="457200" indent="-457200">
              <a:buFont typeface="Wingdings" panose="05000000000000000000" pitchFamily="2" charset="2"/>
              <a:buChar char="§"/>
            </a:pPr>
            <a:r>
              <a:rPr lang="nb-NO" sz="2800" dirty="0">
                <a:latin typeface="+mj-lt"/>
              </a:rPr>
              <a:t>Sende og motta meldinger. NB: personalet besvarer meldinger innenfor barnehagens åpningstid. </a:t>
            </a:r>
          </a:p>
          <a:p>
            <a:pPr marL="457200" indent="-457200">
              <a:buFont typeface="Wingdings" panose="05000000000000000000" pitchFamily="2" charset="2"/>
              <a:buChar char="§"/>
            </a:pPr>
            <a:r>
              <a:rPr lang="nb-NO" sz="2800" dirty="0">
                <a:latin typeface="+mj-lt"/>
              </a:rPr>
              <a:t>Soveliste</a:t>
            </a:r>
          </a:p>
          <a:p>
            <a:pPr marL="457200" indent="-457200">
              <a:buFont typeface="Wingdings" panose="05000000000000000000" pitchFamily="2" charset="2"/>
              <a:buChar char="§"/>
            </a:pPr>
            <a:r>
              <a:rPr lang="nb-NO" sz="2800" dirty="0">
                <a:latin typeface="+mj-lt"/>
              </a:rPr>
              <a:t>Fraværsregistrering av eget barn </a:t>
            </a:r>
          </a:p>
          <a:p>
            <a:pPr marL="457200" indent="-457200">
              <a:buFont typeface="Wingdings" panose="05000000000000000000" pitchFamily="2" charset="2"/>
              <a:buChar char="§"/>
            </a:pPr>
            <a:r>
              <a:rPr lang="nb-NO" sz="2800" dirty="0">
                <a:latin typeface="+mj-lt"/>
              </a:rPr>
              <a:t>Gi eller avslå samtykker </a:t>
            </a:r>
          </a:p>
        </p:txBody>
      </p:sp>
      <p:sp>
        <p:nvSpPr>
          <p:cNvPr id="7" name="TekstSylinder 6">
            <a:extLst>
              <a:ext uri="{FF2B5EF4-FFF2-40B4-BE49-F238E27FC236}">
                <a16:creationId xmlns:a16="http://schemas.microsoft.com/office/drawing/2014/main" id="{3243B907-FAE6-F36F-DF24-21EE93A52EC5}"/>
              </a:ext>
            </a:extLst>
          </p:cNvPr>
          <p:cNvSpPr txBox="1"/>
          <p:nvPr/>
        </p:nvSpPr>
        <p:spPr>
          <a:xfrm>
            <a:off x="12468230" y="311429"/>
            <a:ext cx="11243409"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dirty="0"/>
              <a:t>Visma app –  Min barnehage </a:t>
            </a:r>
          </a:p>
        </p:txBody>
      </p:sp>
    </p:spTree>
    <p:extLst>
      <p:ext uri="{BB962C8B-B14F-4D97-AF65-F5344CB8AC3E}">
        <p14:creationId xmlns:p14="http://schemas.microsoft.com/office/powerpoint/2010/main" val="3953043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30E19D3-B10D-2FCB-0547-DBE9C9E10540}"/>
              </a:ext>
            </a:extLst>
          </p:cNvPr>
          <p:cNvSpPr>
            <a:spLocks noGrp="1"/>
          </p:cNvSpPr>
          <p:nvPr>
            <p:ph idx="1"/>
          </p:nvPr>
        </p:nvSpPr>
        <p:spPr>
          <a:xfrm>
            <a:off x="-17645" y="1032062"/>
            <a:ext cx="8475264" cy="5359589"/>
          </a:xfrm>
        </p:spPr>
        <p:txBody>
          <a:bodyPr>
            <a:normAutofit/>
          </a:bodyPr>
          <a:lstStyle/>
          <a:p>
            <a:pPr marL="91435" indent="0">
              <a:buNone/>
            </a:pPr>
            <a:r>
              <a:rPr lang="nb-NO" sz="2400" dirty="0">
                <a:solidFill>
                  <a:srgbClr val="000000"/>
                </a:solidFill>
                <a:latin typeface="+mj-lt"/>
              </a:rPr>
              <a:t>Barn skal oppleve progresjon gjennom alle årene i barnehagen. Dette innebærer at barn skal kunne utforske, erfare, undre seg, for så å kunne lære, utvikle seg og oppleve fremgang ut i fra sine individuelle forutsetninger. </a:t>
            </a:r>
          </a:p>
          <a:p>
            <a:pPr marL="91435" indent="0">
              <a:buNone/>
            </a:pPr>
            <a:r>
              <a:rPr lang="nb-NO" sz="2400" dirty="0">
                <a:solidFill>
                  <a:srgbClr val="000000"/>
                </a:solidFill>
                <a:latin typeface="+mj-lt"/>
              </a:rPr>
              <a:t>Vi vil at barna skal føle at de er bra som de er, samtidig som de skal oppleve progresjon ut i fra sin bakgrunn, sine evner og ferdigheter,</a:t>
            </a:r>
          </a:p>
          <a:p>
            <a:pPr marL="91435" indent="0">
              <a:buNone/>
            </a:pPr>
            <a:r>
              <a:rPr lang="nb-NO" sz="2400" dirty="0">
                <a:solidFill>
                  <a:srgbClr val="000000"/>
                </a:solidFill>
                <a:latin typeface="+mj-lt"/>
              </a:rPr>
              <a:t>Det er barnehagens oppgave å sørge for at barna finner glede i å strekke seg etter å erobre nye ferdigheter og tanker. Den oppgaven starter med arbeidet med barns selvfølelse: at barn kan være trygge og modige nok til å prøve seg på nye ting og at det er greit å prøve og feile.</a:t>
            </a:r>
            <a:endParaRPr lang="nb-NO" sz="2400" dirty="0">
              <a:latin typeface="+mj-lt"/>
            </a:endParaRPr>
          </a:p>
        </p:txBody>
      </p:sp>
      <p:sp>
        <p:nvSpPr>
          <p:cNvPr id="4" name="TekstSylinder 3">
            <a:extLst>
              <a:ext uri="{FF2B5EF4-FFF2-40B4-BE49-F238E27FC236}">
                <a16:creationId xmlns:a16="http://schemas.microsoft.com/office/drawing/2014/main" id="{CD6E2204-8213-9C81-9653-2704398AF893}"/>
              </a:ext>
            </a:extLst>
          </p:cNvPr>
          <p:cNvSpPr txBox="1"/>
          <p:nvPr/>
        </p:nvSpPr>
        <p:spPr>
          <a:xfrm>
            <a:off x="140637" y="6391650"/>
            <a:ext cx="8316982" cy="6001643"/>
          </a:xfrm>
          <a:prstGeom prst="rect">
            <a:avLst/>
          </a:prstGeom>
          <a:noFill/>
        </p:spPr>
        <p:txBody>
          <a:bodyPr wrap="square" rtlCol="0">
            <a:spAutoFit/>
          </a:bodyPr>
          <a:lstStyle/>
          <a:p>
            <a:r>
              <a:rPr lang="nb-NO" sz="2400" u="sng" dirty="0">
                <a:latin typeface="+mj-lt"/>
              </a:rPr>
              <a:t>Slik gjør vi det </a:t>
            </a:r>
          </a:p>
          <a:p>
            <a:r>
              <a:rPr lang="nb-NO" sz="2400" dirty="0">
                <a:latin typeface="+mj-lt"/>
              </a:rPr>
              <a:t>​</a:t>
            </a:r>
          </a:p>
          <a:p>
            <a:r>
              <a:rPr lang="nb-NO" sz="2400" dirty="0">
                <a:latin typeface="+mj-lt"/>
              </a:rPr>
              <a:t># Vi har utviklet en progresjonsplan for å sikre progresjon og sammenheng i barns læring og opplevelser gjennom hele barnehageoppholdet.</a:t>
            </a:r>
          </a:p>
          <a:p>
            <a:r>
              <a:rPr lang="nb-NO" sz="2400" dirty="0">
                <a:latin typeface="+mj-lt"/>
              </a:rPr>
              <a:t>​</a:t>
            </a:r>
          </a:p>
          <a:p>
            <a:r>
              <a:rPr lang="nb-NO" sz="2400" dirty="0">
                <a:latin typeface="+mj-lt"/>
              </a:rPr>
              <a:t># Vi jobber med aldersinndelte grupper.</a:t>
            </a:r>
          </a:p>
          <a:p>
            <a:r>
              <a:rPr lang="nb-NO" sz="2400" dirty="0">
                <a:latin typeface="+mj-lt"/>
              </a:rPr>
              <a:t>​</a:t>
            </a:r>
          </a:p>
          <a:p>
            <a:r>
              <a:rPr lang="nb-NO" sz="2400" dirty="0">
                <a:latin typeface="+mj-lt"/>
              </a:rPr>
              <a:t># Vi bruker progresjonsplanen som verktøy for pedagogisk planlegging og vurdering i hverdagen.</a:t>
            </a:r>
          </a:p>
          <a:p>
            <a:r>
              <a:rPr lang="nb-NO" sz="2400" dirty="0">
                <a:latin typeface="+mj-lt"/>
              </a:rPr>
              <a:t>​</a:t>
            </a:r>
          </a:p>
          <a:p>
            <a:r>
              <a:rPr lang="nb-NO" sz="2400" dirty="0">
                <a:latin typeface="+mj-lt"/>
              </a:rPr>
              <a:t># Vi bruker årsplanen med månedens mål og tiltak, aktivt i planlegging.</a:t>
            </a:r>
          </a:p>
          <a:p>
            <a:r>
              <a:rPr lang="nb-NO" sz="2400" dirty="0">
                <a:latin typeface="+mj-lt"/>
              </a:rPr>
              <a:t>​</a:t>
            </a:r>
          </a:p>
          <a:p>
            <a:r>
              <a:rPr lang="nb-NO" sz="2400" dirty="0">
                <a:latin typeface="+mj-lt"/>
              </a:rPr>
              <a:t># Vi sørger for progresjon gjennom bevisst bruk av materialer, </a:t>
            </a:r>
            <a:r>
              <a:rPr lang="nb-NO" sz="2400" dirty="0" err="1">
                <a:latin typeface="+mj-lt"/>
              </a:rPr>
              <a:t>bøker,leker</a:t>
            </a:r>
            <a:r>
              <a:rPr lang="nb-NO" sz="2400" dirty="0">
                <a:latin typeface="+mj-lt"/>
              </a:rPr>
              <a:t>, verktøy og utstyr.</a:t>
            </a:r>
          </a:p>
        </p:txBody>
      </p:sp>
      <p:sp>
        <p:nvSpPr>
          <p:cNvPr id="5" name="TekstSylinder 4">
            <a:extLst>
              <a:ext uri="{FF2B5EF4-FFF2-40B4-BE49-F238E27FC236}">
                <a16:creationId xmlns:a16="http://schemas.microsoft.com/office/drawing/2014/main" id="{4FFA601C-3DA1-969B-31AD-C11DEB8B6D7B}"/>
              </a:ext>
            </a:extLst>
          </p:cNvPr>
          <p:cNvSpPr txBox="1"/>
          <p:nvPr/>
        </p:nvSpPr>
        <p:spPr>
          <a:xfrm>
            <a:off x="140636" y="110470"/>
            <a:ext cx="19868587"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dirty="0">
                <a:solidFill>
                  <a:schemeClr val="bg1"/>
                </a:solidFill>
              </a:rPr>
              <a:t>Progresjon</a:t>
            </a:r>
          </a:p>
        </p:txBody>
      </p:sp>
      <p:pic>
        <p:nvPicPr>
          <p:cNvPr id="6" name="Bilde 5">
            <a:extLst>
              <a:ext uri="{FF2B5EF4-FFF2-40B4-BE49-F238E27FC236}">
                <a16:creationId xmlns:a16="http://schemas.microsoft.com/office/drawing/2014/main" id="{81F273DC-6E11-6AF6-7B1B-8D7A94D7B67C}"/>
              </a:ext>
            </a:extLst>
          </p:cNvPr>
          <p:cNvPicPr>
            <a:picLocks noChangeAspect="1"/>
          </p:cNvPicPr>
          <p:nvPr/>
        </p:nvPicPr>
        <p:blipFill>
          <a:blip r:embed="rId2"/>
          <a:stretch>
            <a:fillRect/>
          </a:stretch>
        </p:blipFill>
        <p:spPr>
          <a:xfrm>
            <a:off x="10784842" y="1201777"/>
            <a:ext cx="4942732" cy="74447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Bilde 8">
            <a:extLst>
              <a:ext uri="{FF2B5EF4-FFF2-40B4-BE49-F238E27FC236}">
                <a16:creationId xmlns:a16="http://schemas.microsoft.com/office/drawing/2014/main" id="{48C1F063-6694-52F6-7C1D-638CDE1B774D}"/>
              </a:ext>
            </a:extLst>
          </p:cNvPr>
          <p:cNvPicPr>
            <a:picLocks noChangeAspect="1"/>
          </p:cNvPicPr>
          <p:nvPr/>
        </p:nvPicPr>
        <p:blipFill>
          <a:blip r:embed="rId3"/>
          <a:stretch>
            <a:fillRect/>
          </a:stretch>
        </p:blipFill>
        <p:spPr>
          <a:xfrm rot="772786">
            <a:off x="19467361" y="534179"/>
            <a:ext cx="3124433" cy="9487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12865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FAD25F5-9002-3F04-EEF9-25515E01B927}"/>
              </a:ext>
            </a:extLst>
          </p:cNvPr>
          <p:cNvSpPr>
            <a:spLocks noGrp="1"/>
          </p:cNvSpPr>
          <p:nvPr>
            <p:ph idx="1"/>
          </p:nvPr>
        </p:nvSpPr>
        <p:spPr>
          <a:xfrm>
            <a:off x="514315" y="1122136"/>
            <a:ext cx="23299875" cy="1457901"/>
          </a:xfrm>
          <a:gradFill>
            <a:gsLst>
              <a:gs pos="0">
                <a:schemeClr val="bg1"/>
              </a:gs>
              <a:gs pos="0">
                <a:srgbClr val="ECECEC"/>
              </a:gs>
              <a:gs pos="0">
                <a:schemeClr val="bg1"/>
              </a:gs>
            </a:gsLst>
            <a:lin ang="5400000" scaled="1"/>
          </a:gradFill>
        </p:spPr>
        <p:txBody>
          <a:bodyPr>
            <a:normAutofit lnSpcReduction="10000"/>
          </a:bodyPr>
          <a:lstStyle/>
          <a:p>
            <a:pPr marL="0" indent="0">
              <a:buNone/>
            </a:pPr>
            <a:r>
              <a:rPr lang="nb-NO" sz="2400" dirty="0">
                <a:latin typeface="+mj-lt"/>
              </a:rPr>
              <a:t>Barn tilbringer mye tid i rutinesituasjoner i løpet av barnehagedagen. Rutinesituasjoner er </a:t>
            </a:r>
            <a:r>
              <a:rPr lang="nb-NO" sz="2400" dirty="0" err="1">
                <a:latin typeface="+mj-lt"/>
              </a:rPr>
              <a:t>f.eks</a:t>
            </a:r>
            <a:r>
              <a:rPr lang="nb-NO" sz="2400" dirty="0">
                <a:latin typeface="+mj-lt"/>
              </a:rPr>
              <a:t> måltider, garderobesituasjon, levering og henting, bleieskift og stell. I disse situasjonene skal det gjennomføres en praktisk oppgave, men det er i tillegg rom for kontakt og samspill mellom barna og de voksne og barna imellom. I Gaupefaret barnehage legger vi derfor vekt på at kvaliteten på rutinesituasjonene skal være god og at overgangen fra den ene aktiviteten til den andre skal være trygg og forutsigbar for barna. For å sikre god kvalitet i rutinesituasjonene våre har vi beskrevet hva barna skal oppleve og hva de voksne skal gjøre.</a:t>
            </a:r>
          </a:p>
        </p:txBody>
      </p:sp>
      <p:sp>
        <p:nvSpPr>
          <p:cNvPr id="4" name="TekstSylinder 3">
            <a:extLst>
              <a:ext uri="{FF2B5EF4-FFF2-40B4-BE49-F238E27FC236}">
                <a16:creationId xmlns:a16="http://schemas.microsoft.com/office/drawing/2014/main" id="{5C3ED1DF-32D6-36E6-87B5-F2213F17E95C}"/>
              </a:ext>
            </a:extLst>
          </p:cNvPr>
          <p:cNvSpPr txBox="1"/>
          <p:nvPr/>
        </p:nvSpPr>
        <p:spPr>
          <a:xfrm>
            <a:off x="758707" y="3599449"/>
            <a:ext cx="4727334" cy="646331"/>
          </a:xfrm>
          <a:prstGeom prst="rect">
            <a:avLst/>
          </a:prstGeom>
          <a:noFill/>
        </p:spPr>
        <p:txBody>
          <a:bodyPr wrap="square" rtlCol="0">
            <a:spAutoFit/>
          </a:bodyPr>
          <a:lstStyle/>
          <a:p>
            <a:endParaRPr lang="nb-NO" sz="3600"/>
          </a:p>
        </p:txBody>
      </p:sp>
      <p:sp>
        <p:nvSpPr>
          <p:cNvPr id="5" name="TekstSylinder 4">
            <a:extLst>
              <a:ext uri="{FF2B5EF4-FFF2-40B4-BE49-F238E27FC236}">
                <a16:creationId xmlns:a16="http://schemas.microsoft.com/office/drawing/2014/main" id="{0F062C6D-6F8C-8377-D876-BB1375FC247E}"/>
              </a:ext>
            </a:extLst>
          </p:cNvPr>
          <p:cNvSpPr txBox="1"/>
          <p:nvPr/>
        </p:nvSpPr>
        <p:spPr>
          <a:xfrm>
            <a:off x="1063488" y="3904229"/>
            <a:ext cx="4727334" cy="646331"/>
          </a:xfrm>
          <a:prstGeom prst="rect">
            <a:avLst/>
          </a:prstGeom>
          <a:noFill/>
        </p:spPr>
        <p:txBody>
          <a:bodyPr wrap="square" rtlCol="0">
            <a:spAutoFit/>
          </a:bodyPr>
          <a:lstStyle/>
          <a:p>
            <a:endParaRPr lang="nb-NO" sz="3600"/>
          </a:p>
        </p:txBody>
      </p:sp>
      <p:graphicFrame>
        <p:nvGraphicFramePr>
          <p:cNvPr id="11" name="Tabell 11">
            <a:extLst>
              <a:ext uri="{FF2B5EF4-FFF2-40B4-BE49-F238E27FC236}">
                <a16:creationId xmlns:a16="http://schemas.microsoft.com/office/drawing/2014/main" id="{4FD180F6-4ECF-B2F9-F578-384AB408D16F}"/>
              </a:ext>
            </a:extLst>
          </p:cNvPr>
          <p:cNvGraphicFramePr>
            <a:graphicFrameLocks noGrp="1"/>
          </p:cNvGraphicFramePr>
          <p:nvPr/>
        </p:nvGraphicFramePr>
        <p:xfrm>
          <a:off x="487364" y="2732427"/>
          <a:ext cx="23353779" cy="10667626"/>
        </p:xfrm>
        <a:graphic>
          <a:graphicData uri="http://schemas.openxmlformats.org/drawingml/2006/table">
            <a:tbl>
              <a:tblPr firstRow="1" bandRow="1">
                <a:tableStyleId>{7DF18680-E054-41AD-8BC1-D1AEF772440D}</a:tableStyleId>
              </a:tblPr>
              <a:tblGrid>
                <a:gridCol w="3537268">
                  <a:extLst>
                    <a:ext uri="{9D8B030D-6E8A-4147-A177-3AD203B41FA5}">
                      <a16:colId xmlns:a16="http://schemas.microsoft.com/office/drawing/2014/main" val="4078478853"/>
                    </a:ext>
                  </a:extLst>
                </a:gridCol>
                <a:gridCol w="9517396">
                  <a:extLst>
                    <a:ext uri="{9D8B030D-6E8A-4147-A177-3AD203B41FA5}">
                      <a16:colId xmlns:a16="http://schemas.microsoft.com/office/drawing/2014/main" val="4176180871"/>
                    </a:ext>
                  </a:extLst>
                </a:gridCol>
                <a:gridCol w="10299115">
                  <a:extLst>
                    <a:ext uri="{9D8B030D-6E8A-4147-A177-3AD203B41FA5}">
                      <a16:colId xmlns:a16="http://schemas.microsoft.com/office/drawing/2014/main" val="3410640219"/>
                    </a:ext>
                  </a:extLst>
                </a:gridCol>
              </a:tblGrid>
              <a:tr h="700726">
                <a:tc>
                  <a:txBody>
                    <a:bodyPr/>
                    <a:lstStyle/>
                    <a:p>
                      <a:r>
                        <a:rPr lang="nb-NO" sz="2800" b="0">
                          <a:solidFill>
                            <a:schemeClr val="tx1"/>
                          </a:solidFill>
                          <a:latin typeface="+mj-lt"/>
                        </a:rPr>
                        <a:t>Rutinesituasjon</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800" b="0">
                          <a:solidFill>
                            <a:schemeClr val="tx1"/>
                          </a:solidFill>
                          <a:latin typeface="+mj-lt"/>
                        </a:rPr>
                        <a:t>Mål/ Hva skal de voksne gjøre</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800" b="0">
                          <a:solidFill>
                            <a:schemeClr val="tx1"/>
                          </a:solidFill>
                          <a:latin typeface="+mj-lt"/>
                        </a:rPr>
                        <a:t>Hva skal barna oppleve</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extLst>
                  <a:ext uri="{0D108BD9-81ED-4DB2-BD59-A6C34878D82A}">
                    <a16:rowId xmlns:a16="http://schemas.microsoft.com/office/drawing/2014/main" val="261134772"/>
                  </a:ext>
                </a:extLst>
              </a:tr>
              <a:tr h="2194417">
                <a:tc>
                  <a:txBody>
                    <a:bodyPr/>
                    <a:lstStyle/>
                    <a:p>
                      <a:r>
                        <a:rPr lang="nb-NO" sz="2200">
                          <a:latin typeface="+mj-lt"/>
                        </a:rPr>
                        <a:t>Levering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-Vi skal møte barna og foreldrene i garderoben, vi sier hei og har øyekontakt, snakke med barna i samme høyde,</a:t>
                      </a:r>
                    </a:p>
                    <a:p>
                      <a:r>
                        <a:rPr lang="nb-NO" sz="2200">
                          <a:latin typeface="+mj-lt"/>
                        </a:rPr>
                        <a:t>vi tilpasser oss etter barnets behov og er rolig i overleveringen. </a:t>
                      </a:r>
                    </a:p>
                    <a:p>
                      <a:r>
                        <a:rPr lang="nb-NO" sz="2200">
                          <a:latin typeface="+mj-lt"/>
                        </a:rPr>
                        <a:t>-Vi tar imot informasjon fra foreldrene dersom de har det.</a:t>
                      </a:r>
                    </a:p>
                    <a:p>
                      <a:r>
                        <a:rPr lang="nb-NO" sz="2200">
                          <a:latin typeface="+mj-lt"/>
                        </a:rPr>
                        <a:t>-Vi støtter og hjelper barnet dersom det blir lei seg, noen barn trenger et fang, mens andre vil stå i vinduet å vinke.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-Barnet og foreldrene skal føle seg sett, trygt og velkommen. </a:t>
                      </a:r>
                    </a:p>
                    <a:p>
                      <a:r>
                        <a:rPr lang="nb-NO" sz="2200">
                          <a:latin typeface="+mj-lt"/>
                        </a:rPr>
                        <a:t>- Barna skal føle seg velkommen, sett og lydhørt. </a:t>
                      </a:r>
                    </a:p>
                    <a:p>
                      <a:r>
                        <a:rPr lang="nb-NO" sz="2200">
                          <a:latin typeface="+mj-lt"/>
                        </a:rPr>
                        <a:t>-Lære og si hei / god morgen. </a:t>
                      </a:r>
                    </a:p>
                    <a:p>
                      <a:r>
                        <a:rPr lang="nb-NO" sz="2200">
                          <a:latin typeface="+mj-lt"/>
                        </a:rPr>
                        <a:t>-Trygg og hyggelig overgang, god start på dagen.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extLst>
                  <a:ext uri="{0D108BD9-81ED-4DB2-BD59-A6C34878D82A}">
                    <a16:rowId xmlns:a16="http://schemas.microsoft.com/office/drawing/2014/main" val="4022709602"/>
                  </a:ext>
                </a:extLst>
              </a:tr>
              <a:tr h="1859159">
                <a:tc>
                  <a:txBody>
                    <a:bodyPr/>
                    <a:lstStyle/>
                    <a:p>
                      <a:r>
                        <a:rPr lang="nb-NO" sz="2200">
                          <a:latin typeface="+mj-lt"/>
                        </a:rPr>
                        <a:t>Frokost</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Vi skal sitte samlet rundt bordet med barna.</a:t>
                      </a:r>
                    </a:p>
                    <a:p>
                      <a:r>
                        <a:rPr lang="nb-NO" sz="2200">
                          <a:latin typeface="+mj-lt"/>
                        </a:rPr>
                        <a:t>-Vi snakker med barna og bruker måltidet som en pedagogisk arena.</a:t>
                      </a:r>
                    </a:p>
                    <a:p>
                      <a:r>
                        <a:rPr lang="nb-NO" sz="2200">
                          <a:latin typeface="+mj-lt"/>
                        </a:rPr>
                        <a:t>-Tilrettelegge for barn som ikke spiser.</a:t>
                      </a:r>
                    </a:p>
                    <a:p>
                      <a:r>
                        <a:rPr lang="nb-NO" sz="2200">
                          <a:latin typeface="+mj-lt"/>
                        </a:rPr>
                        <a:t>.Vi har fokus på å inkludere alle barna i samtalen, språkstimulering, oppmuntrer til selvstendighet og gir positive tilbakemeldinger til barna.</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-Barna skal få en god språkutvikling.</a:t>
                      </a:r>
                    </a:p>
                    <a:p>
                      <a:r>
                        <a:rPr lang="nb-NO" sz="2200">
                          <a:latin typeface="+mj-lt"/>
                        </a:rPr>
                        <a:t>-Barna skal få et næringsrikt og godt måltid og en rolig og god start på dagen.</a:t>
                      </a:r>
                    </a:p>
                    <a:p>
                      <a:r>
                        <a:rPr lang="nb-NO" sz="2200">
                          <a:latin typeface="+mj-lt"/>
                        </a:rPr>
                        <a:t>- Barna skal få øve på selvstendighet og mestring ved å la de smøre/spise maten sin selv, hjelpe til med matservering.</a:t>
                      </a:r>
                    </a:p>
                    <a:p>
                      <a:r>
                        <a:rPr lang="nb-NO" sz="2200">
                          <a:latin typeface="+mj-lt"/>
                        </a:rPr>
                        <a:t>-Barna skal få oppleve fellesskap og samtale underveis i måltidet.</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extLst>
                  <a:ext uri="{0D108BD9-81ED-4DB2-BD59-A6C34878D82A}">
                    <a16:rowId xmlns:a16="http://schemas.microsoft.com/office/drawing/2014/main" val="848727897"/>
                  </a:ext>
                </a:extLst>
              </a:tr>
              <a:tr h="1859159">
                <a:tc>
                  <a:txBody>
                    <a:bodyPr/>
                    <a:lstStyle/>
                    <a:p>
                      <a:r>
                        <a:rPr lang="nb-NO" sz="2200">
                          <a:latin typeface="+mj-lt"/>
                        </a:rPr>
                        <a:t>Rydding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.Vi skal tydeliggjøre aktiviteten.</a:t>
                      </a:r>
                    </a:p>
                    <a:p>
                      <a:r>
                        <a:rPr lang="nb-NO" sz="2200">
                          <a:latin typeface="+mj-lt"/>
                        </a:rPr>
                        <a:t>-Vi skal veilede barna i rydding (ute og inne).</a:t>
                      </a:r>
                    </a:p>
                    <a:p>
                      <a:r>
                        <a:rPr lang="nb-NO" sz="2200">
                          <a:latin typeface="+mj-lt"/>
                        </a:rPr>
                        <a:t>-Voksne rydder med barna. </a:t>
                      </a:r>
                    </a:p>
                    <a:p>
                      <a:r>
                        <a:rPr lang="nb-NO" sz="2200">
                          <a:latin typeface="+mj-lt"/>
                        </a:rPr>
                        <a:t>-Vi benytter oss av ryddesignaler/rydde sang. </a:t>
                      </a:r>
                    </a:p>
                    <a:p>
                      <a:r>
                        <a:rPr lang="nb-NO" sz="2200">
                          <a:latin typeface="+mj-lt"/>
                        </a:rPr>
                        <a:t>-Vi skal være gode rollemodeller, motivere og gi ros.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-Barna skal vite hvor ting skal ligge gjennom sortering. </a:t>
                      </a:r>
                    </a:p>
                    <a:p>
                      <a:r>
                        <a:rPr lang="nb-NO" sz="2200">
                          <a:latin typeface="+mj-lt"/>
                        </a:rPr>
                        <a:t>-Barna lærer  at vi rydder, når vi avslutter en lek. </a:t>
                      </a:r>
                    </a:p>
                    <a:p>
                      <a:r>
                        <a:rPr lang="nb-NO" sz="2200">
                          <a:latin typeface="+mj-lt"/>
                        </a:rPr>
                        <a:t>-Barna får delta i felleskap ,hjelpe til og hjelpe andre. </a:t>
                      </a:r>
                    </a:p>
                    <a:p>
                      <a:r>
                        <a:rPr lang="nb-NO" sz="2200">
                          <a:latin typeface="+mj-lt"/>
                        </a:rPr>
                        <a:t>-Lære og ta vare på tingene/lekene og holde orden. </a:t>
                      </a:r>
                    </a:p>
                    <a:p>
                      <a:r>
                        <a:rPr lang="nb-NO" sz="2200">
                          <a:latin typeface="+mj-lt"/>
                        </a:rPr>
                        <a:t>- Ros og oppmuntring underveis.</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extLst>
                  <a:ext uri="{0D108BD9-81ED-4DB2-BD59-A6C34878D82A}">
                    <a16:rowId xmlns:a16="http://schemas.microsoft.com/office/drawing/2014/main" val="4053917318"/>
                  </a:ext>
                </a:extLst>
              </a:tr>
              <a:tr h="1859159">
                <a:tc>
                  <a:txBody>
                    <a:bodyPr/>
                    <a:lstStyle/>
                    <a:p>
                      <a:r>
                        <a:rPr lang="nb-NO" sz="2200">
                          <a:latin typeface="+mj-lt"/>
                        </a:rPr>
                        <a:t>​</a:t>
                      </a:r>
                    </a:p>
                    <a:p>
                      <a:r>
                        <a:rPr lang="nb-NO" sz="2200">
                          <a:latin typeface="+mj-lt"/>
                        </a:rPr>
                        <a:t>​Samlingsstund</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-Vi samler barna og har felles/oppdatering av dagen og hva som kommer til og skje. </a:t>
                      </a:r>
                    </a:p>
                    <a:p>
                      <a:r>
                        <a:rPr lang="nb-NO" sz="2200">
                          <a:latin typeface="+mj-lt"/>
                        </a:rPr>
                        <a:t>-Vi er forberedte og deltakende, og vi benytter oss av konkreter.</a:t>
                      </a:r>
                    </a:p>
                    <a:p>
                      <a:r>
                        <a:rPr lang="nb-NO" sz="2200">
                          <a:latin typeface="+mj-lt"/>
                        </a:rPr>
                        <a:t>-Vi gir barna mulighet til å bidra i samlingen.</a:t>
                      </a:r>
                    </a:p>
                    <a:p>
                      <a:r>
                        <a:rPr lang="nb-NO" sz="2200">
                          <a:latin typeface="+mj-lt"/>
                        </a:rPr>
                        <a:t>- Vi benytter oss av dagtavle, samt bøker og sanger på barnas nivå.</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-Barna skal oppleve glede og felleskap i samlingsstundene våre.</a:t>
                      </a:r>
                    </a:p>
                    <a:p>
                      <a:r>
                        <a:rPr lang="nb-NO" sz="2200">
                          <a:latin typeface="+mj-lt"/>
                        </a:rPr>
                        <a:t>- Barna lærer turtagning  og til å lytte på hverandre. </a:t>
                      </a:r>
                    </a:p>
                    <a:p>
                      <a:r>
                        <a:rPr lang="nb-NO" sz="2200">
                          <a:latin typeface="+mj-lt"/>
                        </a:rPr>
                        <a:t>- Barna blir sett og hørt.</a:t>
                      </a:r>
                    </a:p>
                    <a:p>
                      <a:r>
                        <a:rPr lang="nb-NO" sz="2200">
                          <a:latin typeface="+mj-lt"/>
                        </a:rPr>
                        <a:t>- Barna skal  få lov og si noe høyt.</a:t>
                      </a:r>
                    </a:p>
                    <a:p>
                      <a:r>
                        <a:rPr lang="nb-NO" sz="2200">
                          <a:latin typeface="+mj-lt"/>
                        </a:rPr>
                        <a:t>- Alle skal Inkluderes og føle tilhørighet.</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extLst>
                  <a:ext uri="{0D108BD9-81ED-4DB2-BD59-A6C34878D82A}">
                    <a16:rowId xmlns:a16="http://schemas.microsoft.com/office/drawing/2014/main" val="1496697034"/>
                  </a:ext>
                </a:extLst>
              </a:tr>
              <a:tr h="2194417">
                <a:tc>
                  <a:txBody>
                    <a:bodyPr/>
                    <a:lstStyle/>
                    <a:p>
                      <a:r>
                        <a:rPr lang="nb-NO" sz="2200">
                          <a:latin typeface="+mj-lt"/>
                        </a:rPr>
                        <a:t>Lunsj</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dirty="0">
                          <a:latin typeface="+mj-lt"/>
                        </a:rPr>
                        <a:t>-Vi skal sørge at barna får et variert kosthold</a:t>
                      </a:r>
                    </a:p>
                    <a:p>
                      <a:r>
                        <a:rPr lang="nb-NO" sz="2200" dirty="0">
                          <a:latin typeface="+mj-lt"/>
                        </a:rPr>
                        <a:t>-Vi gjør ferdig bordet til måltidet, slik at vi er tilstede under måltidet og ikke går fram og tilbake. </a:t>
                      </a:r>
                    </a:p>
                    <a:p>
                      <a:r>
                        <a:rPr lang="nb-NO" sz="2200" dirty="0">
                          <a:latin typeface="+mj-lt"/>
                        </a:rPr>
                        <a:t>-Vi er språklig aktive, bruker konkreter og måltidsarenaen til f.eks. å øve på begreper.</a:t>
                      </a:r>
                    </a:p>
                    <a:p>
                      <a:r>
                        <a:rPr lang="nb-NO" sz="2200" dirty="0">
                          <a:latin typeface="+mj-lt"/>
                        </a:rPr>
                        <a:t>-Barn kan hjelpe til i forberedelsene til måltid etter alder og modenhet.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dirty="0">
                          <a:latin typeface="+mj-lt"/>
                        </a:rPr>
                        <a:t>-Barna får øve på selvstendighet og oppleve mestring.</a:t>
                      </a:r>
                    </a:p>
                    <a:p>
                      <a:r>
                        <a:rPr lang="nb-NO" sz="2200" dirty="0">
                          <a:latin typeface="+mj-lt"/>
                        </a:rPr>
                        <a:t>-Alle skal bli sett og hørt</a:t>
                      </a:r>
                    </a:p>
                    <a:p>
                      <a:r>
                        <a:rPr lang="nb-NO" sz="2200" dirty="0">
                          <a:latin typeface="+mj-lt"/>
                        </a:rPr>
                        <a:t>-Alle barn skal få et næringsrikt og godt måltid.</a:t>
                      </a:r>
                    </a:p>
                    <a:p>
                      <a:r>
                        <a:rPr lang="nb-NO" sz="2200" dirty="0">
                          <a:latin typeface="+mj-lt"/>
                        </a:rPr>
                        <a:t>-Turtaging, vente på tur og hjelpe hverandre.</a:t>
                      </a:r>
                    </a:p>
                    <a:p>
                      <a:r>
                        <a:rPr lang="nb-NO" sz="2200" dirty="0">
                          <a:latin typeface="+mj-lt"/>
                        </a:rPr>
                        <a:t>-Språkutvikling.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extLst>
                  <a:ext uri="{0D108BD9-81ED-4DB2-BD59-A6C34878D82A}">
                    <a16:rowId xmlns:a16="http://schemas.microsoft.com/office/drawing/2014/main" val="2133970003"/>
                  </a:ext>
                </a:extLst>
              </a:tr>
            </a:tbl>
          </a:graphicData>
        </a:graphic>
      </p:graphicFrame>
      <p:sp>
        <p:nvSpPr>
          <p:cNvPr id="6" name="TekstSylinder 5">
            <a:extLst>
              <a:ext uri="{FF2B5EF4-FFF2-40B4-BE49-F238E27FC236}">
                <a16:creationId xmlns:a16="http://schemas.microsoft.com/office/drawing/2014/main" id="{CC2C9ABD-CE95-9FD0-8818-3D4E8496F909}"/>
              </a:ext>
            </a:extLst>
          </p:cNvPr>
          <p:cNvSpPr txBox="1"/>
          <p:nvPr/>
        </p:nvSpPr>
        <p:spPr>
          <a:xfrm>
            <a:off x="487364" y="42294"/>
            <a:ext cx="23353779"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dirty="0">
                <a:solidFill>
                  <a:schemeClr val="bg1"/>
                </a:solidFill>
              </a:rPr>
              <a:t>Gode hverdagsrutiner i Gaupefaret barnehage 2026-2027</a:t>
            </a:r>
          </a:p>
        </p:txBody>
      </p:sp>
    </p:spTree>
    <p:extLst>
      <p:ext uri="{BB962C8B-B14F-4D97-AF65-F5344CB8AC3E}">
        <p14:creationId xmlns:p14="http://schemas.microsoft.com/office/powerpoint/2010/main" val="25239370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5C3ED1DF-32D6-36E6-87B5-F2213F17E95C}"/>
              </a:ext>
            </a:extLst>
          </p:cNvPr>
          <p:cNvSpPr txBox="1"/>
          <p:nvPr/>
        </p:nvSpPr>
        <p:spPr>
          <a:xfrm>
            <a:off x="758707" y="3599449"/>
            <a:ext cx="4727334" cy="646331"/>
          </a:xfrm>
          <a:prstGeom prst="rect">
            <a:avLst/>
          </a:prstGeom>
          <a:noFill/>
        </p:spPr>
        <p:txBody>
          <a:bodyPr wrap="square" rtlCol="0">
            <a:spAutoFit/>
          </a:bodyPr>
          <a:lstStyle/>
          <a:p>
            <a:endParaRPr lang="nb-NO" sz="3600"/>
          </a:p>
        </p:txBody>
      </p:sp>
      <p:sp>
        <p:nvSpPr>
          <p:cNvPr id="5" name="TekstSylinder 4">
            <a:extLst>
              <a:ext uri="{FF2B5EF4-FFF2-40B4-BE49-F238E27FC236}">
                <a16:creationId xmlns:a16="http://schemas.microsoft.com/office/drawing/2014/main" id="{0F062C6D-6F8C-8377-D876-BB1375FC247E}"/>
              </a:ext>
            </a:extLst>
          </p:cNvPr>
          <p:cNvSpPr txBox="1"/>
          <p:nvPr/>
        </p:nvSpPr>
        <p:spPr>
          <a:xfrm>
            <a:off x="1063488" y="3904229"/>
            <a:ext cx="4727334" cy="646331"/>
          </a:xfrm>
          <a:prstGeom prst="rect">
            <a:avLst/>
          </a:prstGeom>
          <a:noFill/>
        </p:spPr>
        <p:txBody>
          <a:bodyPr wrap="square" rtlCol="0">
            <a:spAutoFit/>
          </a:bodyPr>
          <a:lstStyle/>
          <a:p>
            <a:endParaRPr lang="nb-NO" sz="3600"/>
          </a:p>
        </p:txBody>
      </p:sp>
      <p:graphicFrame>
        <p:nvGraphicFramePr>
          <p:cNvPr id="11" name="Tabell 11">
            <a:extLst>
              <a:ext uri="{FF2B5EF4-FFF2-40B4-BE49-F238E27FC236}">
                <a16:creationId xmlns:a16="http://schemas.microsoft.com/office/drawing/2014/main" id="{4FD180F6-4ECF-B2F9-F578-384AB408D16F}"/>
              </a:ext>
            </a:extLst>
          </p:cNvPr>
          <p:cNvGraphicFramePr>
            <a:graphicFrameLocks noGrp="1"/>
          </p:cNvGraphicFramePr>
          <p:nvPr/>
        </p:nvGraphicFramePr>
        <p:xfrm>
          <a:off x="327075" y="1082446"/>
          <a:ext cx="23296631" cy="11271673"/>
        </p:xfrm>
        <a:graphic>
          <a:graphicData uri="http://schemas.openxmlformats.org/drawingml/2006/table">
            <a:tbl>
              <a:tblPr firstRow="1" bandRow="1">
                <a:tableStyleId>{7DF18680-E054-41AD-8BC1-D1AEF772440D}</a:tableStyleId>
              </a:tblPr>
              <a:tblGrid>
                <a:gridCol w="2685875">
                  <a:extLst>
                    <a:ext uri="{9D8B030D-6E8A-4147-A177-3AD203B41FA5}">
                      <a16:colId xmlns:a16="http://schemas.microsoft.com/office/drawing/2014/main" val="4078478853"/>
                    </a:ext>
                  </a:extLst>
                </a:gridCol>
                <a:gridCol w="9800000">
                  <a:extLst>
                    <a:ext uri="{9D8B030D-6E8A-4147-A177-3AD203B41FA5}">
                      <a16:colId xmlns:a16="http://schemas.microsoft.com/office/drawing/2014/main" val="4176180871"/>
                    </a:ext>
                  </a:extLst>
                </a:gridCol>
                <a:gridCol w="10810756">
                  <a:extLst>
                    <a:ext uri="{9D8B030D-6E8A-4147-A177-3AD203B41FA5}">
                      <a16:colId xmlns:a16="http://schemas.microsoft.com/office/drawing/2014/main" val="3410640219"/>
                    </a:ext>
                  </a:extLst>
                </a:gridCol>
              </a:tblGrid>
              <a:tr h="609560">
                <a:tc>
                  <a:txBody>
                    <a:bodyPr/>
                    <a:lstStyle/>
                    <a:p>
                      <a:r>
                        <a:rPr lang="nb-NO" sz="2800" b="0">
                          <a:solidFill>
                            <a:schemeClr val="tx1"/>
                          </a:solidFill>
                          <a:latin typeface="+mj-lt"/>
                        </a:rPr>
                        <a:t>Rutinesituasjon</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800" b="0">
                          <a:solidFill>
                            <a:schemeClr val="tx1"/>
                          </a:solidFill>
                          <a:latin typeface="+mj-lt"/>
                        </a:rPr>
                        <a:t>Mål/ Hva skal de voksne gjøre</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800" b="0">
                          <a:solidFill>
                            <a:schemeClr val="tx1"/>
                          </a:solidFill>
                          <a:latin typeface="+mj-lt"/>
                        </a:rPr>
                        <a:t>Hva skal barna oppleve</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extLst>
                  <a:ext uri="{0D108BD9-81ED-4DB2-BD59-A6C34878D82A}">
                    <a16:rowId xmlns:a16="http://schemas.microsoft.com/office/drawing/2014/main" val="261134772"/>
                  </a:ext>
                </a:extLst>
              </a:tr>
              <a:tr h="1859159">
                <a:tc>
                  <a:txBody>
                    <a:bodyPr/>
                    <a:lstStyle/>
                    <a:p>
                      <a:r>
                        <a:rPr lang="nb-NO" sz="2200">
                          <a:latin typeface="+mj-lt"/>
                        </a:rPr>
                        <a:t>​</a:t>
                      </a:r>
                    </a:p>
                    <a:p>
                      <a:r>
                        <a:rPr lang="nb-NO" sz="2200">
                          <a:latin typeface="+mj-lt"/>
                        </a:rPr>
                        <a:t>Søvn/ avslapping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-Vi forbereder vogna i forkant og legger frem alt barna trenger. Sovevakten står klar til å møte barna, hjelpe opp i vognene.</a:t>
                      </a:r>
                    </a:p>
                    <a:p>
                      <a:r>
                        <a:rPr lang="nb-NO" sz="2200">
                          <a:latin typeface="+mj-lt"/>
                        </a:rPr>
                        <a:t>-Sovende barn skal alltid tilsyn av en sovevakt.</a:t>
                      </a:r>
                    </a:p>
                    <a:p>
                      <a:r>
                        <a:rPr lang="nb-NO" sz="2200">
                          <a:latin typeface="+mj-lt"/>
                        </a:rPr>
                        <a:t>-Rolig bords aktivitet for de som ikke sover.</a:t>
                      </a:r>
                    </a:p>
                    <a:p>
                      <a:r>
                        <a:rPr lang="nb-NO" sz="2200">
                          <a:latin typeface="+mj-lt"/>
                        </a:rPr>
                        <a:t>-Vi skaper en rolig atmosfære.</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-Barna lærer og erfarer at kroppen kan slappe av.</a:t>
                      </a:r>
                    </a:p>
                    <a:p>
                      <a:r>
                        <a:rPr lang="nb-NO" sz="2200">
                          <a:latin typeface="+mj-lt"/>
                        </a:rPr>
                        <a:t>-Barna får oppleve trygg overgang til søvn/avslapping.</a:t>
                      </a:r>
                    </a:p>
                    <a:p>
                      <a:r>
                        <a:rPr lang="nb-NO" sz="2200">
                          <a:latin typeface="+mj-lt"/>
                        </a:rPr>
                        <a:t>-Etter hvilestunden skal barna få oppleve ro på avdelingen og et voksenfang skal være tilgengelig for de som trenger det.</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extLst>
                  <a:ext uri="{0D108BD9-81ED-4DB2-BD59-A6C34878D82A}">
                    <a16:rowId xmlns:a16="http://schemas.microsoft.com/office/drawing/2014/main" val="4022709602"/>
                  </a:ext>
                </a:extLst>
              </a:tr>
              <a:tr h="2194417">
                <a:tc>
                  <a:txBody>
                    <a:bodyPr/>
                    <a:lstStyle/>
                    <a:p>
                      <a:r>
                        <a:rPr lang="nb-NO" sz="2200">
                          <a:latin typeface="+mj-lt"/>
                        </a:rPr>
                        <a:t>Bleieskift/ dobesøk</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-Vi skaper trygghet.</a:t>
                      </a:r>
                    </a:p>
                    <a:p>
                      <a:r>
                        <a:rPr lang="nb-NO" sz="2200">
                          <a:latin typeface="+mj-lt"/>
                        </a:rPr>
                        <a:t>-Ansatte lærer om hvor viktig hygiene er. </a:t>
                      </a:r>
                    </a:p>
                    <a:p>
                      <a:r>
                        <a:rPr lang="nb-NO" sz="2200">
                          <a:latin typeface="+mj-lt"/>
                        </a:rPr>
                        <a:t>-Vi tilpasser oss etter hvert barns behov.</a:t>
                      </a:r>
                    </a:p>
                    <a:p>
                      <a:r>
                        <a:rPr lang="nb-NO" sz="2200">
                          <a:latin typeface="+mj-lt"/>
                        </a:rPr>
                        <a:t>-Vi snakker med barnet underveis. </a:t>
                      </a:r>
                    </a:p>
                    <a:p>
                      <a:r>
                        <a:rPr lang="nb-NO" sz="2200">
                          <a:latin typeface="+mj-lt"/>
                        </a:rPr>
                        <a:t>-Øyekontakt.</a:t>
                      </a:r>
                    </a:p>
                    <a:p>
                      <a:r>
                        <a:rPr lang="nb-NO" sz="2200">
                          <a:latin typeface="+mj-lt"/>
                        </a:rPr>
                        <a:t>-Ha god tid til å skape en god og trygg overgang.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-Barnet skal oppleve at situasjonen er trygg, rolig og forutsigbar. </a:t>
                      </a:r>
                    </a:p>
                    <a:p>
                      <a:r>
                        <a:rPr lang="nb-NO" sz="2200">
                          <a:latin typeface="+mj-lt"/>
                        </a:rPr>
                        <a:t>-Barna skal ha en positiv opplevelse og kjenne seg trygg.</a:t>
                      </a:r>
                    </a:p>
                    <a:p>
                      <a:r>
                        <a:rPr lang="nb-NO" sz="2200">
                          <a:latin typeface="+mj-lt"/>
                        </a:rPr>
                        <a:t>-Omsorg og nære voksne.</a:t>
                      </a:r>
                    </a:p>
                    <a:p>
                      <a:r>
                        <a:rPr lang="nb-NO" sz="2200">
                          <a:latin typeface="+mj-lt"/>
                        </a:rPr>
                        <a:t>-Språkutvikling.</a:t>
                      </a:r>
                    </a:p>
                    <a:p>
                      <a:r>
                        <a:rPr lang="nb-NO" sz="2200">
                          <a:latin typeface="+mj-lt"/>
                        </a:rPr>
                        <a:t>-Barna skal få oppleve mestringsfølelse.</a:t>
                      </a:r>
                    </a:p>
                    <a:p>
                      <a:r>
                        <a:rPr lang="nb-NO" sz="2200">
                          <a:latin typeface="+mj-lt"/>
                        </a:rPr>
                        <a:t>-Læring.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extLst>
                  <a:ext uri="{0D108BD9-81ED-4DB2-BD59-A6C34878D82A}">
                    <a16:rowId xmlns:a16="http://schemas.microsoft.com/office/drawing/2014/main" val="848727897"/>
                  </a:ext>
                </a:extLst>
              </a:tr>
              <a:tr h="2194417">
                <a:tc>
                  <a:txBody>
                    <a:bodyPr/>
                    <a:lstStyle/>
                    <a:p>
                      <a:r>
                        <a:rPr lang="nb-NO" sz="2200">
                          <a:latin typeface="+mj-lt"/>
                        </a:rPr>
                        <a:t>​</a:t>
                      </a:r>
                    </a:p>
                    <a:p>
                      <a:r>
                        <a:rPr lang="nb-NO" sz="2200">
                          <a:latin typeface="+mj-lt"/>
                        </a:rPr>
                        <a:t>Garderobesituasjon</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-Vi legger til rette for barna i form av at barna finner fram klær.</a:t>
                      </a:r>
                    </a:p>
                    <a:p>
                      <a:r>
                        <a:rPr lang="nb-NO" sz="2200">
                          <a:latin typeface="+mj-lt"/>
                        </a:rPr>
                        <a:t>-Vi setter ord på det vi gjør.</a:t>
                      </a:r>
                    </a:p>
                    <a:p>
                      <a:r>
                        <a:rPr lang="nb-NO" sz="2200">
                          <a:latin typeface="+mj-lt"/>
                        </a:rPr>
                        <a:t>-Ansatte veileder etter barnas forutsetninger.</a:t>
                      </a:r>
                    </a:p>
                    <a:p>
                      <a:r>
                        <a:rPr lang="nb-NO" sz="2200">
                          <a:latin typeface="+mj-lt"/>
                        </a:rPr>
                        <a:t>-Vi bruker god tid for å få en fin overgang.</a:t>
                      </a:r>
                    </a:p>
                    <a:p>
                      <a:r>
                        <a:rPr lang="nb-NO" sz="2200">
                          <a:latin typeface="+mj-lt"/>
                        </a:rPr>
                        <a:t>-Vi deler opp barnegruppa i garderoben.</a:t>
                      </a:r>
                    </a:p>
                    <a:p>
                      <a:r>
                        <a:rPr lang="nb-NO" sz="2200">
                          <a:latin typeface="+mj-lt"/>
                        </a:rPr>
                        <a:t>-Voksne oppmuntrer barna ti selvstendighet og lar barna få prøve selv.</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-Barna lærer å vente på tur.</a:t>
                      </a:r>
                    </a:p>
                    <a:p>
                      <a:r>
                        <a:rPr lang="nb-NO" sz="2200">
                          <a:latin typeface="+mj-lt"/>
                        </a:rPr>
                        <a:t>- Barna får øve på fin -og grovmotorikk.</a:t>
                      </a:r>
                    </a:p>
                    <a:p>
                      <a:r>
                        <a:rPr lang="nb-NO" sz="2200">
                          <a:latin typeface="+mj-lt"/>
                        </a:rPr>
                        <a:t>-Barna får oppleve selvstendighet og mestringsfølelse.</a:t>
                      </a:r>
                    </a:p>
                    <a:p>
                      <a:r>
                        <a:rPr lang="nb-NO" sz="2200">
                          <a:latin typeface="+mj-lt"/>
                        </a:rPr>
                        <a:t>-Språkutvikling.</a:t>
                      </a:r>
                    </a:p>
                    <a:p>
                      <a:r>
                        <a:rPr lang="nb-NO" sz="2200">
                          <a:latin typeface="+mj-lt"/>
                        </a:rPr>
                        <a:t>-Hjelpe hverandre.</a:t>
                      </a:r>
                    </a:p>
                    <a:p>
                      <a:r>
                        <a:rPr lang="nb-NO" sz="2200">
                          <a:latin typeface="+mj-lt"/>
                        </a:rPr>
                        <a:t>-Få en god og trygg overgang.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extLst>
                  <a:ext uri="{0D108BD9-81ED-4DB2-BD59-A6C34878D82A}">
                    <a16:rowId xmlns:a16="http://schemas.microsoft.com/office/drawing/2014/main" val="4053917318"/>
                  </a:ext>
                </a:extLst>
              </a:tr>
              <a:tr h="2529675">
                <a:tc>
                  <a:txBody>
                    <a:bodyPr/>
                    <a:lstStyle/>
                    <a:p>
                      <a:r>
                        <a:rPr lang="nb-NO" sz="2200">
                          <a:latin typeface="+mj-lt"/>
                        </a:rPr>
                        <a:t>​</a:t>
                      </a:r>
                    </a:p>
                    <a:p>
                      <a:r>
                        <a:rPr lang="nb-NO" sz="2200">
                          <a:latin typeface="+mj-lt"/>
                        </a:rPr>
                        <a:t>​Turer</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-De voksne skal finne turmål i samarbeid med barna.</a:t>
                      </a:r>
                    </a:p>
                    <a:p>
                      <a:r>
                        <a:rPr lang="nb-NO" sz="2200">
                          <a:latin typeface="+mj-lt"/>
                        </a:rPr>
                        <a:t>-Vi planlegger og forbereder i god tid. </a:t>
                      </a:r>
                    </a:p>
                    <a:p>
                      <a:r>
                        <a:rPr lang="nb-NO" sz="2200">
                          <a:latin typeface="+mj-lt"/>
                        </a:rPr>
                        <a:t>-Vi forbereder barna på at de skal på tur.</a:t>
                      </a:r>
                    </a:p>
                    <a:p>
                      <a:r>
                        <a:rPr lang="nb-NO" sz="2200">
                          <a:latin typeface="+mj-lt"/>
                        </a:rPr>
                        <a:t>-Vi bruker god tid og fokuserer på prosessen over en lengre periode.</a:t>
                      </a:r>
                    </a:p>
                    <a:p>
                      <a:r>
                        <a:rPr lang="nb-NO" sz="2200">
                          <a:latin typeface="+mj-lt"/>
                        </a:rPr>
                        <a:t>-Voksne er til stede, her og nå.</a:t>
                      </a:r>
                    </a:p>
                    <a:p>
                      <a:r>
                        <a:rPr lang="nb-NO" sz="2200">
                          <a:latin typeface="+mj-lt"/>
                        </a:rPr>
                        <a:t>-Vi lar barna utforske, og forsker med de.</a:t>
                      </a:r>
                    </a:p>
                    <a:p>
                      <a:r>
                        <a:rPr lang="nb-NO" sz="2200">
                          <a:latin typeface="+mj-lt"/>
                        </a:rPr>
                        <a:t>-Vi lærer barna naturens endringer gjennom årstiden.</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-Fysisk aktivitet, og grovmotorisklæring.</a:t>
                      </a:r>
                    </a:p>
                    <a:p>
                      <a:r>
                        <a:rPr lang="nb-NO" sz="2200">
                          <a:latin typeface="+mj-lt"/>
                        </a:rPr>
                        <a:t>-Oppmerksomme på det man ser.</a:t>
                      </a:r>
                    </a:p>
                    <a:p>
                      <a:r>
                        <a:rPr lang="nb-NO" sz="2200">
                          <a:latin typeface="+mj-lt"/>
                        </a:rPr>
                        <a:t>-Samhold, felles opplevelser og uteliv.</a:t>
                      </a:r>
                    </a:p>
                    <a:p>
                      <a:r>
                        <a:rPr lang="nb-NO" sz="2200">
                          <a:latin typeface="+mj-lt"/>
                        </a:rPr>
                        <a:t>-Barna får oppleve glede, samarbeid, ,mestringsfølelse og felleskap.</a:t>
                      </a:r>
                    </a:p>
                    <a:p>
                      <a:r>
                        <a:rPr lang="nb-NO" sz="2200">
                          <a:latin typeface="+mj-lt"/>
                        </a:rPr>
                        <a:t>-Barna får bruk de ulike sansene.</a:t>
                      </a:r>
                    </a:p>
                    <a:p>
                      <a:r>
                        <a:rPr lang="nb-NO" sz="2200">
                          <a:latin typeface="+mj-lt"/>
                        </a:rPr>
                        <a:t>-Bærekrav og samfunn.</a:t>
                      </a:r>
                    </a:p>
                    <a:p>
                      <a:r>
                        <a:rPr lang="nb-NO" sz="2200">
                          <a:latin typeface="+mj-lt"/>
                        </a:rPr>
                        <a:t>- Barna lærer trafikkregler.</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extLst>
                  <a:ext uri="{0D108BD9-81ED-4DB2-BD59-A6C34878D82A}">
                    <a16:rowId xmlns:a16="http://schemas.microsoft.com/office/drawing/2014/main" val="1496697034"/>
                  </a:ext>
                </a:extLst>
              </a:tr>
              <a:tr h="1883893">
                <a:tc>
                  <a:txBody>
                    <a:bodyPr/>
                    <a:lstStyle/>
                    <a:p>
                      <a:r>
                        <a:rPr lang="nb-NO" sz="2200">
                          <a:latin typeface="+mj-lt"/>
                        </a:rPr>
                        <a:t>Henting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dirty="0">
                          <a:latin typeface="+mj-lt"/>
                        </a:rPr>
                        <a:t>- Vi har oversikt og møter foreldrene.</a:t>
                      </a:r>
                    </a:p>
                    <a:p>
                      <a:r>
                        <a:rPr lang="nb-NO" sz="2200" dirty="0">
                          <a:latin typeface="+mj-lt"/>
                        </a:rPr>
                        <a:t>-Alle ansatte sørger at barna er i fokus (spør barnet eller forteller om barnets dag).</a:t>
                      </a:r>
                    </a:p>
                    <a:p>
                      <a:r>
                        <a:rPr lang="nb-NO" sz="2200" dirty="0">
                          <a:latin typeface="+mj-lt"/>
                        </a:rPr>
                        <a:t>-Vi ivaretar barnet.</a:t>
                      </a:r>
                    </a:p>
                    <a:p>
                      <a:r>
                        <a:rPr lang="nb-NO" sz="2200" dirty="0">
                          <a:latin typeface="+mj-lt"/>
                        </a:rPr>
                        <a:t>.Vi takker for i dag og sier vennlig ha det til barnet og bruker barnets navn. Vi sier også ha det til foreldrene.</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dirty="0">
                          <a:latin typeface="+mj-lt"/>
                        </a:rPr>
                        <a:t>-Barna får oppleve glede og en god avslutning på dagen. Barna skal oppleve en trygg overføring fra barnehage til sine foreldre/ foresatte.</a:t>
                      </a:r>
                    </a:p>
                    <a:p>
                      <a:endParaRPr lang="nb-NO" sz="2200" dirty="0">
                        <a:latin typeface="+mj-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extLst>
                  <a:ext uri="{0D108BD9-81ED-4DB2-BD59-A6C34878D82A}">
                    <a16:rowId xmlns:a16="http://schemas.microsoft.com/office/drawing/2014/main" val="2133970003"/>
                  </a:ext>
                </a:extLst>
              </a:tr>
            </a:tbl>
          </a:graphicData>
        </a:graphic>
      </p:graphicFrame>
    </p:spTree>
    <p:extLst>
      <p:ext uri="{BB962C8B-B14F-4D97-AF65-F5344CB8AC3E}">
        <p14:creationId xmlns:p14="http://schemas.microsoft.com/office/powerpoint/2010/main" val="331052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ECD4AF0A-AB7E-3325-ADF5-8981B0339C2B}"/>
              </a:ext>
            </a:extLst>
          </p:cNvPr>
          <p:cNvSpPr>
            <a:spLocks noGrp="1"/>
          </p:cNvSpPr>
          <p:nvPr>
            <p:ph idx="1"/>
          </p:nvPr>
        </p:nvSpPr>
        <p:spPr>
          <a:xfrm>
            <a:off x="242264" y="1012463"/>
            <a:ext cx="11808609" cy="8838491"/>
          </a:xfrm>
        </p:spPr>
        <p:txBody>
          <a:bodyPr>
            <a:normAutofit fontScale="25000" lnSpcReduction="20000"/>
          </a:bodyPr>
          <a:lstStyle/>
          <a:p>
            <a:pPr marL="0" indent="0">
              <a:buNone/>
            </a:pPr>
            <a:r>
              <a:rPr lang="nb-NO" sz="11200" dirty="0">
                <a:latin typeface="+mj-lt"/>
              </a:rPr>
              <a:t>Rammeplanen for barnehager sier at : Barnehagens digitale praksis skal bidra til barnas lek, kreativitet og læring. Ved bruk av digitale verktøy i det pedagogiske arbeidet skal dette støtte opp om barns læreprosesser og bidra til å oppfylle rammeplanens føringer for et rikt og allsidig læringsmiljø for alle barn. Ved bruk av digitale verktøy skal personalet være aktive sammen med barna. Samtidig skal digitale verktøy brukes med omhu og ikke dominere som arbeidsmåte. Barnehagen skal utøve digital dømmekraft og bidra til at barna utvikler en </a:t>
            </a:r>
            <a:r>
              <a:rPr lang="nb-NO" sz="11200">
                <a:latin typeface="+mj-lt"/>
              </a:rPr>
              <a:t>begynnende etisk forståelse knyttet til digitale medier.</a:t>
            </a:r>
            <a:endParaRPr lang="en-US">
              <a:latin typeface="Good Sans Light"/>
            </a:endParaRPr>
          </a:p>
          <a:p>
            <a:pPr marL="0" indent="0">
              <a:buNone/>
            </a:pPr>
            <a:r>
              <a:rPr lang="nb-NO" sz="11200">
                <a:latin typeface="+mj-lt"/>
              </a:rPr>
              <a:t> Moss kommune har en kvalitetsstandard for digital praksis i barnehagen som styrer arbeidet.</a:t>
            </a:r>
            <a:endParaRPr lang="en-US"/>
          </a:p>
          <a:p>
            <a:pPr marL="0" indent="0">
              <a:buNone/>
            </a:pPr>
            <a:r>
              <a:rPr lang="nb-NO" sz="11200">
                <a:latin typeface="+mj-lt"/>
              </a:rPr>
              <a:t>Mål: </a:t>
            </a:r>
            <a:endParaRPr lang="nb-NO">
              <a:latin typeface="Good Sans Light"/>
            </a:endParaRPr>
          </a:p>
          <a:p>
            <a:pPr marL="0" indent="0">
              <a:buNone/>
            </a:pPr>
            <a:r>
              <a:rPr lang="nb-NO" sz="11200" dirty="0">
                <a:latin typeface="+mj-lt"/>
              </a:rPr>
              <a:t>I kommunens barnehager skal digital praksis være en pedagogisk arena som sikrer at barn får erfaringer med digitale verktøy som støtter, lek, læring og kreativitet. </a:t>
            </a:r>
            <a:r>
              <a:rPr lang="nb-NO" sz="11200">
                <a:latin typeface="+mj-lt"/>
              </a:rPr>
              <a:t>Bruken skal være balansert og i tråd med nasjonale anbefalinger om skjermbruk.</a:t>
            </a:r>
            <a:endParaRPr lang="nb-NO"/>
          </a:p>
          <a:p>
            <a:pPr marL="0" indent="0">
              <a:buNone/>
            </a:pPr>
            <a:r>
              <a:rPr lang="nb-NO" sz="11200" dirty="0">
                <a:latin typeface="+mj-lt"/>
              </a:rPr>
              <a:t>Slik gjør vi hos oss i Gaupefaret barnehage:</a:t>
            </a:r>
          </a:p>
          <a:p>
            <a:pPr marL="1143000" indent="-1143000">
              <a:buFont typeface="Wingdings" panose="020B0604020202020204" pitchFamily="34" charset="0"/>
              <a:buChar char="ü"/>
            </a:pPr>
            <a:r>
              <a:rPr lang="nb-NO" sz="11200">
                <a:latin typeface="+mj-lt"/>
              </a:rPr>
              <a:t>Digitale verktøy brukes når de tilfører pedagogisk verdi</a:t>
            </a:r>
            <a:endParaRPr lang="nb-NO" sz="11200" dirty="0">
              <a:latin typeface="+mj-lt"/>
            </a:endParaRPr>
          </a:p>
          <a:p>
            <a:pPr marL="1143000" indent="-1143000">
              <a:buFont typeface="Wingdings" panose="020B0604020202020204" pitchFamily="34" charset="0"/>
              <a:buChar char="ü"/>
            </a:pPr>
            <a:r>
              <a:rPr lang="nb-NO" sz="11200">
                <a:latin typeface="+mj-lt"/>
              </a:rPr>
              <a:t>Teknologi erstatter ikke, fysisk aktivitet eller samspill</a:t>
            </a:r>
            <a:endParaRPr lang="nb-NO" sz="11200" dirty="0">
              <a:latin typeface="+mj-lt"/>
            </a:endParaRPr>
          </a:p>
          <a:p>
            <a:pPr marL="1143000" indent="-1143000">
              <a:buFont typeface="Wingdings" panose="020B0604020202020204" pitchFamily="34" charset="0"/>
              <a:buChar char="ü"/>
            </a:pPr>
            <a:r>
              <a:rPr lang="nb-NO" sz="11200">
                <a:latin typeface="+mj-lt"/>
              </a:rPr>
              <a:t>For barn 2-5 år begrenses skjermbruk til korte, planlagte aktiviteter</a:t>
            </a:r>
            <a:endParaRPr lang="nb-NO" sz="11200" dirty="0">
              <a:latin typeface="+mj-lt"/>
            </a:endParaRPr>
          </a:p>
          <a:p>
            <a:pPr marL="1143000" indent="-1143000">
              <a:buFont typeface="Wingdings" panose="020B0604020202020204" pitchFamily="34" charset="0"/>
              <a:buChar char="ü"/>
            </a:pPr>
            <a:r>
              <a:rPr lang="nb-NO" sz="11200">
                <a:latin typeface="+mj-lt"/>
              </a:rPr>
              <a:t>Digitale aktiviteter skjer sammen med personalet</a:t>
            </a:r>
            <a:endParaRPr lang="nb-NO" sz="11200" dirty="0">
              <a:latin typeface="+mj-lt"/>
            </a:endParaRPr>
          </a:p>
          <a:p>
            <a:pPr marL="1143000" indent="-1143000">
              <a:buFont typeface="Wingdings" panose="020B0604020202020204" pitchFamily="34" charset="0"/>
              <a:buChar char="ü"/>
            </a:pPr>
            <a:r>
              <a:rPr lang="nb-NO" sz="11200">
                <a:latin typeface="+mj-lt"/>
              </a:rPr>
              <a:t>Personalet støtter barna refleksjon, språk og undring</a:t>
            </a:r>
            <a:endParaRPr lang="nb-NO" sz="11200" dirty="0">
              <a:latin typeface="+mj-lt"/>
            </a:endParaRPr>
          </a:p>
          <a:p>
            <a:pPr marL="1143000" indent="-1143000">
              <a:buFont typeface="Wingdings" panose="020B0604020202020204" pitchFamily="34" charset="0"/>
              <a:buChar char="ü"/>
            </a:pPr>
            <a:r>
              <a:rPr lang="nb-NO" sz="11200">
                <a:latin typeface="+mj-lt"/>
              </a:rPr>
              <a:t>Digitale verktøy brukes til skapende aktiviteter(foto, lyd og utforsking</a:t>
            </a:r>
            <a:endParaRPr lang="nb-NO" sz="11200" dirty="0">
              <a:latin typeface="+mj-lt"/>
            </a:endParaRPr>
          </a:p>
          <a:p>
            <a:pPr marL="1143000" indent="-1143000">
              <a:buFont typeface="Wingdings" panose="020B0604020202020204" pitchFamily="34" charset="0"/>
              <a:buChar char="ü"/>
            </a:pPr>
            <a:r>
              <a:rPr lang="nb-NO" sz="11200">
                <a:latin typeface="+mj-lt"/>
              </a:rPr>
              <a:t>Personalet reflekterer over hvordan teknologi påvirker lek og sampill</a:t>
            </a:r>
            <a:endParaRPr lang="nb-NO" sz="11200" dirty="0">
              <a:latin typeface="+mj-lt"/>
            </a:endParaRPr>
          </a:p>
          <a:p>
            <a:pPr marL="1143000" indent="-1143000">
              <a:buFont typeface="Wingdings" panose="020B0604020202020204" pitchFamily="34" charset="0"/>
              <a:buChar char="ü"/>
            </a:pPr>
            <a:endParaRPr lang="nb-NO" sz="11200" dirty="0">
              <a:latin typeface="Good Sans Medium"/>
            </a:endParaRPr>
          </a:p>
          <a:p>
            <a:pPr marL="1143000" indent="-1143000">
              <a:buFont typeface="Wingdings" panose="020B0604020202020204" pitchFamily="34" charset="0"/>
              <a:buChar char="ü"/>
            </a:pPr>
            <a:endParaRPr lang="nb-NO" sz="11200" dirty="0">
              <a:latin typeface="Good Sans Medium"/>
            </a:endParaRPr>
          </a:p>
          <a:p>
            <a:pPr marL="0" indent="0">
              <a:buNone/>
            </a:pPr>
            <a:endParaRPr lang="nb-NO" sz="11200" dirty="0">
              <a:latin typeface="Good Sans Medium"/>
            </a:endParaRPr>
          </a:p>
          <a:p>
            <a:pPr marL="0" indent="0">
              <a:buNone/>
            </a:pPr>
            <a:endParaRPr lang="nb-NO" sz="11200" dirty="0">
              <a:latin typeface="Good Sans Medium"/>
            </a:endParaRPr>
          </a:p>
          <a:p>
            <a:pPr marL="0" indent="0">
              <a:buNone/>
            </a:pPr>
            <a:endParaRPr lang="nb-NO" sz="11200" dirty="0">
              <a:latin typeface="Good Sans Medium"/>
            </a:endParaRPr>
          </a:p>
          <a:p>
            <a:pPr marL="0" indent="0">
              <a:buNone/>
            </a:pPr>
            <a:endParaRPr lang="nb-NO" dirty="0"/>
          </a:p>
          <a:p>
            <a:pPr>
              <a:buFont typeface="Wingdings" panose="020B0604020202020204" pitchFamily="34" charset="0"/>
              <a:buChar char="ü"/>
            </a:pPr>
            <a:endParaRPr lang="nb-NO" dirty="0"/>
          </a:p>
        </p:txBody>
      </p:sp>
      <p:sp>
        <p:nvSpPr>
          <p:cNvPr id="4" name="TekstSylinder 3">
            <a:extLst>
              <a:ext uri="{FF2B5EF4-FFF2-40B4-BE49-F238E27FC236}">
                <a16:creationId xmlns:a16="http://schemas.microsoft.com/office/drawing/2014/main" id="{4E6B2AAC-B3B8-8E5F-A9B4-B2336FBD4E04}"/>
              </a:ext>
            </a:extLst>
          </p:cNvPr>
          <p:cNvSpPr txBox="1"/>
          <p:nvPr/>
        </p:nvSpPr>
        <p:spPr>
          <a:xfrm>
            <a:off x="13077773" y="6174994"/>
            <a:ext cx="10771889" cy="5386090"/>
          </a:xfrm>
          <a:prstGeom prst="rect">
            <a:avLst/>
          </a:prstGeom>
          <a:noFill/>
        </p:spPr>
        <p:txBody>
          <a:bodyPr wrap="square" rtlCol="0">
            <a:spAutoFit/>
          </a:bodyPr>
          <a:lstStyle/>
          <a:p>
            <a:r>
              <a:rPr lang="nb-NO" sz="2800" dirty="0">
                <a:latin typeface="+mj-lt"/>
              </a:rPr>
              <a:t>I tråd med Moss kommune sin økonomiplan og </a:t>
            </a:r>
            <a:r>
              <a:rPr lang="nb-NO" sz="2800" dirty="0" err="1">
                <a:latin typeface="+mj-lt"/>
              </a:rPr>
              <a:t>FN`s</a:t>
            </a:r>
            <a:r>
              <a:rPr lang="nb-NO" sz="2800" dirty="0">
                <a:latin typeface="+mj-lt"/>
              </a:rPr>
              <a:t> bærekrafts mål har Gaupefaret dette målet for vårt miljøarbeid: </a:t>
            </a:r>
          </a:p>
          <a:p>
            <a:r>
              <a:rPr lang="nb-NO" sz="2800" dirty="0">
                <a:latin typeface="+mj-lt"/>
              </a:rPr>
              <a:t>I barnehagen ønsker vi å gi barna forståelse for hvorfor det er viktig å ta vare på jorda og miljøet rundt oss. Det handler om å lære at det vi gjør i dag kan påvirke hvordan framtiden blir for andre mennesker, dyr og natur.</a:t>
            </a:r>
          </a:p>
          <a:p>
            <a:r>
              <a:rPr lang="nb-NO" sz="2800" dirty="0">
                <a:latin typeface="+mj-lt"/>
              </a:rPr>
              <a:t>Vi vil hjelpe barna til å utvikle omsorg både for seg selv, andre mennesker og naturen. Gjennom lek, utforsking og gode opplevelser ute i naturen får barna erfaringer som kan bidra til respekt for miljøet og glede over å være ute. Slik ønsker vi å legge grunnlaget for gode holdninger og ansvarsfølelse for framtiden.</a:t>
            </a:r>
          </a:p>
          <a:p>
            <a:endParaRPr lang="nb-NO" sz="3600" dirty="0"/>
          </a:p>
        </p:txBody>
      </p:sp>
      <p:pic>
        <p:nvPicPr>
          <p:cNvPr id="8" name="Bilde 7">
            <a:extLst>
              <a:ext uri="{FF2B5EF4-FFF2-40B4-BE49-F238E27FC236}">
                <a16:creationId xmlns:a16="http://schemas.microsoft.com/office/drawing/2014/main" id="{EBE9F3C3-FECC-12F3-1808-4D8B8DA40BB1}"/>
              </a:ext>
            </a:extLst>
          </p:cNvPr>
          <p:cNvPicPr>
            <a:picLocks noChangeAspect="1"/>
          </p:cNvPicPr>
          <p:nvPr/>
        </p:nvPicPr>
        <p:blipFill>
          <a:blip r:embed="rId2"/>
          <a:stretch>
            <a:fillRect/>
          </a:stretch>
        </p:blipFill>
        <p:spPr>
          <a:xfrm>
            <a:off x="13372374" y="386432"/>
            <a:ext cx="4057386" cy="39811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Bilde 11">
            <a:extLst>
              <a:ext uri="{FF2B5EF4-FFF2-40B4-BE49-F238E27FC236}">
                <a16:creationId xmlns:a16="http://schemas.microsoft.com/office/drawing/2014/main" id="{0061DD68-7B11-A05B-C34C-5569FAA14813}"/>
              </a:ext>
            </a:extLst>
          </p:cNvPr>
          <p:cNvPicPr>
            <a:picLocks noChangeAspect="1"/>
          </p:cNvPicPr>
          <p:nvPr/>
        </p:nvPicPr>
        <p:blipFill>
          <a:blip r:embed="rId3"/>
          <a:stretch>
            <a:fillRect/>
          </a:stretch>
        </p:blipFill>
        <p:spPr>
          <a:xfrm>
            <a:off x="17805747" y="333732"/>
            <a:ext cx="5890910" cy="45142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kstSylinder 4">
            <a:extLst>
              <a:ext uri="{FF2B5EF4-FFF2-40B4-BE49-F238E27FC236}">
                <a16:creationId xmlns:a16="http://schemas.microsoft.com/office/drawing/2014/main" id="{9D875CA3-57B7-9C37-15DF-A8CEEF239321}"/>
              </a:ext>
            </a:extLst>
          </p:cNvPr>
          <p:cNvSpPr txBox="1"/>
          <p:nvPr/>
        </p:nvSpPr>
        <p:spPr>
          <a:xfrm>
            <a:off x="245445" y="86482"/>
            <a:ext cx="11945761"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dirty="0">
                <a:solidFill>
                  <a:schemeClr val="bg1"/>
                </a:solidFill>
              </a:rPr>
              <a:t>Barnehagens digitale praksis</a:t>
            </a:r>
          </a:p>
        </p:txBody>
      </p:sp>
      <p:sp>
        <p:nvSpPr>
          <p:cNvPr id="6" name="TekstSylinder 5">
            <a:extLst>
              <a:ext uri="{FF2B5EF4-FFF2-40B4-BE49-F238E27FC236}">
                <a16:creationId xmlns:a16="http://schemas.microsoft.com/office/drawing/2014/main" id="{23BE88EF-254A-6FC0-3BE0-5B010293806E}"/>
              </a:ext>
            </a:extLst>
          </p:cNvPr>
          <p:cNvSpPr txBox="1"/>
          <p:nvPr/>
        </p:nvSpPr>
        <p:spPr>
          <a:xfrm>
            <a:off x="13230779" y="5016209"/>
            <a:ext cx="10465878"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dirty="0"/>
              <a:t>Bærekraftig utvikling</a:t>
            </a:r>
          </a:p>
        </p:txBody>
      </p:sp>
    </p:spTree>
    <p:extLst>
      <p:ext uri="{BB962C8B-B14F-4D97-AF65-F5344CB8AC3E}">
        <p14:creationId xmlns:p14="http://schemas.microsoft.com/office/powerpoint/2010/main" val="34064154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141EFE53-A820-0B09-FAFE-F3CE08CD3091}"/>
              </a:ext>
            </a:extLst>
          </p:cNvPr>
          <p:cNvSpPr>
            <a:spLocks noGrp="1"/>
          </p:cNvSpPr>
          <p:nvPr>
            <p:ph idx="1"/>
          </p:nvPr>
        </p:nvSpPr>
        <p:spPr>
          <a:xfrm>
            <a:off x="316971" y="1262237"/>
            <a:ext cx="21029831" cy="10615875"/>
          </a:xfrm>
        </p:spPr>
        <p:txBody>
          <a:bodyPr>
            <a:normAutofit/>
          </a:bodyPr>
          <a:lstStyle/>
          <a:p>
            <a:pPr marL="0" indent="0">
              <a:buNone/>
            </a:pPr>
            <a:r>
              <a:rPr lang="nb-NO" sz="2800" dirty="0">
                <a:latin typeface="+mj-lt"/>
              </a:rPr>
              <a:t>I barnehagen ønsker vi å skape et inkluderende fellesskap der alle barn opplever å bli sett, hørt og verdsatt. Barna skal få bli kjent med ulike religioner, livssyn og kulturer som er representert i barnegruppen, og utvikle interesse, nysgjerrighet og respekt for hverandres bakgrunn og tradisjoner.</a:t>
            </a:r>
          </a:p>
          <a:p>
            <a:pPr marL="0" indent="0">
              <a:buNone/>
            </a:pPr>
            <a:r>
              <a:rPr lang="nb-NO" sz="2800" dirty="0">
                <a:latin typeface="+mj-lt"/>
              </a:rPr>
              <a:t>Gjennom lek, samtaler, fortellinger, markeringer og hverdagsopplevelser skal barna erfare at både likheter og ulikheter er en styrke i fellesskapet vårt. Vi ønsker å gi barna positive erfaringer med mangfold, slik at de kan utvikle forståelse, toleranse og respekt for andre mennesker.</a:t>
            </a:r>
          </a:p>
          <a:p>
            <a:pPr marL="0" indent="0">
              <a:buNone/>
            </a:pPr>
            <a:r>
              <a:rPr lang="nb-NO" sz="2800" dirty="0">
                <a:latin typeface="+mj-lt"/>
              </a:rPr>
              <a:t>Barna skal også få oppleve at kulturelle uttrykk, tradisjoner og høytider har egenverdi, og at det finnes ulike måter å leve, tro og tenke på. I møte med dette mangfoldet skal barna få undre seg, utforske og stille spørsmål i trygge omgivelser.</a:t>
            </a:r>
          </a:p>
          <a:p>
            <a:pPr marL="0" indent="0">
              <a:buNone/>
            </a:pPr>
            <a:r>
              <a:rPr lang="nb-NO" sz="2800" dirty="0">
                <a:latin typeface="+mj-lt"/>
              </a:rPr>
              <a:t>Rammeplanen understreker at barnehagen skal gi barna kjennskap til fortellinger, tradisjoner, verdier og høytider i ulike religioner og livssyn. Barnehagen skal også synliggjøre variasjoner i verdier, religion og livssyn, og gi rom for dialog, refleksjon og respekt for mangfold. Samtidig skal vi fremme samhold og solidaritet, der barns individuelle uttrykk og erfaringer blir verdsatt og tatt på alvor.</a:t>
            </a:r>
          </a:p>
          <a:p>
            <a:endParaRPr lang="nb-NO" dirty="0"/>
          </a:p>
        </p:txBody>
      </p:sp>
      <p:sp>
        <p:nvSpPr>
          <p:cNvPr id="4" name="TekstSylinder 3">
            <a:extLst>
              <a:ext uri="{FF2B5EF4-FFF2-40B4-BE49-F238E27FC236}">
                <a16:creationId xmlns:a16="http://schemas.microsoft.com/office/drawing/2014/main" id="{8ACC9EA5-1D6E-B58F-4BCC-78C3678802B8}"/>
              </a:ext>
            </a:extLst>
          </p:cNvPr>
          <p:cNvSpPr txBox="1"/>
          <p:nvPr/>
        </p:nvSpPr>
        <p:spPr>
          <a:xfrm>
            <a:off x="316971" y="131631"/>
            <a:ext cx="22449436"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dirty="0">
                <a:latin typeface="+mj-lt"/>
              </a:rPr>
              <a:t>Markeringer i barnehagen  - Mangfold, religion og livssyn</a:t>
            </a:r>
          </a:p>
        </p:txBody>
      </p:sp>
      <p:pic>
        <p:nvPicPr>
          <p:cNvPr id="6" name="Bilde 5">
            <a:extLst>
              <a:ext uri="{FF2B5EF4-FFF2-40B4-BE49-F238E27FC236}">
                <a16:creationId xmlns:a16="http://schemas.microsoft.com/office/drawing/2014/main" id="{1D4FFD7C-C6EC-C473-DF2A-8E53A8A30349}"/>
              </a:ext>
            </a:extLst>
          </p:cNvPr>
          <p:cNvPicPr>
            <a:picLocks noChangeAspect="1"/>
          </p:cNvPicPr>
          <p:nvPr/>
        </p:nvPicPr>
        <p:blipFill>
          <a:blip r:embed="rId2"/>
          <a:stretch>
            <a:fillRect/>
          </a:stretch>
        </p:blipFill>
        <p:spPr>
          <a:xfrm rot="639057">
            <a:off x="2193612" y="7147799"/>
            <a:ext cx="4092759" cy="58372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Bilde 13">
            <a:extLst>
              <a:ext uri="{FF2B5EF4-FFF2-40B4-BE49-F238E27FC236}">
                <a16:creationId xmlns:a16="http://schemas.microsoft.com/office/drawing/2014/main" id="{6E8FCC4D-314C-1238-9B52-5602D5429DF5}"/>
              </a:ext>
            </a:extLst>
          </p:cNvPr>
          <p:cNvPicPr>
            <a:picLocks noChangeAspect="1"/>
          </p:cNvPicPr>
          <p:nvPr/>
        </p:nvPicPr>
        <p:blipFill>
          <a:blip r:embed="rId3"/>
          <a:stretch>
            <a:fillRect/>
          </a:stretch>
        </p:blipFill>
        <p:spPr>
          <a:xfrm>
            <a:off x="8323750" y="7303092"/>
            <a:ext cx="2971739" cy="58602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Bilde 15">
            <a:extLst>
              <a:ext uri="{FF2B5EF4-FFF2-40B4-BE49-F238E27FC236}">
                <a16:creationId xmlns:a16="http://schemas.microsoft.com/office/drawing/2014/main" id="{CB113AEF-C55E-1F44-D599-5C1D263089D1}"/>
              </a:ext>
            </a:extLst>
          </p:cNvPr>
          <p:cNvPicPr>
            <a:picLocks noChangeAspect="1"/>
          </p:cNvPicPr>
          <p:nvPr/>
        </p:nvPicPr>
        <p:blipFill>
          <a:blip r:embed="rId4"/>
          <a:stretch>
            <a:fillRect/>
          </a:stretch>
        </p:blipFill>
        <p:spPr>
          <a:xfrm>
            <a:off x="13082219" y="8909998"/>
            <a:ext cx="5638223" cy="41564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Bilde 4">
            <a:extLst>
              <a:ext uri="{FF2B5EF4-FFF2-40B4-BE49-F238E27FC236}">
                <a16:creationId xmlns:a16="http://schemas.microsoft.com/office/drawing/2014/main" id="{DB5DC4D0-AF5E-ACC1-E90D-23BC61BFBF38}"/>
              </a:ext>
            </a:extLst>
          </p:cNvPr>
          <p:cNvPicPr>
            <a:picLocks noChangeAspect="1"/>
          </p:cNvPicPr>
          <p:nvPr/>
        </p:nvPicPr>
        <p:blipFill>
          <a:blip r:embed="rId5"/>
          <a:stretch>
            <a:fillRect/>
          </a:stretch>
        </p:blipFill>
        <p:spPr>
          <a:xfrm>
            <a:off x="19927196" y="6570173"/>
            <a:ext cx="2839211" cy="32903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7683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C1F080F-9F68-5D2C-D0D8-2338A40863D2}"/>
              </a:ext>
            </a:extLst>
          </p:cNvPr>
          <p:cNvSpPr>
            <a:spLocks noGrp="1"/>
          </p:cNvSpPr>
          <p:nvPr>
            <p:ph idx="1"/>
          </p:nvPr>
        </p:nvSpPr>
        <p:spPr>
          <a:xfrm>
            <a:off x="150820" y="1076540"/>
            <a:ext cx="22084370" cy="10405195"/>
          </a:xfrm>
        </p:spPr>
        <p:txBody>
          <a:bodyPr>
            <a:normAutofit fontScale="25000" lnSpcReduction="20000"/>
          </a:bodyPr>
          <a:lstStyle/>
          <a:p>
            <a:pPr marL="0" indent="0">
              <a:buNone/>
            </a:pPr>
            <a:r>
              <a:rPr lang="nb-NO" sz="9600" dirty="0">
                <a:latin typeface="+mj-lt"/>
              </a:rPr>
              <a:t>Gaupefaret barnehage åpnet i januar 2007 og er en kommunal barnehage som eies av Moss kommune. Barnehagen ligger i et barnevennlig nærmiljø som gir gode muligheter for lek, utforsking og trygg utvikling i hverdagen.</a:t>
            </a:r>
          </a:p>
          <a:p>
            <a:pPr marL="0" indent="0">
              <a:buNone/>
            </a:pPr>
            <a:r>
              <a:rPr lang="nb-NO" sz="9600" dirty="0">
                <a:latin typeface="+mj-lt"/>
              </a:rPr>
              <a:t>Barnehagen har en svært gunstig beliggenhet med tilgang til flere viktige arenaer for barns lek og læring. I nærområdet finnes både skogsområder, bibliotek, skole og lekeplasser. Dette gir barna varierte opplevelser og mulighet til å utforske både natur og lokalsamfunn i løpet av barnehagedagen.</a:t>
            </a:r>
          </a:p>
          <a:p>
            <a:pPr marL="0" indent="0">
              <a:buNone/>
            </a:pPr>
            <a:r>
              <a:rPr lang="nb-NO" sz="9600" dirty="0">
                <a:latin typeface="+mj-lt"/>
              </a:rPr>
              <a:t>I tillegg har barnehagen egen lavvo, som brukes aktivt i uteaktiviteter og friluftsliv, samt tilgang til idrettshall som gir gode muligheter for fysisk aktivitet gjennom hele året.</a:t>
            </a:r>
          </a:p>
          <a:p>
            <a:pPr marL="0" indent="0">
              <a:buNone/>
            </a:pPr>
            <a:r>
              <a:rPr lang="nb-NO" sz="9600" dirty="0">
                <a:latin typeface="+mj-lt"/>
              </a:rPr>
              <a:t>Gaupefaret barnehage består av fem avdelinger og har plass til totalt 99 barn. Den organiseringen legger til rette for både små og større barnegrupper, og gir rom for tilpasset omsorg, lek og læring i trygge rammer.</a:t>
            </a:r>
          </a:p>
          <a:p>
            <a:pPr marL="0" indent="0">
              <a:buNone/>
            </a:pPr>
            <a:r>
              <a:rPr lang="nb-NO" sz="9600" b="1" dirty="0">
                <a:latin typeface="+mj-lt"/>
              </a:rPr>
              <a:t>Åpningstid: </a:t>
            </a:r>
            <a:r>
              <a:rPr lang="nb-NO" sz="9600">
                <a:latin typeface="+mj-lt"/>
              </a:rPr>
              <a:t>kl</a:t>
            </a:r>
            <a:r>
              <a:rPr lang="nb-NO" sz="9600" b="1" dirty="0">
                <a:latin typeface="+mj-lt"/>
              </a:rPr>
              <a:t>: </a:t>
            </a:r>
            <a:r>
              <a:rPr lang="nb-NO" sz="9600" dirty="0">
                <a:latin typeface="+mj-lt"/>
              </a:rPr>
              <a:t>07.00-16.45 </a:t>
            </a:r>
          </a:p>
          <a:p>
            <a:pPr marL="0" indent="0">
              <a:buNone/>
            </a:pPr>
            <a:r>
              <a:rPr lang="nb-NO" sz="9600" b="1" dirty="0">
                <a:latin typeface="+mj-lt"/>
              </a:rPr>
              <a:t>Kontaktinformasjon:</a:t>
            </a:r>
            <a:endParaRPr lang="nb-NO" sz="9600" b="1" dirty="0">
              <a:solidFill>
                <a:srgbClr val="000000"/>
              </a:solidFill>
              <a:latin typeface="+mj-lt"/>
            </a:endParaRPr>
          </a:p>
          <a:p>
            <a:r>
              <a:rPr lang="nb-NO" sz="9600" dirty="0">
                <a:solidFill>
                  <a:srgbClr val="000000"/>
                </a:solidFill>
                <a:latin typeface="+mj-lt"/>
              </a:rPr>
              <a:t>Molte (1-2 år) :47 45 83 56</a:t>
            </a:r>
          </a:p>
          <a:p>
            <a:pPr marL="456565" indent="-456565"/>
            <a:r>
              <a:rPr lang="nb-NO" sz="9600">
                <a:solidFill>
                  <a:srgbClr val="000000"/>
                </a:solidFill>
                <a:latin typeface="+mj-lt"/>
              </a:rPr>
              <a:t>Myrtel (1-2 år) :47 45 94 93</a:t>
            </a:r>
          </a:p>
          <a:p>
            <a:pPr marL="456565" indent="-456565"/>
            <a:r>
              <a:rPr lang="nb-NO" sz="9600">
                <a:solidFill>
                  <a:srgbClr val="000000"/>
                </a:solidFill>
                <a:latin typeface="+mj-lt"/>
              </a:rPr>
              <a:t>Krekling (2-4 år): 47 45 96 45</a:t>
            </a:r>
          </a:p>
          <a:p>
            <a:pPr marL="456565" indent="-456565"/>
            <a:r>
              <a:rPr lang="nb-NO" sz="9600">
                <a:solidFill>
                  <a:srgbClr val="000000"/>
                </a:solidFill>
                <a:latin typeface="+mj-lt"/>
              </a:rPr>
              <a:t>Turte (3-6 år):47 45 95 44</a:t>
            </a:r>
          </a:p>
          <a:p>
            <a:pPr marL="456565" indent="-456565"/>
            <a:r>
              <a:rPr lang="nb-NO" sz="9600">
                <a:solidFill>
                  <a:srgbClr val="000000"/>
                </a:solidFill>
                <a:latin typeface="+mj-lt"/>
              </a:rPr>
              <a:t>Storm (3-6 år) :97 68 88 61</a:t>
            </a:r>
          </a:p>
          <a:p>
            <a:pPr marL="0" indent="0">
              <a:buNone/>
            </a:pPr>
            <a:endParaRPr lang="nb-NO" sz="9600" dirty="0">
              <a:solidFill>
                <a:srgbClr val="000000"/>
              </a:solidFill>
              <a:latin typeface="+mj-lt"/>
            </a:endParaRPr>
          </a:p>
          <a:p>
            <a:pPr marL="0" indent="0">
              <a:buNone/>
            </a:pPr>
            <a:r>
              <a:rPr lang="nb-NO" sz="9600" b="1" dirty="0">
                <a:solidFill>
                  <a:srgbClr val="000000"/>
                </a:solidFill>
                <a:latin typeface="+mj-lt"/>
              </a:rPr>
              <a:t>Styrer: </a:t>
            </a:r>
            <a:r>
              <a:rPr lang="nb-NO" sz="9600" dirty="0">
                <a:solidFill>
                  <a:srgbClr val="000000"/>
                </a:solidFill>
                <a:latin typeface="+mj-lt"/>
              </a:rPr>
              <a:t>Mari` Eilefstad Paulsen</a:t>
            </a:r>
          </a:p>
          <a:p>
            <a:pPr marL="0" indent="0">
              <a:buNone/>
            </a:pPr>
            <a:r>
              <a:rPr lang="de-DE" sz="9600" dirty="0">
                <a:solidFill>
                  <a:srgbClr val="000000"/>
                </a:solidFill>
                <a:latin typeface="+mj-lt"/>
              </a:rPr>
              <a:t>Tel: 90 08 32 52</a:t>
            </a:r>
          </a:p>
          <a:p>
            <a:pPr marL="0" indent="0">
              <a:buNone/>
            </a:pPr>
            <a:r>
              <a:rPr lang="nb-NO" sz="9600" dirty="0">
                <a:solidFill>
                  <a:schemeClr val="accent1">
                    <a:lumMod val="50000"/>
                  </a:schemeClr>
                </a:solidFill>
                <a:latin typeface="+mj-lt"/>
                <a:hlinkClick r:id="rId2">
                  <a:extLst>
                    <a:ext uri="{A12FA001-AC4F-418D-AE19-62706E023703}">
                      <ahyp:hlinkClr xmlns:ahyp="http://schemas.microsoft.com/office/drawing/2018/hyperlinkcolor" val="tx"/>
                    </a:ext>
                  </a:extLst>
                </a:hlinkClick>
              </a:rPr>
              <a:t>mari.paulsen@moss.kommune.no</a:t>
            </a:r>
            <a:endParaRPr lang="nb-NO" sz="9600" b="1" dirty="0">
              <a:solidFill>
                <a:srgbClr val="000000"/>
              </a:solidFill>
              <a:latin typeface="+mj-lt"/>
            </a:endParaRPr>
          </a:p>
          <a:p>
            <a:pPr marL="0" indent="0">
              <a:buNone/>
            </a:pPr>
            <a:r>
              <a:rPr lang="nb-NO" sz="9600" b="1" dirty="0">
                <a:solidFill>
                  <a:srgbClr val="000000"/>
                </a:solidFill>
                <a:latin typeface="+mj-lt"/>
              </a:rPr>
              <a:t>Styrerassistent: </a:t>
            </a:r>
            <a:r>
              <a:rPr lang="nb-NO" sz="9600" dirty="0">
                <a:solidFill>
                  <a:srgbClr val="000000"/>
                </a:solidFill>
                <a:latin typeface="+mj-lt"/>
              </a:rPr>
              <a:t>Amina Zukancic</a:t>
            </a:r>
          </a:p>
          <a:p>
            <a:pPr marL="0" indent="0">
              <a:buNone/>
            </a:pPr>
            <a:r>
              <a:rPr lang="nb-NO" sz="9600" dirty="0">
                <a:solidFill>
                  <a:srgbClr val="000000"/>
                </a:solidFill>
                <a:latin typeface="+mj-lt"/>
              </a:rPr>
              <a:t>Tel: 94 18 62 87</a:t>
            </a:r>
          </a:p>
          <a:p>
            <a:pPr marL="0" indent="0">
              <a:buNone/>
            </a:pPr>
            <a:r>
              <a:rPr lang="nb-NO" sz="9600" dirty="0">
                <a:solidFill>
                  <a:schemeClr val="accent1">
                    <a:lumMod val="50000"/>
                  </a:schemeClr>
                </a:solidFill>
                <a:latin typeface="+mj-lt"/>
                <a:hlinkClick r:id="rId3">
                  <a:extLst>
                    <a:ext uri="{A12FA001-AC4F-418D-AE19-62706E023703}">
                      <ahyp:hlinkClr xmlns:ahyp="http://schemas.microsoft.com/office/drawing/2018/hyperlinkcolor" val="tx"/>
                    </a:ext>
                  </a:extLst>
                </a:hlinkClick>
              </a:rPr>
              <a:t>amina.zukancic@moss.kommune.no</a:t>
            </a:r>
            <a:endParaRPr lang="nb-NO" sz="9600" dirty="0">
              <a:solidFill>
                <a:schemeClr val="accent1">
                  <a:lumMod val="50000"/>
                </a:schemeClr>
              </a:solidFill>
              <a:latin typeface="+mj-lt"/>
            </a:endParaRPr>
          </a:p>
          <a:p>
            <a:pPr marL="0" indent="0">
              <a:buNone/>
            </a:pPr>
            <a:r>
              <a:rPr lang="nb-NO" sz="9600" b="1" dirty="0">
                <a:latin typeface="+mj-lt"/>
              </a:rPr>
              <a:t>Besøksadresse:</a:t>
            </a:r>
            <a:r>
              <a:rPr lang="nb-NO" sz="9600" b="1" dirty="0">
                <a:solidFill>
                  <a:srgbClr val="000000"/>
                </a:solidFill>
                <a:latin typeface="+mj-lt"/>
              </a:rPr>
              <a:t> </a:t>
            </a:r>
            <a:r>
              <a:rPr lang="nb-NO" sz="9600" dirty="0">
                <a:solidFill>
                  <a:srgbClr val="000000"/>
                </a:solidFill>
                <a:latin typeface="+mj-lt"/>
              </a:rPr>
              <a:t>Gaupefaret barnehage 10, 1528 Moss </a:t>
            </a:r>
          </a:p>
          <a:p>
            <a:pPr marL="0" indent="0">
              <a:buNone/>
            </a:pPr>
            <a:r>
              <a:rPr lang="nb-NO" sz="9600" b="1" dirty="0">
                <a:solidFill>
                  <a:srgbClr val="000000"/>
                </a:solidFill>
                <a:latin typeface="+mj-lt"/>
              </a:rPr>
              <a:t>Barnehagens hjemmeside</a:t>
            </a:r>
            <a:r>
              <a:rPr lang="nb-NO" sz="9600" dirty="0">
                <a:solidFill>
                  <a:srgbClr val="000000"/>
                </a:solidFill>
                <a:latin typeface="+mj-lt"/>
              </a:rPr>
              <a:t>: www.moss.kommune.no</a:t>
            </a:r>
          </a:p>
          <a:p>
            <a:pPr marL="0" indent="0">
              <a:buNone/>
            </a:pPr>
            <a:endParaRPr lang="nb-NO" dirty="0"/>
          </a:p>
        </p:txBody>
      </p:sp>
      <p:sp>
        <p:nvSpPr>
          <p:cNvPr id="4" name="TekstSylinder 3">
            <a:extLst>
              <a:ext uri="{FF2B5EF4-FFF2-40B4-BE49-F238E27FC236}">
                <a16:creationId xmlns:a16="http://schemas.microsoft.com/office/drawing/2014/main" id="{B5C067A1-B856-08DA-5F7E-7CF7C23C52C4}"/>
              </a:ext>
            </a:extLst>
          </p:cNvPr>
          <p:cNvSpPr txBox="1"/>
          <p:nvPr/>
        </p:nvSpPr>
        <p:spPr>
          <a:xfrm>
            <a:off x="150820" y="128455"/>
            <a:ext cx="23587721"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b="1" dirty="0"/>
              <a:t>Gaupefaret barnehage </a:t>
            </a:r>
          </a:p>
        </p:txBody>
      </p:sp>
      <p:sp useBgFill="1">
        <p:nvSpPr>
          <p:cNvPr id="9" name="TekstSylinder 8">
            <a:extLst>
              <a:ext uri="{FF2B5EF4-FFF2-40B4-BE49-F238E27FC236}">
                <a16:creationId xmlns:a16="http://schemas.microsoft.com/office/drawing/2014/main" id="{B2EB5744-8F56-29AA-B9FB-A61659E58175}"/>
              </a:ext>
            </a:extLst>
          </p:cNvPr>
          <p:cNvSpPr txBox="1"/>
          <p:nvPr/>
        </p:nvSpPr>
        <p:spPr>
          <a:xfrm>
            <a:off x="16565530" y="7012097"/>
            <a:ext cx="7321007" cy="3139309"/>
          </a:xfrm>
          <a:prstGeom prst="rect">
            <a:avLst/>
          </a:prstGeom>
          <a:effectLst>
            <a:outerShdw blurRad="63500" sx="102000" sy="102000" algn="ctr" rotWithShape="0">
              <a:prstClr val="black">
                <a:alpha val="40000"/>
              </a:prstClr>
            </a:outerShdw>
          </a:effectLst>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nb-NO" sz="2400" b="1" dirty="0">
                <a:latin typeface="+mj-lt"/>
              </a:rPr>
              <a:t>Plandager, barnehagen er stengt følgende datoer:</a:t>
            </a:r>
          </a:p>
          <a:p>
            <a:endParaRPr lang="nb-NO" sz="2400" dirty="0">
              <a:latin typeface="+mj-lt"/>
            </a:endParaRPr>
          </a:p>
          <a:p>
            <a:pPr marL="571471" indent="-571471">
              <a:buFont typeface="Wingdings"/>
              <a:buChar char="v"/>
            </a:pPr>
            <a:r>
              <a:rPr lang="nb-NO" sz="2400" dirty="0">
                <a:latin typeface="+mj-lt"/>
              </a:rPr>
              <a:t>13 og 14. august 2026</a:t>
            </a:r>
          </a:p>
          <a:p>
            <a:pPr marL="571471" indent="-571471">
              <a:buFont typeface="Wingdings"/>
              <a:buChar char="v"/>
            </a:pPr>
            <a:r>
              <a:rPr lang="nb-NO" sz="2400" dirty="0">
                <a:latin typeface="+mj-lt"/>
              </a:rPr>
              <a:t>19.  november 2026</a:t>
            </a:r>
          </a:p>
          <a:p>
            <a:pPr marL="571471" indent="-571471">
              <a:buFont typeface="Wingdings"/>
              <a:buChar char="v"/>
            </a:pPr>
            <a:r>
              <a:rPr lang="nb-NO" sz="2400" dirty="0">
                <a:latin typeface="+mj-lt"/>
              </a:rPr>
              <a:t>12 og 13 april 2027</a:t>
            </a:r>
          </a:p>
          <a:p>
            <a:pPr marL="571471" indent="-571471">
              <a:buFont typeface="Wingdings"/>
              <a:buChar char="v"/>
            </a:pPr>
            <a:endParaRPr lang="nb-NO" sz="2400" dirty="0">
              <a:latin typeface="+mj-lt"/>
            </a:endParaRPr>
          </a:p>
          <a:p>
            <a:pPr marL="571471" indent="-571471">
              <a:buFont typeface="Wingdings"/>
              <a:buChar char="v"/>
            </a:pPr>
            <a:r>
              <a:rPr lang="nb-NO" sz="2400" dirty="0">
                <a:latin typeface="+mj-lt"/>
              </a:rPr>
              <a:t>Barnehagen er stengt: jul, påske og uke 28, 29 og 30</a:t>
            </a:r>
            <a:endParaRPr lang="nb-NO" sz="2400" dirty="0">
              <a:latin typeface="Verdana Pro" panose="020B0604030504040204" pitchFamily="34" charset="0"/>
            </a:endParaRPr>
          </a:p>
        </p:txBody>
      </p:sp>
      <p:pic>
        <p:nvPicPr>
          <p:cNvPr id="2" name="Bilde 1">
            <a:extLst>
              <a:ext uri="{FF2B5EF4-FFF2-40B4-BE49-F238E27FC236}">
                <a16:creationId xmlns:a16="http://schemas.microsoft.com/office/drawing/2014/main" id="{0A86192F-1247-64CF-CAFD-63EC77126BC3}"/>
              </a:ext>
            </a:extLst>
          </p:cNvPr>
          <p:cNvPicPr>
            <a:picLocks noChangeAspect="1"/>
          </p:cNvPicPr>
          <p:nvPr/>
        </p:nvPicPr>
        <p:blipFill>
          <a:blip r:embed="rId4"/>
          <a:stretch>
            <a:fillRect/>
          </a:stretch>
        </p:blipFill>
        <p:spPr>
          <a:xfrm>
            <a:off x="18419956" y="10620336"/>
            <a:ext cx="5043893" cy="2563009"/>
          </a:xfrm>
          <a:prstGeom prst="rect">
            <a:avLst/>
          </a:prstGeom>
          <a:ln>
            <a:noFill/>
          </a:ln>
          <a:effectLst>
            <a:softEdge rad="112500"/>
          </a:effectLst>
        </p:spPr>
      </p:pic>
    </p:spTree>
    <p:extLst>
      <p:ext uri="{BB962C8B-B14F-4D97-AF65-F5344CB8AC3E}">
        <p14:creationId xmlns:p14="http://schemas.microsoft.com/office/powerpoint/2010/main" val="3753853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nvGraphicFramePr>
        <p:xfrm>
          <a:off x="829181" y="1102913"/>
          <a:ext cx="21905260" cy="4908872"/>
        </p:xfrm>
        <a:graphic>
          <a:graphicData uri="http://schemas.openxmlformats.org/drawingml/2006/table">
            <a:tbl>
              <a:tblPr firstRow="1" bandRow="1">
                <a:tableStyleId>{5C22544A-7EE6-4342-B048-85BDC9FD1C3A}</a:tableStyleId>
              </a:tblPr>
              <a:tblGrid>
                <a:gridCol w="6634162">
                  <a:extLst>
                    <a:ext uri="{9D8B030D-6E8A-4147-A177-3AD203B41FA5}">
                      <a16:colId xmlns:a16="http://schemas.microsoft.com/office/drawing/2014/main" val="3065941703"/>
                    </a:ext>
                  </a:extLst>
                </a:gridCol>
                <a:gridCol w="7635549">
                  <a:extLst>
                    <a:ext uri="{9D8B030D-6E8A-4147-A177-3AD203B41FA5}">
                      <a16:colId xmlns:a16="http://schemas.microsoft.com/office/drawing/2014/main" val="2294066148"/>
                    </a:ext>
                  </a:extLst>
                </a:gridCol>
                <a:gridCol w="7635549">
                  <a:extLst>
                    <a:ext uri="{9D8B030D-6E8A-4147-A177-3AD203B41FA5}">
                      <a16:colId xmlns:a16="http://schemas.microsoft.com/office/drawing/2014/main" val="797645268"/>
                    </a:ext>
                  </a:extLst>
                </a:gridCol>
              </a:tblGrid>
              <a:tr h="4908872">
                <a:tc>
                  <a:txBody>
                    <a:bodyPr/>
                    <a:lstStyle/>
                    <a:p>
                      <a:r>
                        <a:rPr lang="nb-NO" sz="1800" b="0" dirty="0">
                          <a:solidFill>
                            <a:schemeClr val="tx1"/>
                          </a:solidFill>
                        </a:rPr>
                        <a:t>               </a:t>
                      </a:r>
                    </a:p>
                    <a:p>
                      <a:endParaRPr lang="nb-NO" sz="1800" b="0" dirty="0">
                        <a:solidFill>
                          <a:schemeClr val="tx1"/>
                        </a:solidFill>
                      </a:endParaRPr>
                    </a:p>
                    <a:p>
                      <a:pPr lvl="0">
                        <a:buNone/>
                      </a:pPr>
                      <a:r>
                        <a:rPr lang="nb-NO" sz="1800" b="0" dirty="0">
                          <a:solidFill>
                            <a:schemeClr val="tx1"/>
                          </a:solidFill>
                        </a:rPr>
                        <a:t>Mål: </a:t>
                      </a:r>
                      <a:endParaRPr lang="nb-NO" sz="7200" dirty="0"/>
                    </a:p>
                    <a:p>
                      <a:r>
                        <a:rPr lang="nb-NO" sz="1800" b="0" dirty="0">
                          <a:solidFill>
                            <a:schemeClr val="tx1"/>
                          </a:solidFill>
                        </a:rPr>
                        <a:t>• Barn og voksne er trygge på hverandre</a:t>
                      </a:r>
                    </a:p>
                    <a:p>
                      <a:r>
                        <a:rPr lang="nb-NO" sz="1800" b="0" dirty="0">
                          <a:solidFill>
                            <a:schemeClr val="tx1"/>
                          </a:solidFill>
                        </a:rPr>
                        <a:t>​</a:t>
                      </a:r>
                    </a:p>
                    <a:p>
                      <a:r>
                        <a:rPr lang="nb-NO" sz="1800" b="0" dirty="0">
                          <a:solidFill>
                            <a:schemeClr val="tx1"/>
                          </a:solidFill>
                        </a:rPr>
                        <a:t>Tiltak:</a:t>
                      </a:r>
                    </a:p>
                    <a:p>
                      <a:r>
                        <a:rPr lang="nb-NO" sz="1800" b="0" dirty="0">
                          <a:solidFill>
                            <a:schemeClr val="tx1"/>
                          </a:solidFill>
                        </a:rPr>
                        <a:t>• Primærkontaktene blir kjent med barn og foreldre.</a:t>
                      </a:r>
                    </a:p>
                    <a:p>
                      <a:r>
                        <a:rPr lang="nb-NO" sz="1800" b="0" dirty="0">
                          <a:solidFill>
                            <a:schemeClr val="tx1"/>
                          </a:solidFill>
                        </a:rPr>
                        <a:t>• Barna har et overgangsobjekt (smokk, bamse eller lignende).</a:t>
                      </a:r>
                    </a:p>
                    <a:p>
                      <a:r>
                        <a:rPr lang="nb-NO" sz="1800" b="0" dirty="0">
                          <a:solidFill>
                            <a:schemeClr val="tx1"/>
                          </a:solidFill>
                        </a:rPr>
                        <a:t>•Tilstedeværende voksne på gulvet der barna er.</a:t>
                      </a:r>
                    </a:p>
                    <a:p>
                      <a:r>
                        <a:rPr lang="nb-NO" sz="1800" b="0" dirty="0">
                          <a:solidFill>
                            <a:schemeClr val="tx1"/>
                          </a:solidFill>
                        </a:rPr>
                        <a:t>​</a:t>
                      </a:r>
                    </a:p>
                    <a:p>
                      <a:r>
                        <a:rPr lang="nb-NO" sz="1800" b="0" dirty="0">
                          <a:solidFill>
                            <a:schemeClr val="tx1"/>
                          </a:solidFill>
                        </a:rPr>
                        <a:t>Målekriterier:</a:t>
                      </a:r>
                    </a:p>
                    <a:p>
                      <a:r>
                        <a:rPr lang="nb-NO" sz="1800" b="0" dirty="0">
                          <a:solidFill>
                            <a:schemeClr val="tx1"/>
                          </a:solidFill>
                        </a:rPr>
                        <a:t>•Barna sier "hei" og "ha det" eller vinker.</a:t>
                      </a:r>
                    </a:p>
                    <a:p>
                      <a:r>
                        <a:rPr lang="nb-NO" sz="1800" b="0" dirty="0">
                          <a:solidFill>
                            <a:schemeClr val="tx1"/>
                          </a:solidFill>
                        </a:rPr>
                        <a:t>•Barna lar seg trøste av de ansatte på avdelingen.</a:t>
                      </a:r>
                    </a:p>
                    <a:p>
                      <a:r>
                        <a:rPr lang="nb-NO" sz="1800" b="0" dirty="0">
                          <a:solidFill>
                            <a:schemeClr val="tx1"/>
                          </a:solidFill>
                        </a:rPr>
                        <a:t>•Barna blir kjent med avdelingen.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endParaRPr>
                    </a:p>
                    <a:p>
                      <a:pPr lvl="0">
                        <a:buNone/>
                      </a:pPr>
                      <a:r>
                        <a:rPr lang="nb-NO" sz="1800" b="0" dirty="0">
                          <a:solidFill>
                            <a:schemeClr val="tx1"/>
                          </a:solidFill>
                        </a:rPr>
                        <a:t>Mål:</a:t>
                      </a:r>
                      <a:endParaRPr lang="nb-NO" sz="7200" dirty="0"/>
                    </a:p>
                    <a:p>
                      <a:r>
                        <a:rPr lang="nb-NO" sz="1800" b="0" dirty="0">
                          <a:solidFill>
                            <a:schemeClr val="tx1"/>
                          </a:solidFill>
                        </a:rPr>
                        <a:t>•Barn og voksne er trygge på hverandre og kan noen navn på barn og voksne.</a:t>
                      </a:r>
                    </a:p>
                    <a:p>
                      <a:r>
                        <a:rPr lang="nb-NO" sz="1800" b="0" dirty="0">
                          <a:solidFill>
                            <a:schemeClr val="tx1"/>
                          </a:solidFill>
                        </a:rPr>
                        <a:t>​</a:t>
                      </a:r>
                    </a:p>
                    <a:p>
                      <a:r>
                        <a:rPr lang="nb-NO" sz="1800" b="0" dirty="0">
                          <a:solidFill>
                            <a:schemeClr val="tx1"/>
                          </a:solidFill>
                        </a:rPr>
                        <a:t>Tiltak:</a:t>
                      </a:r>
                    </a:p>
                    <a:p>
                      <a:r>
                        <a:rPr lang="nb-NO" sz="1800" b="0" dirty="0">
                          <a:solidFill>
                            <a:schemeClr val="tx1"/>
                          </a:solidFill>
                        </a:rPr>
                        <a:t>•Vi har bli-kjentsamlinger med fokus på å lære navn.</a:t>
                      </a:r>
                    </a:p>
                    <a:p>
                      <a:r>
                        <a:rPr lang="nb-NO" sz="1800" b="0" dirty="0">
                          <a:solidFill>
                            <a:schemeClr val="tx1"/>
                          </a:solidFill>
                        </a:rPr>
                        <a:t>•Vi tilpasser rutiner og skaper tid til å bli kjent, utforske og leke.</a:t>
                      </a:r>
                    </a:p>
                    <a:p>
                      <a:r>
                        <a:rPr lang="nb-NO" sz="1800" b="0" dirty="0">
                          <a:solidFill>
                            <a:schemeClr val="tx1"/>
                          </a:solidFill>
                        </a:rPr>
                        <a:t>•Vi legger til rette for at barna kan knytte seg til personalet og til hverandre. </a:t>
                      </a:r>
                    </a:p>
                    <a:p>
                      <a:endParaRPr lang="nb-NO" sz="1800" b="0" dirty="0">
                        <a:solidFill>
                          <a:schemeClr val="tx1"/>
                        </a:solidFill>
                      </a:endParaRPr>
                    </a:p>
                    <a:p>
                      <a:r>
                        <a:rPr lang="nb-NO" sz="1800" b="0" dirty="0">
                          <a:solidFill>
                            <a:schemeClr val="tx1"/>
                          </a:solidFill>
                        </a:rPr>
                        <a:t>Målekriterier: </a:t>
                      </a:r>
                    </a:p>
                    <a:p>
                      <a:r>
                        <a:rPr lang="nb-NO" sz="1800" b="0" dirty="0">
                          <a:solidFill>
                            <a:schemeClr val="tx1"/>
                          </a:solidFill>
                        </a:rPr>
                        <a:t>•Barna vil leke.</a:t>
                      </a:r>
                    </a:p>
                    <a:p>
                      <a:r>
                        <a:rPr lang="nb-NO" sz="1800" b="0" dirty="0">
                          <a:solidFill>
                            <a:schemeClr val="tx1"/>
                          </a:solidFill>
                        </a:rPr>
                        <a:t>• Barna er trygg på en voksen.</a:t>
                      </a:r>
                    </a:p>
                    <a:p>
                      <a:r>
                        <a:rPr lang="nb-NO" sz="1800" b="0" dirty="0">
                          <a:solidFill>
                            <a:schemeClr val="tx1"/>
                          </a:solidFill>
                        </a:rPr>
                        <a:t>• Barn og voksne kan hverandres navn.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i="0" u="none" strike="noStrike" kern="1200" baseline="0" dirty="0">
                        <a:solidFill>
                          <a:schemeClr val="tx1"/>
                        </a:solidFill>
                        <a:latin typeface="+mn-lt"/>
                        <a:ea typeface="+mn-ea"/>
                        <a:cs typeface="+mn-cs"/>
                      </a:endParaRPr>
                    </a:p>
                    <a:p>
                      <a:pPr lvl="0">
                        <a:buNone/>
                      </a:pPr>
                      <a:r>
                        <a:rPr lang="nb-NO" sz="1800" b="0" i="0" u="none" strike="noStrike" kern="1200" baseline="0" dirty="0">
                          <a:solidFill>
                            <a:schemeClr val="tx1"/>
                          </a:solidFill>
                          <a:latin typeface="+mn-lt"/>
                          <a:ea typeface="+mn-ea"/>
                          <a:cs typeface="+mn-cs"/>
                        </a:rPr>
                        <a:t>Mål:</a:t>
                      </a:r>
                      <a:endParaRPr lang="nb-NO" sz="7200" dirty="0"/>
                    </a:p>
                    <a:p>
                      <a:r>
                        <a:rPr lang="nb-NO" sz="1800" b="0" i="0" u="none" strike="noStrike" kern="1200" baseline="0" dirty="0">
                          <a:solidFill>
                            <a:schemeClr val="tx1"/>
                          </a:solidFill>
                          <a:latin typeface="+mn-lt"/>
                          <a:ea typeface="+mn-ea"/>
                          <a:cs typeface="+mn-cs"/>
                        </a:rPr>
                        <a:t>•Barna er trygge i barnegruppa og kan navn på barn og voksne.</a:t>
                      </a:r>
                    </a:p>
                    <a:p>
                      <a:endParaRPr lang="nb-NO" sz="1800" b="0" i="0" u="none" strike="noStrike" kern="1200" baseline="0" dirty="0">
                        <a:solidFill>
                          <a:schemeClr val="tx1"/>
                        </a:solidFill>
                        <a:latin typeface="+mn-lt"/>
                        <a:ea typeface="+mn-ea"/>
                        <a:cs typeface="+mn-cs"/>
                      </a:endParaRPr>
                    </a:p>
                    <a:p>
                      <a:r>
                        <a:rPr lang="nb-NO" sz="1800" b="0" i="0" u="none" strike="noStrike" kern="1200" baseline="0" dirty="0">
                          <a:solidFill>
                            <a:schemeClr val="tx1"/>
                          </a:solidFill>
                          <a:latin typeface="+mn-lt"/>
                          <a:ea typeface="+mn-ea"/>
                          <a:cs typeface="+mn-cs"/>
                        </a:rPr>
                        <a:t>Tiltak:</a:t>
                      </a:r>
                    </a:p>
                    <a:p>
                      <a:r>
                        <a:rPr lang="nb-NO" sz="1800" b="0" i="0" u="none" strike="noStrike" kern="1200" baseline="0" dirty="0">
                          <a:solidFill>
                            <a:schemeClr val="tx1"/>
                          </a:solidFill>
                          <a:latin typeface="+mn-lt"/>
                          <a:ea typeface="+mn-ea"/>
                          <a:cs typeface="+mn-cs"/>
                        </a:rPr>
                        <a:t>•Vi har bli-kjentsamlinger med fokus på å lære navn</a:t>
                      </a:r>
                    </a:p>
                    <a:p>
                      <a:r>
                        <a:rPr lang="nb-NO" sz="1800" b="0" i="0" u="none" strike="noStrike" kern="1200" baseline="0" dirty="0">
                          <a:solidFill>
                            <a:schemeClr val="tx1"/>
                          </a:solidFill>
                          <a:latin typeface="+mn-lt"/>
                          <a:ea typeface="+mn-ea"/>
                          <a:cs typeface="+mn-cs"/>
                        </a:rPr>
                        <a:t>•Vi tilpasser rutiner og skaper tid til å bli kjent, utforske og leke. </a:t>
                      </a:r>
                    </a:p>
                    <a:p>
                      <a:r>
                        <a:rPr lang="nb-NO" sz="1800" b="0" i="0" u="none" strike="noStrike" kern="1200" baseline="0" dirty="0">
                          <a:solidFill>
                            <a:schemeClr val="tx1"/>
                          </a:solidFill>
                          <a:latin typeface="+mn-lt"/>
                          <a:ea typeface="+mn-ea"/>
                          <a:cs typeface="+mn-cs"/>
                        </a:rPr>
                        <a:t>•Vi legger til rette for at barna kan knytte seg til personalet og til hverandre</a:t>
                      </a:r>
                    </a:p>
                    <a:p>
                      <a:endParaRPr lang="nb-NO" sz="1800" b="0" i="0" u="none" strike="noStrike" kern="1200" baseline="0" dirty="0">
                        <a:solidFill>
                          <a:schemeClr val="tx1"/>
                        </a:solidFill>
                        <a:latin typeface="+mn-lt"/>
                        <a:ea typeface="+mn-ea"/>
                        <a:cs typeface="+mn-cs"/>
                      </a:endParaRPr>
                    </a:p>
                    <a:p>
                      <a:r>
                        <a:rPr lang="nb-NO" sz="1800" b="0" i="0" u="none" strike="noStrike" kern="1200" baseline="0" dirty="0">
                          <a:solidFill>
                            <a:schemeClr val="tx1"/>
                          </a:solidFill>
                          <a:latin typeface="+mn-lt"/>
                          <a:ea typeface="+mn-ea"/>
                          <a:cs typeface="+mn-cs"/>
                        </a:rPr>
                        <a:t>Målekriterier: </a:t>
                      </a:r>
                    </a:p>
                    <a:p>
                      <a:r>
                        <a:rPr lang="nb-NO" sz="1800" b="0" i="0" u="none" strike="noStrike" kern="1200" baseline="0" dirty="0">
                          <a:solidFill>
                            <a:schemeClr val="tx1"/>
                          </a:solidFill>
                          <a:latin typeface="+mn-lt"/>
                          <a:ea typeface="+mn-ea"/>
                          <a:cs typeface="+mn-cs"/>
                        </a:rPr>
                        <a:t>•Barna vil leke.</a:t>
                      </a:r>
                    </a:p>
                    <a:p>
                      <a:r>
                        <a:rPr lang="nb-NO" sz="1800" b="0" i="0" u="none" strike="noStrike" kern="1200" baseline="0" dirty="0">
                          <a:solidFill>
                            <a:schemeClr val="tx1"/>
                          </a:solidFill>
                          <a:latin typeface="+mn-lt"/>
                          <a:ea typeface="+mn-ea"/>
                          <a:cs typeface="+mn-cs"/>
                        </a:rPr>
                        <a:t>•Barna er trygg på en voksen.</a:t>
                      </a:r>
                    </a:p>
                    <a:p>
                      <a:r>
                        <a:rPr lang="nb-NO" sz="1800" b="0" i="0" u="none" strike="noStrike" kern="1200" baseline="0" dirty="0">
                          <a:solidFill>
                            <a:schemeClr val="tx1"/>
                          </a:solidFill>
                          <a:latin typeface="+mn-lt"/>
                          <a:ea typeface="+mn-ea"/>
                          <a:cs typeface="+mn-cs"/>
                        </a:rPr>
                        <a:t>•Barn og voksne kan hverandres navn.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2415328036"/>
              </p:ext>
            </p:extLst>
          </p:nvPr>
        </p:nvGraphicFramePr>
        <p:xfrm>
          <a:off x="824254" y="5737488"/>
          <a:ext cx="22071606" cy="7978510"/>
        </p:xfrm>
        <a:graphic>
          <a:graphicData uri="http://schemas.openxmlformats.org/drawingml/2006/table">
            <a:tbl>
              <a:tblPr firstRow="1" bandRow="1">
                <a:tableStyleId>{F5AB1C69-6EDB-4FF4-983F-18BD219EF322}</a:tableStyleId>
              </a:tblPr>
              <a:tblGrid>
                <a:gridCol w="2976147">
                  <a:extLst>
                    <a:ext uri="{9D8B030D-6E8A-4147-A177-3AD203B41FA5}">
                      <a16:colId xmlns:a16="http://schemas.microsoft.com/office/drawing/2014/main" val="3805073830"/>
                    </a:ext>
                  </a:extLst>
                </a:gridCol>
                <a:gridCol w="3330030">
                  <a:extLst>
                    <a:ext uri="{9D8B030D-6E8A-4147-A177-3AD203B41FA5}">
                      <a16:colId xmlns:a16="http://schemas.microsoft.com/office/drawing/2014/main" val="2495256699"/>
                    </a:ext>
                  </a:extLst>
                </a:gridCol>
                <a:gridCol w="3153085">
                  <a:extLst>
                    <a:ext uri="{9D8B030D-6E8A-4147-A177-3AD203B41FA5}">
                      <a16:colId xmlns:a16="http://schemas.microsoft.com/office/drawing/2014/main" val="84050030"/>
                    </a:ext>
                  </a:extLst>
                </a:gridCol>
                <a:gridCol w="3153085">
                  <a:extLst>
                    <a:ext uri="{9D8B030D-6E8A-4147-A177-3AD203B41FA5}">
                      <a16:colId xmlns:a16="http://schemas.microsoft.com/office/drawing/2014/main" val="2207823375"/>
                    </a:ext>
                  </a:extLst>
                </a:gridCol>
                <a:gridCol w="3472266">
                  <a:extLst>
                    <a:ext uri="{9D8B030D-6E8A-4147-A177-3AD203B41FA5}">
                      <a16:colId xmlns:a16="http://schemas.microsoft.com/office/drawing/2014/main" val="4073347226"/>
                    </a:ext>
                  </a:extLst>
                </a:gridCol>
                <a:gridCol w="3199796">
                  <a:extLst>
                    <a:ext uri="{9D8B030D-6E8A-4147-A177-3AD203B41FA5}">
                      <a16:colId xmlns:a16="http://schemas.microsoft.com/office/drawing/2014/main" val="3288999130"/>
                    </a:ext>
                  </a:extLst>
                </a:gridCol>
                <a:gridCol w="2787197">
                  <a:extLst>
                    <a:ext uri="{9D8B030D-6E8A-4147-A177-3AD203B41FA5}">
                      <a16:colId xmlns:a16="http://schemas.microsoft.com/office/drawing/2014/main" val="319748254"/>
                    </a:ext>
                  </a:extLst>
                </a:gridCol>
              </a:tblGrid>
              <a:tr h="890217">
                <a:tc gridSpan="7">
                  <a:txBody>
                    <a:bodyPr/>
                    <a:lstStyle/>
                    <a:p>
                      <a:r>
                        <a:rPr lang="nb-NO" sz="3600" b="0" dirty="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187180">
                <a:tc>
                  <a:txBody>
                    <a:bodyPr/>
                    <a:lstStyle/>
                    <a:p>
                      <a:r>
                        <a:rPr lang="nb-NO" sz="2000" dirty="0"/>
                        <a:t>(uke 31)</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solidFill>
                            <a:srgbClr val="FF0000"/>
                          </a:solidFill>
                          <a:effectLst/>
                          <a:latin typeface="+mn-lt"/>
                        </a:rPr>
                        <a:t>1.</a:t>
                      </a:r>
                    </a:p>
                    <a:p>
                      <a:pPr algn="l"/>
                      <a:endParaRPr lang="nb-NO" sz="2000" b="0" dirty="0">
                        <a:solidFill>
                          <a:srgbClr val="FF0000"/>
                        </a:solidFill>
                        <a:effectLst/>
                        <a:latin typeface="+mn-lt"/>
                      </a:endParaRPr>
                    </a:p>
                    <a:p>
                      <a:pPr algn="l"/>
                      <a:endParaRPr lang="nb-NO" sz="2000" b="0" dirty="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solidFill>
                            <a:srgbClr val="FF0000"/>
                          </a:solidFill>
                          <a:effectLst/>
                          <a:latin typeface="+mn-lt"/>
                        </a:rPr>
                        <a:t>2.</a:t>
                      </a:r>
                    </a:p>
                    <a:p>
                      <a:pPr algn="l"/>
                      <a:endParaRPr lang="nb-NO" sz="2000" b="0" dirty="0">
                        <a:solidFill>
                          <a:srgbClr val="FF0000"/>
                        </a:solidFill>
                        <a:effectLst/>
                        <a:latin typeface="+mn-lt"/>
                      </a:endParaRPr>
                    </a:p>
                    <a:p>
                      <a:pPr algn="l"/>
                      <a:endParaRPr lang="nb-NO" sz="2000" b="0" dirty="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187180">
                <a:tc>
                  <a:txBody>
                    <a:bodyPr/>
                    <a:lstStyle/>
                    <a:p>
                      <a:r>
                        <a:rPr lang="nb-NO" sz="2000" b="0" dirty="0">
                          <a:effectLst/>
                          <a:latin typeface="+mn-lt"/>
                        </a:rPr>
                        <a:t>3.</a:t>
                      </a:r>
                    </a:p>
                    <a:p>
                      <a:r>
                        <a:rPr lang="nb-NO" sz="2000" b="0" dirty="0">
                          <a:effectLst/>
                          <a:latin typeface="+mn-lt"/>
                        </a:rPr>
                        <a:t>(uke 32)</a:t>
                      </a:r>
                      <a:endParaRPr lang="nb-NO" sz="2000" dirty="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effectLst/>
                          <a:latin typeface="+mn-lt"/>
                        </a:rPr>
                        <a:t>4.</a:t>
                      </a:r>
                    </a:p>
                    <a:p>
                      <a:pPr algn="l"/>
                      <a:endParaRPr lang="nb-NO" sz="2000" b="0" dirty="0">
                        <a:effectLst/>
                        <a:latin typeface="+mn-lt"/>
                      </a:endParaRPr>
                    </a:p>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effectLst/>
                          <a:latin typeface="+mn-lt"/>
                        </a:rPr>
                        <a:t>5.</a:t>
                      </a:r>
                    </a:p>
                    <a:p>
                      <a:pPr algn="l"/>
                      <a:endParaRPr lang="nb-NO" sz="2000" b="0" dirty="0">
                        <a:effectLst/>
                        <a:latin typeface="+mn-lt"/>
                      </a:endParaRPr>
                    </a:p>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effectLst/>
                          <a:latin typeface="+mn-lt"/>
                        </a:rPr>
                        <a:t>6.</a:t>
                      </a:r>
                    </a:p>
                    <a:p>
                      <a:pPr algn="l"/>
                      <a:endParaRPr lang="nb-NO" sz="2000" b="0" dirty="0">
                        <a:effectLst/>
                        <a:latin typeface="+mn-lt"/>
                      </a:endParaRPr>
                    </a:p>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effectLst/>
                          <a:latin typeface="+mn-lt"/>
                        </a:rPr>
                        <a:t>7.</a:t>
                      </a:r>
                    </a:p>
                    <a:p>
                      <a:pPr algn="l"/>
                      <a:endParaRPr lang="nb-NO" sz="2000" b="0" dirty="0">
                        <a:effectLst/>
                        <a:latin typeface="+mn-lt"/>
                      </a:endParaRPr>
                    </a:p>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solidFill>
                            <a:srgbClr val="FF0000"/>
                          </a:solidFill>
                          <a:effectLst/>
                          <a:latin typeface="+mn-lt"/>
                        </a:rPr>
                        <a:t>8.</a:t>
                      </a:r>
                    </a:p>
                    <a:p>
                      <a:pPr algn="l"/>
                      <a:endParaRPr lang="nb-NO" sz="2000" b="0" dirty="0">
                        <a:solidFill>
                          <a:srgbClr val="FF0000"/>
                        </a:solidFill>
                        <a:effectLst/>
                        <a:latin typeface="+mn-lt"/>
                      </a:endParaRPr>
                    </a:p>
                    <a:p>
                      <a:pPr algn="l"/>
                      <a:endParaRPr lang="nb-NO" sz="2000" b="0" dirty="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solidFill>
                            <a:srgbClr val="FF0000"/>
                          </a:solidFill>
                          <a:effectLst/>
                          <a:latin typeface="+mn-lt"/>
                        </a:rPr>
                        <a:t>9.</a:t>
                      </a:r>
                    </a:p>
                    <a:p>
                      <a:pPr algn="l"/>
                      <a:endParaRPr lang="nb-NO" sz="2000" b="0" dirty="0">
                        <a:solidFill>
                          <a:srgbClr val="FF0000"/>
                        </a:solidFill>
                        <a:effectLst/>
                        <a:latin typeface="+mn-lt"/>
                      </a:endParaRPr>
                    </a:p>
                    <a:p>
                      <a:pPr algn="l"/>
                      <a:endParaRPr lang="nb-NO" sz="2000" b="0" dirty="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152393">
                <a:tc>
                  <a:txBody>
                    <a:bodyPr/>
                    <a:lstStyle/>
                    <a:p>
                      <a:r>
                        <a:rPr lang="nb-NO" sz="2000" dirty="0"/>
                        <a:t>10.</a:t>
                      </a:r>
                    </a:p>
                    <a:p>
                      <a:pPr algn="l"/>
                      <a:r>
                        <a:rPr lang="nb-NO" sz="2000" b="0" dirty="0">
                          <a:effectLst/>
                          <a:latin typeface="+mn-lt"/>
                        </a:rPr>
                        <a:t>(uke 33)</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effectLst/>
                          <a:latin typeface="+mn-lt"/>
                        </a:rPr>
                        <a:t>11.</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effectLst/>
                          <a:latin typeface="+mn-lt"/>
                        </a:rPr>
                        <a:t>12.</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b="0" dirty="0">
                          <a:solidFill>
                            <a:srgbClr val="FF0000"/>
                          </a:solidFill>
                          <a:effectLst/>
                          <a:latin typeface="+mn-lt"/>
                        </a:rPr>
                        <a:t>13.</a:t>
                      </a:r>
                      <a:r>
                        <a:rPr lang="nb-NO" sz="2000" b="0" dirty="0">
                          <a:solidFill>
                            <a:srgbClr val="FF0000"/>
                          </a:solidFill>
                          <a:latin typeface="+mn-lt"/>
                        </a:rPr>
                        <a:t>PLANDAG BARNEHAGEN STENGT</a:t>
                      </a:r>
                    </a:p>
                    <a:p>
                      <a:pPr algn="l"/>
                      <a:endParaRPr lang="nb-NO" sz="2000" b="0" dirty="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b="0" dirty="0">
                          <a:solidFill>
                            <a:srgbClr val="FF0000"/>
                          </a:solidFill>
                          <a:effectLst/>
                          <a:latin typeface="+mn-lt"/>
                        </a:rPr>
                        <a:t>14 </a:t>
                      </a:r>
                      <a:r>
                        <a:rPr lang="nb-NO" sz="2000" b="0" dirty="0">
                          <a:solidFill>
                            <a:srgbClr val="FF0000"/>
                          </a:solidFill>
                          <a:latin typeface="+mn-lt"/>
                        </a:rPr>
                        <a:t>PLANDAG BARNEHAGEN STENGT</a:t>
                      </a:r>
                    </a:p>
                    <a:p>
                      <a:pPr algn="l"/>
                      <a:endParaRPr lang="nb-NO" sz="2000" b="0" dirty="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solidFill>
                            <a:srgbClr val="FF0000"/>
                          </a:solidFill>
                          <a:effectLst/>
                          <a:latin typeface="+mn-lt"/>
                        </a:rPr>
                        <a:t>15.</a:t>
                      </a:r>
                    </a:p>
                    <a:p>
                      <a:pPr algn="l"/>
                      <a:endParaRPr lang="nb-NO" sz="2000" b="0" dirty="0">
                        <a:solidFill>
                          <a:srgbClr val="FF0000"/>
                        </a:solidFill>
                        <a:effectLst/>
                        <a:latin typeface="+mn-lt"/>
                      </a:endParaRPr>
                    </a:p>
                    <a:p>
                      <a:pPr algn="l"/>
                      <a:endParaRPr lang="nb-NO" sz="2000" b="0" dirty="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solidFill>
                            <a:srgbClr val="FF0000"/>
                          </a:solidFill>
                          <a:effectLst/>
                          <a:latin typeface="+mn-lt"/>
                        </a:rPr>
                        <a:t>16.</a:t>
                      </a:r>
                    </a:p>
                    <a:p>
                      <a:pPr algn="l"/>
                      <a:endParaRPr lang="nb-NO" sz="2000" b="0" dirty="0">
                        <a:solidFill>
                          <a:srgbClr val="FF0000"/>
                        </a:solidFill>
                        <a:effectLst/>
                        <a:latin typeface="+mn-lt"/>
                      </a:endParaRPr>
                    </a:p>
                    <a:p>
                      <a:pPr algn="l"/>
                      <a:endParaRPr lang="nb-NO" sz="2000" b="0" dirty="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187180">
                <a:tc>
                  <a:txBody>
                    <a:bodyPr/>
                    <a:lstStyle/>
                    <a:p>
                      <a:r>
                        <a:rPr lang="nb-NO" sz="2000" dirty="0"/>
                        <a:t>17.</a:t>
                      </a:r>
                    </a:p>
                    <a:p>
                      <a:r>
                        <a:rPr lang="nb-NO" sz="2000" dirty="0"/>
                        <a:t>(uke 34)</a:t>
                      </a:r>
                    </a:p>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effectLst/>
                          <a:latin typeface="+mn-lt"/>
                        </a:rPr>
                        <a:t>18.</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effectLst/>
                          <a:latin typeface="+mn-lt"/>
                        </a:rPr>
                        <a:t>19.</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effectLst/>
                          <a:latin typeface="+mn-lt"/>
                        </a:rPr>
                        <a:t>20.</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effectLst/>
                          <a:latin typeface="+mn-lt"/>
                        </a:rPr>
                        <a:t>21.</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solidFill>
                            <a:srgbClr val="FF0000"/>
                          </a:solidFill>
                          <a:effectLst/>
                          <a:latin typeface="+mn-lt"/>
                        </a:rPr>
                        <a:t>22.</a:t>
                      </a:r>
                    </a:p>
                    <a:p>
                      <a:pPr algn="l"/>
                      <a:endParaRPr lang="nb-NO" sz="2000" b="0" dirty="0">
                        <a:solidFill>
                          <a:srgbClr val="FF0000"/>
                        </a:solidFill>
                        <a:effectLst/>
                        <a:latin typeface="+mn-lt"/>
                      </a:endParaRPr>
                    </a:p>
                    <a:p>
                      <a:pPr algn="l"/>
                      <a:endParaRPr lang="nb-NO" sz="2000" b="0" dirty="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solidFill>
                            <a:srgbClr val="FF0000"/>
                          </a:solidFill>
                          <a:effectLst/>
                          <a:latin typeface="+mn-lt"/>
                        </a:rPr>
                        <a:t>23.</a:t>
                      </a:r>
                    </a:p>
                    <a:p>
                      <a:pPr algn="l"/>
                      <a:endParaRPr lang="nb-NO" sz="2000" b="0" dirty="0">
                        <a:solidFill>
                          <a:srgbClr val="FF0000"/>
                        </a:solidFill>
                        <a:effectLst/>
                        <a:latin typeface="+mn-lt"/>
                      </a:endParaRPr>
                    </a:p>
                    <a:p>
                      <a:pPr algn="l"/>
                      <a:endParaRPr lang="nb-NO" sz="2000" b="0" dirty="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187180">
                <a:tc>
                  <a:txBody>
                    <a:bodyPr/>
                    <a:lstStyle/>
                    <a:p>
                      <a:pPr lvl="0">
                        <a:buNone/>
                      </a:pPr>
                      <a:r>
                        <a:rPr lang="nb-NO" sz="2000" dirty="0"/>
                        <a:t>24.</a:t>
                      </a:r>
                    </a:p>
                    <a:p>
                      <a:pPr lvl="0">
                        <a:buNone/>
                      </a:pPr>
                      <a:r>
                        <a:rPr lang="nb-NO" sz="2000" dirty="0"/>
                        <a:t>(uke 35)</a:t>
                      </a:r>
                    </a:p>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effectLst/>
                          <a:latin typeface="+mn-lt"/>
                        </a:rPr>
                        <a:t>25.</a:t>
                      </a:r>
                    </a:p>
                    <a:p>
                      <a:pPr algn="l"/>
                      <a:endParaRPr lang="nb-NO" sz="2000" b="0" dirty="0">
                        <a:effectLst/>
                        <a:latin typeface="+mn-lt"/>
                      </a:endParaRPr>
                    </a:p>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effectLst/>
                          <a:latin typeface="+mn-lt"/>
                        </a:rPr>
                        <a:t>26.</a:t>
                      </a:r>
                    </a:p>
                    <a:p>
                      <a:pPr algn="l"/>
                      <a:endParaRPr lang="nb-NO" sz="2000" b="0" dirty="0">
                        <a:effectLst/>
                        <a:latin typeface="+mn-lt"/>
                      </a:endParaRPr>
                    </a:p>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effectLst/>
                          <a:latin typeface="+mn-lt"/>
                        </a:rPr>
                        <a:t>27.</a:t>
                      </a:r>
                    </a:p>
                    <a:p>
                      <a:pPr algn="l"/>
                      <a:endParaRPr lang="nb-NO" sz="2000" b="0" dirty="0">
                        <a:effectLst/>
                        <a:latin typeface="+mn-lt"/>
                      </a:endParaRPr>
                    </a:p>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effectLst/>
                          <a:latin typeface="+mn-lt"/>
                        </a:rPr>
                        <a:t>28.</a:t>
                      </a:r>
                    </a:p>
                    <a:p>
                      <a:pPr algn="l"/>
                      <a:endParaRPr lang="nb-NO" sz="2000" b="0" dirty="0">
                        <a:effectLst/>
                        <a:latin typeface="+mn-lt"/>
                      </a:endParaRPr>
                    </a:p>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solidFill>
                            <a:srgbClr val="FF0000"/>
                          </a:solidFill>
                          <a:effectLst/>
                          <a:latin typeface="+mn-lt"/>
                        </a:rPr>
                        <a:t>29.</a:t>
                      </a:r>
                    </a:p>
                    <a:p>
                      <a:pPr algn="l"/>
                      <a:endParaRPr lang="nb-NO" sz="2000" b="0" dirty="0">
                        <a:solidFill>
                          <a:srgbClr val="FF0000"/>
                        </a:solidFill>
                        <a:effectLst/>
                        <a:latin typeface="+mn-lt"/>
                      </a:endParaRPr>
                    </a:p>
                    <a:p>
                      <a:pPr algn="l"/>
                      <a:endParaRPr lang="nb-NO" sz="2000" b="0" dirty="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solidFill>
                            <a:srgbClr val="FF0000"/>
                          </a:solidFill>
                          <a:effectLst/>
                          <a:latin typeface="+mn-lt"/>
                        </a:rPr>
                        <a:t>30.</a:t>
                      </a:r>
                    </a:p>
                    <a:p>
                      <a:pPr algn="l"/>
                      <a:endParaRPr lang="nb-NO" sz="2000" b="0" dirty="0">
                        <a:solidFill>
                          <a:srgbClr val="FF0000"/>
                        </a:solidFill>
                        <a:effectLst/>
                        <a:latin typeface="+mn-lt"/>
                      </a:endParaRPr>
                    </a:p>
                    <a:p>
                      <a:pPr algn="l"/>
                      <a:endParaRPr lang="nb-NO" sz="2000" b="0" dirty="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55528406"/>
                  </a:ext>
                </a:extLst>
              </a:tr>
              <a:tr h="1187180">
                <a:tc>
                  <a:txBody>
                    <a:bodyPr/>
                    <a:lstStyle/>
                    <a:p>
                      <a:pPr algn="l"/>
                      <a:r>
                        <a:rPr lang="nb-NO" sz="2000" b="0" dirty="0">
                          <a:effectLst/>
                          <a:latin typeface="+mn-lt"/>
                        </a:rPr>
                        <a:t>31.</a:t>
                      </a:r>
                    </a:p>
                    <a:p>
                      <a:pPr algn="l"/>
                      <a:endParaRPr lang="nb-NO" sz="2000" b="0" dirty="0">
                        <a:effectLst/>
                        <a:latin typeface="+mn-lt"/>
                      </a:endParaRPr>
                    </a:p>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dirty="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dirty="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dirty="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54387844"/>
                  </a:ext>
                </a:extLst>
              </a:tr>
            </a:tbl>
          </a:graphicData>
        </a:graphic>
      </p:graphicFrame>
      <p:sp>
        <p:nvSpPr>
          <p:cNvPr id="10" name="TekstSylinder 9">
            <a:extLst>
              <a:ext uri="{FF2B5EF4-FFF2-40B4-BE49-F238E27FC236}">
                <a16:creationId xmlns:a16="http://schemas.microsoft.com/office/drawing/2014/main" id="{93242B42-454D-DF20-01F6-A38AF3BBE9D1}"/>
              </a:ext>
            </a:extLst>
          </p:cNvPr>
          <p:cNvSpPr txBox="1"/>
          <p:nvPr/>
        </p:nvSpPr>
        <p:spPr>
          <a:xfrm>
            <a:off x="667762" y="459126"/>
            <a:ext cx="3364823" cy="738652"/>
          </a:xfrm>
          <a:prstGeom prst="rect">
            <a:avLst/>
          </a:prstGeom>
          <a:noFill/>
        </p:spPr>
        <p:txBody>
          <a:bodyPr wrap="square" lIns="182868" tIns="91434" rIns="182868" bIns="91434" rtlCol="0" anchor="t">
            <a:spAutoFit/>
          </a:bodyPr>
          <a:lstStyle/>
          <a:p>
            <a:r>
              <a:rPr lang="nb-NO" sz="3600" dirty="0"/>
              <a:t>August 2026</a:t>
            </a:r>
          </a:p>
        </p:txBody>
      </p:sp>
      <p:sp>
        <p:nvSpPr>
          <p:cNvPr id="11" name="TextBox 10">
            <a:extLst>
              <a:ext uri="{FF2B5EF4-FFF2-40B4-BE49-F238E27FC236}">
                <a16:creationId xmlns:a16="http://schemas.microsoft.com/office/drawing/2014/main" id="{C4ABDE8B-73C0-3D3E-7642-3C5A8B0E4891}"/>
              </a:ext>
            </a:extLst>
          </p:cNvPr>
          <p:cNvSpPr txBox="1"/>
          <p:nvPr/>
        </p:nvSpPr>
        <p:spPr>
          <a:xfrm>
            <a:off x="9879107" y="423722"/>
            <a:ext cx="13478602" cy="1292649"/>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dirty="0"/>
              <a:t>Fra </a:t>
            </a:r>
            <a:r>
              <a:rPr lang="en-US" sz="3600" dirty="0" err="1"/>
              <a:t>Rammeplanen</a:t>
            </a:r>
            <a:r>
              <a:rPr lang="en-US" sz="3600" dirty="0"/>
              <a:t>: </a:t>
            </a:r>
            <a:r>
              <a:rPr lang="en-US" sz="3600" dirty="0" err="1">
                <a:ea typeface="Roboto"/>
                <a:cs typeface="Roboto"/>
                <a:hlinkClick r:id="rId2">
                  <a:extLst>
                    <a:ext uri="{A12FA001-AC4F-418D-AE19-62706E023703}">
                      <ahyp:hlinkClr xmlns:ahyp="http://schemas.microsoft.com/office/drawing/2018/hyperlinkcolor" val="tx"/>
                    </a:ext>
                  </a:extLst>
                </a:hlinkClick>
              </a:rPr>
              <a:t>Barnehagen</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skal</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ivareta</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barnas</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behov</a:t>
            </a:r>
            <a:r>
              <a:rPr lang="en-US" sz="3600" dirty="0">
                <a:ea typeface="Roboto"/>
                <a:cs typeface="Roboto"/>
                <a:hlinkClick r:id="rId2">
                  <a:extLst>
                    <a:ext uri="{A12FA001-AC4F-418D-AE19-62706E023703}">
                      <ahyp:hlinkClr xmlns:ahyp="http://schemas.microsoft.com/office/drawing/2018/hyperlinkcolor" val="tx"/>
                    </a:ext>
                  </a:extLst>
                </a:hlinkClick>
              </a:rPr>
              <a:t> for </a:t>
            </a:r>
            <a:r>
              <a:rPr lang="en-US" sz="3600" dirty="0" err="1">
                <a:ea typeface="Roboto"/>
                <a:cs typeface="Roboto"/>
                <a:hlinkClick r:id="rId2">
                  <a:extLst>
                    <a:ext uri="{A12FA001-AC4F-418D-AE19-62706E023703}">
                      <ahyp:hlinkClr xmlns:ahyp="http://schemas.microsoft.com/office/drawing/2018/hyperlinkcolor" val="tx"/>
                    </a:ext>
                  </a:extLst>
                </a:hlinkClick>
              </a:rPr>
              <a:t>omsorg</a:t>
            </a:r>
            <a:endParaRPr lang="en-US" sz="3600" dirty="0">
              <a:hlinkClick r:id="rId2">
                <a:extLst>
                  <a:ext uri="{A12FA001-AC4F-418D-AE19-62706E023703}">
                    <ahyp:hlinkClr xmlns:ahyp="http://schemas.microsoft.com/office/drawing/2018/hyperlinkcolor" val="tx"/>
                  </a:ext>
                </a:extLst>
              </a:hlinkClick>
            </a:endParaRPr>
          </a:p>
          <a:p>
            <a:endParaRPr lang="en-US" sz="3600" dirty="0"/>
          </a:p>
        </p:txBody>
      </p:sp>
      <p:sp>
        <p:nvSpPr>
          <p:cNvPr id="2" name="Cloud 1">
            <a:extLst>
              <a:ext uri="{FF2B5EF4-FFF2-40B4-BE49-F238E27FC236}">
                <a16:creationId xmlns:a16="http://schemas.microsoft.com/office/drawing/2014/main" id="{80EDD1B5-747A-C3B1-E1FD-0609366EFB57}"/>
              </a:ext>
            </a:extLst>
          </p:cNvPr>
          <p:cNvSpPr/>
          <p:nvPr/>
        </p:nvSpPr>
        <p:spPr>
          <a:xfrm>
            <a:off x="5078677" y="1287964"/>
            <a:ext cx="2321121" cy="10296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a:t>Barn 1-2 </a:t>
            </a:r>
            <a:r>
              <a:rPr lang="en-US" sz="2000" err="1"/>
              <a:t>år</a:t>
            </a:r>
          </a:p>
        </p:txBody>
      </p:sp>
      <p:sp>
        <p:nvSpPr>
          <p:cNvPr id="3" name="Cloud 2">
            <a:extLst>
              <a:ext uri="{FF2B5EF4-FFF2-40B4-BE49-F238E27FC236}">
                <a16:creationId xmlns:a16="http://schemas.microsoft.com/office/drawing/2014/main" id="{FA492265-61C5-B2E0-600A-21BE2BE26481}"/>
              </a:ext>
            </a:extLst>
          </p:cNvPr>
          <p:cNvSpPr/>
          <p:nvPr/>
        </p:nvSpPr>
        <p:spPr>
          <a:xfrm>
            <a:off x="12439228" y="4411468"/>
            <a:ext cx="2321121" cy="10296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9" name="Cloud 8">
            <a:extLst>
              <a:ext uri="{FF2B5EF4-FFF2-40B4-BE49-F238E27FC236}">
                <a16:creationId xmlns:a16="http://schemas.microsoft.com/office/drawing/2014/main" id="{8C5AA10A-154B-3830-49ED-E816E9752517}"/>
              </a:ext>
            </a:extLst>
          </p:cNvPr>
          <p:cNvSpPr/>
          <p:nvPr/>
        </p:nvSpPr>
        <p:spPr>
          <a:xfrm>
            <a:off x="19988742" y="4335559"/>
            <a:ext cx="2321121" cy="10296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17665335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798054" y="482304"/>
            <a:ext cx="3610477" cy="699644"/>
          </a:xfrm>
        </p:spPr>
        <p:txBody>
          <a:bodyPr>
            <a:normAutofit/>
          </a:bodyPr>
          <a:lstStyle/>
          <a:p>
            <a:r>
              <a:rPr lang="nb-NO" sz="4000" dirty="0"/>
              <a:t> </a:t>
            </a:r>
            <a:r>
              <a:rPr lang="nb-NO" sz="3600" dirty="0"/>
              <a:t>September 2026 </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506766402"/>
              </p:ext>
            </p:extLst>
          </p:nvPr>
        </p:nvGraphicFramePr>
        <p:xfrm>
          <a:off x="937793" y="1128030"/>
          <a:ext cx="22316654" cy="5120307"/>
        </p:xfrm>
        <a:graphic>
          <a:graphicData uri="http://schemas.openxmlformats.org/drawingml/2006/table">
            <a:tbl>
              <a:tblPr firstRow="1" bandRow="1">
                <a:tableStyleId>{5C22544A-7EE6-4342-B048-85BDC9FD1C3A}</a:tableStyleId>
              </a:tblPr>
              <a:tblGrid>
                <a:gridCol w="7237017">
                  <a:extLst>
                    <a:ext uri="{9D8B030D-6E8A-4147-A177-3AD203B41FA5}">
                      <a16:colId xmlns:a16="http://schemas.microsoft.com/office/drawing/2014/main" val="3065941703"/>
                    </a:ext>
                  </a:extLst>
                </a:gridCol>
                <a:gridCol w="7269595">
                  <a:extLst>
                    <a:ext uri="{9D8B030D-6E8A-4147-A177-3AD203B41FA5}">
                      <a16:colId xmlns:a16="http://schemas.microsoft.com/office/drawing/2014/main" val="2294066148"/>
                    </a:ext>
                  </a:extLst>
                </a:gridCol>
                <a:gridCol w="7810042">
                  <a:extLst>
                    <a:ext uri="{9D8B030D-6E8A-4147-A177-3AD203B41FA5}">
                      <a16:colId xmlns:a16="http://schemas.microsoft.com/office/drawing/2014/main" val="797645268"/>
                    </a:ext>
                  </a:extLst>
                </a:gridCol>
              </a:tblGrid>
              <a:tr h="5120307">
                <a:tc>
                  <a:txBody>
                    <a:bodyPr/>
                    <a:lstStyle/>
                    <a:p>
                      <a:r>
                        <a:rPr lang="nb-NO" sz="1800" b="0" dirty="0">
                          <a:solidFill>
                            <a:schemeClr val="tx1"/>
                          </a:solidFill>
                        </a:rPr>
                        <a:t>              </a:t>
                      </a:r>
                    </a:p>
                    <a:p>
                      <a:endParaRPr lang="nb-NO" sz="1800" b="0" dirty="0">
                        <a:solidFill>
                          <a:schemeClr val="tx1"/>
                        </a:solidFill>
                      </a:endParaRPr>
                    </a:p>
                    <a:p>
                      <a:pPr lvl="0">
                        <a:buNone/>
                      </a:pPr>
                      <a:r>
                        <a:rPr lang="nb-NO" sz="1800" b="0" dirty="0">
                          <a:solidFill>
                            <a:schemeClr val="tx1"/>
                          </a:solidFill>
                        </a:rPr>
                        <a:t>Mål:</a:t>
                      </a:r>
                      <a:endParaRPr lang="nb-NO" sz="7200" dirty="0"/>
                    </a:p>
                    <a:p>
                      <a:r>
                        <a:rPr lang="nb-NO" sz="1800" b="0" dirty="0">
                          <a:solidFill>
                            <a:schemeClr val="tx1"/>
                          </a:solidFill>
                        </a:rPr>
                        <a:t>•Barna kjenner tilhørighet til avdelingen sin og skapt relasjoner.</a:t>
                      </a:r>
                    </a:p>
                    <a:p>
                      <a:endParaRPr lang="nb-NO" sz="1800" b="0" dirty="0">
                        <a:solidFill>
                          <a:schemeClr val="tx1"/>
                        </a:solidFill>
                      </a:endParaRPr>
                    </a:p>
                    <a:p>
                      <a:r>
                        <a:rPr lang="nb-NO" sz="1800" b="0" dirty="0">
                          <a:solidFill>
                            <a:schemeClr val="tx1"/>
                          </a:solidFill>
                        </a:rPr>
                        <a:t>Tiltak:</a:t>
                      </a:r>
                    </a:p>
                    <a:p>
                      <a:r>
                        <a:rPr lang="nb-NO" sz="1800" b="0" dirty="0">
                          <a:solidFill>
                            <a:schemeClr val="tx1"/>
                          </a:solidFill>
                        </a:rPr>
                        <a:t>•Vi synger navn-sanger.</a:t>
                      </a:r>
                    </a:p>
                    <a:p>
                      <a:r>
                        <a:rPr lang="nb-NO" sz="1800" b="0" dirty="0">
                          <a:solidFill>
                            <a:schemeClr val="tx1"/>
                          </a:solidFill>
                        </a:rPr>
                        <a:t>•Vi lager "hus"/bøker med bilder av barnas familie.</a:t>
                      </a:r>
                    </a:p>
                    <a:p>
                      <a:r>
                        <a:rPr lang="nb-NO" sz="1800" b="0" dirty="0">
                          <a:solidFill>
                            <a:schemeClr val="tx1"/>
                          </a:solidFill>
                        </a:rPr>
                        <a:t>•Voksne er lydhøre og følger barnas rytme i forhold til spise- og sovetid.</a:t>
                      </a:r>
                    </a:p>
                    <a:p>
                      <a:r>
                        <a:rPr lang="nb-NO" sz="1800" b="0" dirty="0">
                          <a:solidFill>
                            <a:schemeClr val="tx1"/>
                          </a:solidFill>
                        </a:rPr>
                        <a:t>•Vi går turer i nærmiljø.</a:t>
                      </a:r>
                    </a:p>
                    <a:p>
                      <a:r>
                        <a:rPr lang="nb-NO" sz="1800" b="0" dirty="0">
                          <a:solidFill>
                            <a:schemeClr val="tx1"/>
                          </a:solidFill>
                        </a:rPr>
                        <a:t>​</a:t>
                      </a:r>
                    </a:p>
                    <a:p>
                      <a:r>
                        <a:rPr lang="nb-NO" sz="1800" b="0" dirty="0">
                          <a:solidFill>
                            <a:schemeClr val="tx1"/>
                          </a:solidFill>
                        </a:rPr>
                        <a:t>Målekriterier:</a:t>
                      </a:r>
                    </a:p>
                    <a:p>
                      <a:r>
                        <a:rPr lang="nb-NO" sz="1800" b="0" dirty="0">
                          <a:solidFill>
                            <a:schemeClr val="tx1"/>
                          </a:solidFill>
                        </a:rPr>
                        <a:t>•Barna kjenner igjen navn på personal og andra barn på avdelingen.</a:t>
                      </a:r>
                    </a:p>
                    <a:p>
                      <a:r>
                        <a:rPr lang="nb-NO" sz="1800" b="0" dirty="0">
                          <a:solidFill>
                            <a:schemeClr val="tx1"/>
                          </a:solidFill>
                        </a:rPr>
                        <a:t>• Barna viser interesse for andra barn på avdelingen.</a:t>
                      </a:r>
                    </a:p>
                    <a:p>
                      <a:r>
                        <a:rPr lang="nb-NO" sz="1800" b="0" dirty="0">
                          <a:solidFill>
                            <a:schemeClr val="tx1"/>
                          </a:solidFill>
                        </a:rPr>
                        <a:t>• Barna viser glede på tur.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endParaRPr lang="nb-NO" sz="1800" b="0">
                        <a:solidFill>
                          <a:schemeClr val="tx1"/>
                        </a:solidFill>
                      </a:endParaRPr>
                    </a:p>
                    <a:p>
                      <a:r>
                        <a:rPr lang="nb-NO" sz="1800" b="0">
                          <a:solidFill>
                            <a:schemeClr val="tx1"/>
                          </a:solidFill>
                        </a:rPr>
                        <a:t>Mål: </a:t>
                      </a:r>
                    </a:p>
                    <a:p>
                      <a:r>
                        <a:rPr lang="nb-NO" sz="1800" b="0">
                          <a:solidFill>
                            <a:schemeClr val="tx1"/>
                          </a:solidFill>
                        </a:rPr>
                        <a:t> • Barna har minst en venn. Brannvern.</a:t>
                      </a:r>
                    </a:p>
                    <a:p>
                      <a:r>
                        <a:rPr lang="nb-NO" sz="1800" b="0">
                          <a:solidFill>
                            <a:schemeClr val="tx1"/>
                          </a:solidFill>
                        </a:rPr>
                        <a:t>​</a:t>
                      </a:r>
                    </a:p>
                    <a:p>
                      <a:r>
                        <a:rPr lang="nb-NO" sz="1800" b="0">
                          <a:solidFill>
                            <a:schemeClr val="tx1"/>
                          </a:solidFill>
                        </a:rPr>
                        <a:t>Tiltak:</a:t>
                      </a:r>
                    </a:p>
                    <a:p>
                      <a:r>
                        <a:rPr lang="nb-NO" sz="1800" b="0">
                          <a:solidFill>
                            <a:schemeClr val="tx1"/>
                          </a:solidFill>
                        </a:rPr>
                        <a:t>•Personalet tar initiativ til lek og aktivt bidrar til at barna kommer inn i leken.</a:t>
                      </a:r>
                    </a:p>
                    <a:p>
                      <a:r>
                        <a:rPr lang="nb-NO" sz="1800" b="0">
                          <a:solidFill>
                            <a:schemeClr val="tx1"/>
                          </a:solidFill>
                        </a:rPr>
                        <a:t>•Personalet legger til rette for naturopplevelser.</a:t>
                      </a:r>
                    </a:p>
                    <a:p>
                      <a:r>
                        <a:rPr lang="nb-NO" sz="1800" b="0">
                          <a:solidFill>
                            <a:schemeClr val="tx1"/>
                          </a:solidFill>
                        </a:rPr>
                        <a:t>•Vi leser bøker med teamet vennskap og barnehagestart.</a:t>
                      </a:r>
                    </a:p>
                    <a:p>
                      <a:r>
                        <a:rPr lang="nb-NO" sz="1800" b="0">
                          <a:solidFill>
                            <a:schemeClr val="tx1"/>
                          </a:solidFill>
                        </a:rPr>
                        <a:t>•Vi bruker </a:t>
                      </a:r>
                      <a:r>
                        <a:rPr lang="nb-NO" sz="1800" b="0" err="1">
                          <a:solidFill>
                            <a:schemeClr val="tx1"/>
                          </a:solidFill>
                        </a:rPr>
                        <a:t>Bjørnis</a:t>
                      </a:r>
                      <a:r>
                        <a:rPr lang="nb-NO" sz="1800" b="0">
                          <a:solidFill>
                            <a:schemeClr val="tx1"/>
                          </a:solidFill>
                        </a:rPr>
                        <a:t> som verktøy.</a:t>
                      </a:r>
                    </a:p>
                    <a:p>
                      <a:r>
                        <a:rPr lang="nb-NO" sz="1800" b="0">
                          <a:solidFill>
                            <a:schemeClr val="tx1"/>
                          </a:solidFill>
                        </a:rPr>
                        <a:t>​</a:t>
                      </a:r>
                    </a:p>
                    <a:p>
                      <a:r>
                        <a:rPr lang="nb-NO" sz="1800" b="0">
                          <a:solidFill>
                            <a:schemeClr val="tx1"/>
                          </a:solidFill>
                        </a:rPr>
                        <a:t>Målekriterier:</a:t>
                      </a:r>
                    </a:p>
                    <a:p>
                      <a:r>
                        <a:rPr lang="nb-NO" sz="1800" b="0">
                          <a:solidFill>
                            <a:schemeClr val="tx1"/>
                          </a:solidFill>
                        </a:rPr>
                        <a:t>•Alle barn er i lek.</a:t>
                      </a:r>
                    </a:p>
                    <a:p>
                      <a:r>
                        <a:rPr lang="nb-NO" sz="1800" b="0">
                          <a:solidFill>
                            <a:schemeClr val="tx1"/>
                          </a:solidFill>
                        </a:rPr>
                        <a:t>•Barna viser gleder ved å utforske naturen sammen.</a:t>
                      </a:r>
                    </a:p>
                    <a:p>
                      <a:r>
                        <a:rPr lang="nb-NO" sz="1800" b="0">
                          <a:solidFill>
                            <a:schemeClr val="tx1"/>
                          </a:solidFill>
                        </a:rPr>
                        <a:t>•Personalet observerer vennskap mellom barna</a:t>
                      </a:r>
                    </a:p>
                    <a:p>
                      <a:r>
                        <a:rPr lang="nb-NO" sz="1800" b="0">
                          <a:solidFill>
                            <a:schemeClr val="tx1"/>
                          </a:solidFill>
                        </a:rPr>
                        <a:t>•Barna vet hva de skal gjøre når brannalarmen går.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endParaRPr>
                    </a:p>
                    <a:p>
                      <a:endParaRPr lang="nb-NO" sz="1800" b="0" i="0" u="none" strike="noStrike" kern="1200" baseline="0" dirty="0">
                        <a:solidFill>
                          <a:schemeClr val="tx1"/>
                        </a:solidFill>
                        <a:latin typeface="+mn-lt"/>
                        <a:ea typeface="+mn-ea"/>
                        <a:cs typeface="+mn-cs"/>
                      </a:endParaRPr>
                    </a:p>
                    <a:p>
                      <a:r>
                        <a:rPr lang="nb-NO" sz="1800" b="0" i="0" u="none" strike="noStrike" kern="1200" baseline="0" dirty="0">
                          <a:solidFill>
                            <a:schemeClr val="tx1"/>
                          </a:solidFill>
                          <a:latin typeface="+mn-lt"/>
                          <a:ea typeface="+mn-ea"/>
                          <a:cs typeface="+mn-cs"/>
                        </a:rPr>
                        <a:t>Mål:</a:t>
                      </a:r>
                    </a:p>
                    <a:p>
                      <a:pPr marL="171450" indent="-171450">
                        <a:buFont typeface="Wingdings" panose="05000000000000000000" pitchFamily="2" charset="2"/>
                        <a:buChar char="§"/>
                      </a:pPr>
                      <a:r>
                        <a:rPr lang="nb-NO" sz="1800" b="0" i="0" u="none" strike="noStrike" kern="1200" baseline="0" dirty="0">
                          <a:solidFill>
                            <a:schemeClr val="tx1"/>
                          </a:solidFill>
                          <a:latin typeface="+mn-lt"/>
                          <a:ea typeface="+mn-ea"/>
                          <a:cs typeface="+mn-cs"/>
                        </a:rPr>
                        <a:t>Barna har minst en venn. Brannvern. </a:t>
                      </a:r>
                    </a:p>
                    <a:p>
                      <a:endParaRPr lang="nb-NO" sz="1800" b="0" i="0" u="none" strike="noStrike" kern="1200" baseline="0" dirty="0">
                        <a:solidFill>
                          <a:schemeClr val="tx1"/>
                        </a:solidFill>
                        <a:latin typeface="+mn-lt"/>
                        <a:ea typeface="+mn-ea"/>
                        <a:cs typeface="+mn-cs"/>
                      </a:endParaRPr>
                    </a:p>
                    <a:p>
                      <a:r>
                        <a:rPr lang="nb-NO" sz="1800" b="0" i="0" u="none" strike="noStrike" kern="1200" baseline="0" dirty="0">
                          <a:solidFill>
                            <a:schemeClr val="tx1"/>
                          </a:solidFill>
                          <a:latin typeface="+mn-lt"/>
                          <a:ea typeface="+mn-ea"/>
                          <a:cs typeface="+mn-cs"/>
                        </a:rPr>
                        <a:t>Tiltak:</a:t>
                      </a:r>
                    </a:p>
                    <a:p>
                      <a:r>
                        <a:rPr lang="nb-NO" sz="1800" b="0" i="0" u="none" strike="noStrike" kern="1200" baseline="0" dirty="0">
                          <a:solidFill>
                            <a:schemeClr val="tx1"/>
                          </a:solidFill>
                          <a:latin typeface="+mn-lt"/>
                          <a:ea typeface="+mn-ea"/>
                          <a:cs typeface="+mn-cs"/>
                        </a:rPr>
                        <a:t>•Personalet tar initiativ til lek og aktivt bidrar til at barna kommer inn i leken.</a:t>
                      </a:r>
                    </a:p>
                    <a:p>
                      <a:r>
                        <a:rPr lang="nb-NO" sz="1800" b="0" i="0" u="none" strike="noStrike" kern="1200" baseline="0" dirty="0">
                          <a:solidFill>
                            <a:schemeClr val="tx1"/>
                          </a:solidFill>
                          <a:latin typeface="+mn-lt"/>
                          <a:ea typeface="+mn-ea"/>
                          <a:cs typeface="+mn-cs"/>
                        </a:rPr>
                        <a:t>•Personalet legger til rette for naturopplevelser.</a:t>
                      </a:r>
                    </a:p>
                    <a:p>
                      <a:r>
                        <a:rPr lang="nb-NO" sz="1800" b="0" i="0" u="none" strike="noStrike" kern="1200" baseline="0" dirty="0">
                          <a:solidFill>
                            <a:schemeClr val="tx1"/>
                          </a:solidFill>
                          <a:latin typeface="+mn-lt"/>
                          <a:ea typeface="+mn-ea"/>
                          <a:cs typeface="+mn-cs"/>
                        </a:rPr>
                        <a:t>•Vi leser bøker med temaet vennskap og barnehagestart.</a:t>
                      </a:r>
                    </a:p>
                    <a:p>
                      <a:r>
                        <a:rPr lang="nb-NO" sz="1800" b="0" dirty="0">
                          <a:solidFill>
                            <a:schemeClr val="tx1"/>
                          </a:solidFill>
                        </a:rPr>
                        <a:t>•Vi bruker </a:t>
                      </a:r>
                      <a:r>
                        <a:rPr lang="nb-NO" sz="1800" b="0" dirty="0" err="1">
                          <a:solidFill>
                            <a:schemeClr val="tx1"/>
                          </a:solidFill>
                        </a:rPr>
                        <a:t>Bjørnis</a:t>
                      </a:r>
                      <a:r>
                        <a:rPr lang="nb-NO" sz="1800" b="0" dirty="0">
                          <a:solidFill>
                            <a:schemeClr val="tx1"/>
                          </a:solidFill>
                        </a:rPr>
                        <a:t> som verktøy.</a:t>
                      </a:r>
                      <a:endParaRPr lang="nb-NO" sz="1800" b="0" i="0" u="none" strike="noStrike" kern="1200" baseline="0" dirty="0">
                        <a:solidFill>
                          <a:schemeClr val="tx1"/>
                        </a:solidFill>
                        <a:latin typeface="+mn-lt"/>
                        <a:ea typeface="+mn-ea"/>
                        <a:cs typeface="+mn-cs"/>
                      </a:endParaRPr>
                    </a:p>
                    <a:p>
                      <a:endParaRPr lang="nb-NO" sz="1800" b="0" i="0" u="none" strike="noStrike" kern="1200" baseline="0" dirty="0">
                        <a:solidFill>
                          <a:schemeClr val="tx1"/>
                        </a:solidFill>
                        <a:latin typeface="+mn-lt"/>
                        <a:ea typeface="+mn-ea"/>
                        <a:cs typeface="+mn-cs"/>
                      </a:endParaRPr>
                    </a:p>
                    <a:p>
                      <a:r>
                        <a:rPr lang="nb-NO" sz="1800" b="0" i="0" u="none" strike="noStrike" kern="1200" baseline="0" dirty="0">
                          <a:solidFill>
                            <a:schemeClr val="tx1"/>
                          </a:solidFill>
                          <a:latin typeface="+mn-lt"/>
                          <a:ea typeface="+mn-ea"/>
                          <a:cs typeface="+mn-cs"/>
                        </a:rPr>
                        <a:t>Målekriterier:</a:t>
                      </a:r>
                    </a:p>
                    <a:p>
                      <a:r>
                        <a:rPr lang="nb-NO" sz="1800" b="0" i="0" u="none" strike="noStrike" kern="1200" baseline="0" dirty="0">
                          <a:solidFill>
                            <a:schemeClr val="tx1"/>
                          </a:solidFill>
                          <a:latin typeface="+mn-lt"/>
                          <a:ea typeface="+mn-ea"/>
                          <a:cs typeface="+mn-cs"/>
                        </a:rPr>
                        <a:t>•Alle barn er i lek.</a:t>
                      </a:r>
                    </a:p>
                    <a:p>
                      <a:r>
                        <a:rPr lang="nb-NO" sz="1800" b="0" i="0" u="none" strike="noStrike" kern="1200" baseline="0" dirty="0">
                          <a:solidFill>
                            <a:schemeClr val="tx1"/>
                          </a:solidFill>
                          <a:latin typeface="+mn-lt"/>
                          <a:ea typeface="+mn-ea"/>
                          <a:cs typeface="+mn-cs"/>
                        </a:rPr>
                        <a:t>•Barna viser glede ved å utforske naturen sammen.</a:t>
                      </a:r>
                    </a:p>
                    <a:p>
                      <a:r>
                        <a:rPr lang="nb-NO" sz="1800" b="0" i="0" u="none" strike="noStrike" kern="1200" baseline="0" dirty="0">
                          <a:solidFill>
                            <a:schemeClr val="tx1"/>
                          </a:solidFill>
                          <a:latin typeface="+mn-lt"/>
                          <a:ea typeface="+mn-ea"/>
                          <a:cs typeface="+mn-cs"/>
                        </a:rPr>
                        <a:t>•Personalet observerer vennskap mellom barna.</a:t>
                      </a:r>
                    </a:p>
                    <a:p>
                      <a:r>
                        <a:rPr lang="nb-NO" sz="1800" b="0" dirty="0">
                          <a:solidFill>
                            <a:schemeClr val="tx1"/>
                          </a:solidFill>
                        </a:rPr>
                        <a:t>•Barna vet hva de skal gjøre når brannalarmen går. </a:t>
                      </a:r>
                      <a:r>
                        <a:rPr lang="nb-NO" sz="1800" b="0" i="0" u="none" strike="noStrike" kern="1200" baseline="0" dirty="0">
                          <a:solidFill>
                            <a:schemeClr val="tx1"/>
                          </a:solidFill>
                          <a:latin typeface="+mn-lt"/>
                          <a:ea typeface="+mn-ea"/>
                          <a:cs typeface="+mn-cs"/>
                        </a:rPr>
                        <a:t>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3140449094"/>
              </p:ext>
            </p:extLst>
          </p:nvPr>
        </p:nvGraphicFramePr>
        <p:xfrm>
          <a:off x="937785" y="6142938"/>
          <a:ext cx="22352521" cy="7573061"/>
        </p:xfrm>
        <a:graphic>
          <a:graphicData uri="http://schemas.openxmlformats.org/drawingml/2006/table">
            <a:tbl>
              <a:tblPr firstRow="1" bandRow="1">
                <a:tableStyleId>{F5AB1C69-6EDB-4FF4-983F-18BD219EF322}</a:tableStyleId>
              </a:tblPr>
              <a:tblGrid>
                <a:gridCol w="2791551">
                  <a:extLst>
                    <a:ext uri="{9D8B030D-6E8A-4147-A177-3AD203B41FA5}">
                      <a16:colId xmlns:a16="http://schemas.microsoft.com/office/drawing/2014/main" val="3805073830"/>
                    </a:ext>
                  </a:extLst>
                </a:gridCol>
                <a:gridCol w="3510134">
                  <a:extLst>
                    <a:ext uri="{9D8B030D-6E8A-4147-A177-3AD203B41FA5}">
                      <a16:colId xmlns:a16="http://schemas.microsoft.com/office/drawing/2014/main" val="2495256699"/>
                    </a:ext>
                  </a:extLst>
                </a:gridCol>
                <a:gridCol w="3453822">
                  <a:extLst>
                    <a:ext uri="{9D8B030D-6E8A-4147-A177-3AD203B41FA5}">
                      <a16:colId xmlns:a16="http://schemas.microsoft.com/office/drawing/2014/main" val="84050030"/>
                    </a:ext>
                  </a:extLst>
                </a:gridCol>
                <a:gridCol w="3359968">
                  <a:extLst>
                    <a:ext uri="{9D8B030D-6E8A-4147-A177-3AD203B41FA5}">
                      <a16:colId xmlns:a16="http://schemas.microsoft.com/office/drawing/2014/main" val="2207823375"/>
                    </a:ext>
                  </a:extLst>
                </a:gridCol>
                <a:gridCol w="3716612">
                  <a:extLst>
                    <a:ext uri="{9D8B030D-6E8A-4147-A177-3AD203B41FA5}">
                      <a16:colId xmlns:a16="http://schemas.microsoft.com/office/drawing/2014/main" val="4073347226"/>
                    </a:ext>
                  </a:extLst>
                </a:gridCol>
                <a:gridCol w="2721761">
                  <a:extLst>
                    <a:ext uri="{9D8B030D-6E8A-4147-A177-3AD203B41FA5}">
                      <a16:colId xmlns:a16="http://schemas.microsoft.com/office/drawing/2014/main" val="3288999130"/>
                    </a:ext>
                  </a:extLst>
                </a:gridCol>
                <a:gridCol w="2798673">
                  <a:extLst>
                    <a:ext uri="{9D8B030D-6E8A-4147-A177-3AD203B41FA5}">
                      <a16:colId xmlns:a16="http://schemas.microsoft.com/office/drawing/2014/main" val="319748254"/>
                    </a:ext>
                  </a:extLst>
                </a:gridCol>
              </a:tblGrid>
              <a:tr h="999308">
                <a:tc gridSpan="7">
                  <a:txBody>
                    <a:bodyPr/>
                    <a:lstStyle/>
                    <a:p>
                      <a:r>
                        <a:rPr lang="nb-NO" sz="3600" b="0" dirty="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561868">
                <a:tc>
                  <a:txBody>
                    <a:bodyPr/>
                    <a:lstStyle/>
                    <a:p>
                      <a:endParaRPr lang="nb-NO" sz="2000" dirty="0"/>
                    </a:p>
                    <a:p>
                      <a:r>
                        <a:rPr lang="nb-NO" sz="2000" dirty="0"/>
                        <a:t>(uke 36)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2000" b="0" i="1" u="none" strike="noStrike" kern="1200" cap="none" spc="0" normalizeH="0" baseline="0" noProof="0" dirty="0">
                        <a:ln>
                          <a:noFill/>
                        </a:ln>
                        <a:solidFill>
                          <a:srgbClr val="777777"/>
                        </a:solidFill>
                        <a:effectLst/>
                        <a:uLnTx/>
                        <a:uFillTx/>
                        <a:latin typeface="Corbel" panose="020B0503020204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2000" b="0" i="1" u="none" strike="noStrike" kern="1200" cap="none" spc="0" normalizeH="0" baseline="0" noProof="0" dirty="0">
                        <a:ln>
                          <a:noFill/>
                        </a:ln>
                        <a:solidFill>
                          <a:srgbClr val="777777"/>
                        </a:solidFill>
                        <a:effectLst/>
                        <a:uLnTx/>
                        <a:uFillTx/>
                        <a:latin typeface="Corbel" panose="020B0503020204020204"/>
                        <a:ea typeface="+mn-ea"/>
                        <a:cs typeface="+mn-cs"/>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t>1.</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t>2.</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t>3.</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t>4.</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rPr>
                        <a:t>5.</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rPr>
                        <a:t>6.</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230820">
                <a:tc>
                  <a:txBody>
                    <a:bodyPr/>
                    <a:lstStyle/>
                    <a:p>
                      <a:r>
                        <a:rPr lang="nb-NO" sz="2000" dirty="0"/>
                        <a:t>7.</a:t>
                      </a:r>
                    </a:p>
                    <a:p>
                      <a:r>
                        <a:rPr lang="nb-NO" sz="2000" dirty="0"/>
                        <a:t>(uke 37)</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8.</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9.</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10.</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11.</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12.</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13.</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230820">
                <a:tc>
                  <a:txBody>
                    <a:bodyPr/>
                    <a:lstStyle/>
                    <a:p>
                      <a:r>
                        <a:rPr lang="nb-NO" sz="2000" dirty="0"/>
                        <a:t>14.</a:t>
                      </a:r>
                    </a:p>
                    <a:p>
                      <a:r>
                        <a:rPr lang="nb-NO" sz="2000" dirty="0"/>
                        <a:t>(</a:t>
                      </a:r>
                      <a:r>
                        <a:rPr lang="nb-NO" sz="2000"/>
                        <a:t>uke 38)</a:t>
                      </a:r>
                      <a:endParaRPr lang="nb-NO" sz="2000" dirty="0"/>
                    </a:p>
                    <a:p>
                      <a:pPr algn="l"/>
                      <a:r>
                        <a:rPr lang="nb-NO" sz="2000" dirty="0">
                          <a:effectLst/>
                        </a:rPr>
                        <a:t>Brannvernuka</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effectLst/>
                        </a:rPr>
                        <a:t>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effectLst/>
                        </a:rPr>
                        <a:t>Brannvernuka</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effectLst/>
                        </a:rPr>
                        <a:t>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err="1">
                          <a:effectLst/>
                        </a:rPr>
                        <a:t>Bannvernuka</a:t>
                      </a:r>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effectLst/>
                        </a:rPr>
                        <a:t>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effectLst/>
                        </a:rPr>
                        <a:t>Brannvernuka</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effectLst/>
                        </a:rPr>
                        <a:t>18.</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effectLst/>
                        </a:rPr>
                        <a:t>Brannvernuka</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19.</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20.</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230820">
                <a:tc>
                  <a:txBody>
                    <a:bodyPr/>
                    <a:lstStyle/>
                    <a:p>
                      <a:r>
                        <a:rPr lang="nb-NO" sz="2000" dirty="0"/>
                        <a:t>21.</a:t>
                      </a:r>
                    </a:p>
                    <a:p>
                      <a:r>
                        <a:rPr lang="nb-NO" sz="2000" dirty="0"/>
                        <a:t>(uke 39)</a:t>
                      </a:r>
                    </a:p>
                    <a:p>
                      <a:pPr algn="l"/>
                      <a:r>
                        <a:rPr lang="nb-NO" sz="2000" dirty="0">
                          <a:effectLst/>
                        </a:rPr>
                        <a:t>Brannvernuka</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22.</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23.</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24.</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25.</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26.</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27.</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319425">
                <a:tc>
                  <a:txBody>
                    <a:bodyPr/>
                    <a:lstStyle/>
                    <a:p>
                      <a:r>
                        <a:rPr lang="nb-NO" sz="2000" dirty="0"/>
                        <a:t>28.</a:t>
                      </a:r>
                    </a:p>
                    <a:p>
                      <a:r>
                        <a:rPr lang="nb-NO" sz="2000" dirty="0"/>
                        <a:t>(uke 40)</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29.</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30.</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55528406"/>
                  </a:ext>
                </a:extLst>
              </a:tr>
            </a:tbl>
          </a:graphicData>
        </a:graphic>
      </p:graphicFrame>
      <p:sp>
        <p:nvSpPr>
          <p:cNvPr id="3" name="TextBox 2">
            <a:extLst>
              <a:ext uri="{FF2B5EF4-FFF2-40B4-BE49-F238E27FC236}">
                <a16:creationId xmlns:a16="http://schemas.microsoft.com/office/drawing/2014/main" id="{5D00AE9C-DB82-F81F-F77D-65940FA8215C}"/>
              </a:ext>
            </a:extLst>
          </p:cNvPr>
          <p:cNvSpPr txBox="1"/>
          <p:nvPr/>
        </p:nvSpPr>
        <p:spPr>
          <a:xfrm>
            <a:off x="10488706" y="432239"/>
            <a:ext cx="15602956" cy="1292649"/>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dirty="0"/>
              <a:t>Fra </a:t>
            </a:r>
            <a:r>
              <a:rPr lang="en-US" sz="3600" dirty="0" err="1"/>
              <a:t>Rammeplanen</a:t>
            </a:r>
            <a:r>
              <a:rPr lang="en-US" sz="3600" dirty="0"/>
              <a:t>: </a:t>
            </a:r>
            <a:r>
              <a:rPr lang="en-US" sz="3600" dirty="0" err="1">
                <a:ea typeface="Roboto"/>
                <a:cs typeface="Roboto"/>
                <a:hlinkClick r:id="rId2">
                  <a:extLst>
                    <a:ext uri="{A12FA001-AC4F-418D-AE19-62706E023703}">
                      <ahyp:hlinkClr xmlns:ahyp="http://schemas.microsoft.com/office/drawing/2018/hyperlinkcolor" val="tx"/>
                    </a:ext>
                  </a:extLst>
                </a:hlinkClick>
              </a:rPr>
              <a:t>Barnehagen</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skal</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fremme</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vennskap</a:t>
            </a:r>
            <a:r>
              <a:rPr lang="en-US" sz="3600" dirty="0">
                <a:ea typeface="Roboto"/>
                <a:cs typeface="Roboto"/>
                <a:hlinkClick r:id="rId2">
                  <a:extLst>
                    <a:ext uri="{A12FA001-AC4F-418D-AE19-62706E023703}">
                      <ahyp:hlinkClr xmlns:ahyp="http://schemas.microsoft.com/office/drawing/2018/hyperlinkcolor" val="tx"/>
                    </a:ext>
                  </a:extLst>
                </a:hlinkClick>
              </a:rPr>
              <a:t> og </a:t>
            </a:r>
            <a:r>
              <a:rPr lang="en-US" sz="3600" dirty="0" err="1">
                <a:ea typeface="Roboto"/>
                <a:cs typeface="Roboto"/>
                <a:hlinkClick r:id="rId2">
                  <a:extLst>
                    <a:ext uri="{A12FA001-AC4F-418D-AE19-62706E023703}">
                      <ahyp:hlinkClr xmlns:ahyp="http://schemas.microsoft.com/office/drawing/2018/hyperlinkcolor" val="tx"/>
                    </a:ext>
                  </a:extLst>
                </a:hlinkClick>
              </a:rPr>
              <a:t>fellesskap</a:t>
            </a:r>
            <a:endParaRPr lang="en-US" sz="3600" dirty="0">
              <a:hlinkClick r:id="rId2">
                <a:extLst>
                  <a:ext uri="{A12FA001-AC4F-418D-AE19-62706E023703}">
                    <ahyp:hlinkClr xmlns:ahyp="http://schemas.microsoft.com/office/drawing/2018/hyperlinkcolor" val="tx"/>
                  </a:ext>
                </a:extLst>
              </a:hlinkClick>
            </a:endParaRPr>
          </a:p>
          <a:p>
            <a:endParaRPr lang="en-US" sz="3600" dirty="0"/>
          </a:p>
        </p:txBody>
      </p:sp>
      <p:sp>
        <p:nvSpPr>
          <p:cNvPr id="10" name="Cloud 9">
            <a:extLst>
              <a:ext uri="{FF2B5EF4-FFF2-40B4-BE49-F238E27FC236}">
                <a16:creationId xmlns:a16="http://schemas.microsoft.com/office/drawing/2014/main" id="{209806BB-B7C6-336D-80DA-411C6E0E37AD}"/>
              </a:ext>
            </a:extLst>
          </p:cNvPr>
          <p:cNvSpPr/>
          <p:nvPr/>
        </p:nvSpPr>
        <p:spPr>
          <a:xfrm>
            <a:off x="6071220" y="5273217"/>
            <a:ext cx="2050107" cy="846845"/>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p>
        </p:txBody>
      </p:sp>
      <p:sp>
        <p:nvSpPr>
          <p:cNvPr id="12" name="Cloud 11">
            <a:extLst>
              <a:ext uri="{FF2B5EF4-FFF2-40B4-BE49-F238E27FC236}">
                <a16:creationId xmlns:a16="http://schemas.microsoft.com/office/drawing/2014/main" id="{B70E3DD6-072F-AC15-B47A-8B88E02AFF88}"/>
              </a:ext>
            </a:extLst>
          </p:cNvPr>
          <p:cNvSpPr/>
          <p:nvPr/>
        </p:nvSpPr>
        <p:spPr>
          <a:xfrm>
            <a:off x="12827804" y="1496648"/>
            <a:ext cx="2321121" cy="10296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C843F12B-EC47-BE18-051B-BB29AC933F19}"/>
              </a:ext>
            </a:extLst>
          </p:cNvPr>
          <p:cNvSpPr/>
          <p:nvPr/>
        </p:nvSpPr>
        <p:spPr>
          <a:xfrm>
            <a:off x="20166731" y="4048906"/>
            <a:ext cx="2321121" cy="10296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31886960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3430618370"/>
              </p:ext>
            </p:extLst>
          </p:nvPr>
        </p:nvGraphicFramePr>
        <p:xfrm>
          <a:off x="742489" y="1026338"/>
          <a:ext cx="22494029" cy="5158432"/>
        </p:xfrm>
        <a:graphic>
          <a:graphicData uri="http://schemas.openxmlformats.org/drawingml/2006/table">
            <a:tbl>
              <a:tblPr firstRow="1" bandRow="1">
                <a:tableStyleId>{5C22544A-7EE6-4342-B048-85BDC9FD1C3A}</a:tableStyleId>
              </a:tblPr>
              <a:tblGrid>
                <a:gridCol w="7321211">
                  <a:extLst>
                    <a:ext uri="{9D8B030D-6E8A-4147-A177-3AD203B41FA5}">
                      <a16:colId xmlns:a16="http://schemas.microsoft.com/office/drawing/2014/main" val="3065941703"/>
                    </a:ext>
                  </a:extLst>
                </a:gridCol>
                <a:gridCol w="7321211">
                  <a:extLst>
                    <a:ext uri="{9D8B030D-6E8A-4147-A177-3AD203B41FA5}">
                      <a16:colId xmlns:a16="http://schemas.microsoft.com/office/drawing/2014/main" val="2294066148"/>
                    </a:ext>
                  </a:extLst>
                </a:gridCol>
                <a:gridCol w="7851607">
                  <a:extLst>
                    <a:ext uri="{9D8B030D-6E8A-4147-A177-3AD203B41FA5}">
                      <a16:colId xmlns:a16="http://schemas.microsoft.com/office/drawing/2014/main" val="797645268"/>
                    </a:ext>
                  </a:extLst>
                </a:gridCol>
              </a:tblGrid>
              <a:tr h="5158432">
                <a:tc>
                  <a:txBody>
                    <a:bodyPr/>
                    <a:lstStyle/>
                    <a:p>
                      <a:r>
                        <a:rPr lang="nb-NO" sz="1800" b="0" dirty="0">
                          <a:solidFill>
                            <a:schemeClr val="tx1"/>
                          </a:solidFill>
                        </a:rPr>
                        <a:t>  </a:t>
                      </a:r>
                    </a:p>
                    <a:p>
                      <a:endParaRPr lang="nb-NO" sz="1800" b="0" dirty="0">
                        <a:solidFill>
                          <a:schemeClr val="tx1"/>
                        </a:solidFill>
                      </a:endParaRPr>
                    </a:p>
                    <a:p>
                      <a:r>
                        <a:rPr lang="nb-NO" sz="1800" b="0" dirty="0">
                          <a:solidFill>
                            <a:schemeClr val="tx1"/>
                          </a:solidFill>
                        </a:rPr>
                        <a:t>Mål: </a:t>
                      </a:r>
                    </a:p>
                    <a:p>
                      <a:r>
                        <a:rPr lang="nb-NO" sz="1800" b="0" dirty="0">
                          <a:solidFill>
                            <a:schemeClr val="tx1"/>
                          </a:solidFill>
                        </a:rPr>
                        <a:t>•Barna  viser omsorg for hverandre. </a:t>
                      </a:r>
                    </a:p>
                    <a:p>
                      <a:r>
                        <a:rPr lang="nb-NO" sz="1800" b="0" dirty="0">
                          <a:solidFill>
                            <a:schemeClr val="tx1"/>
                          </a:solidFill>
                        </a:rPr>
                        <a:t>​</a:t>
                      </a:r>
                    </a:p>
                    <a:p>
                      <a:r>
                        <a:rPr lang="nb-NO" sz="1800" b="0" dirty="0">
                          <a:solidFill>
                            <a:schemeClr val="tx1"/>
                          </a:solidFill>
                        </a:rPr>
                        <a:t>Tiltak:</a:t>
                      </a:r>
                    </a:p>
                    <a:p>
                      <a:r>
                        <a:rPr lang="nb-NO" sz="1800" b="0" dirty="0">
                          <a:solidFill>
                            <a:schemeClr val="tx1"/>
                          </a:solidFill>
                        </a:rPr>
                        <a:t>•Vi deler i mindre grupper.</a:t>
                      </a:r>
                    </a:p>
                    <a:p>
                      <a:r>
                        <a:rPr lang="nb-NO" sz="1800" b="0" dirty="0">
                          <a:solidFill>
                            <a:schemeClr val="tx1"/>
                          </a:solidFill>
                        </a:rPr>
                        <a:t>•Voksne er gode rollemodeller og anerkjenner barnas følelser.</a:t>
                      </a:r>
                    </a:p>
                    <a:p>
                      <a:r>
                        <a:rPr lang="nb-NO" sz="1800" b="0" dirty="0">
                          <a:solidFill>
                            <a:schemeClr val="tx1"/>
                          </a:solidFill>
                        </a:rPr>
                        <a:t>•Vi hører på Forut sanger og henger opp bilder fra Forut aksjonen.</a:t>
                      </a:r>
                    </a:p>
                    <a:p>
                      <a:endParaRPr lang="nb-NO" sz="1800" b="0" dirty="0">
                        <a:solidFill>
                          <a:schemeClr val="tx1"/>
                        </a:solidFill>
                      </a:endParaRPr>
                    </a:p>
                    <a:p>
                      <a:r>
                        <a:rPr lang="nb-NO" sz="1800" b="0" dirty="0">
                          <a:solidFill>
                            <a:schemeClr val="tx1"/>
                          </a:solidFill>
                        </a:rPr>
                        <a:t>Målekriterier:</a:t>
                      </a:r>
                    </a:p>
                    <a:p>
                      <a:r>
                        <a:rPr lang="nb-NO" sz="1800" b="0" dirty="0">
                          <a:solidFill>
                            <a:schemeClr val="tx1"/>
                          </a:solidFill>
                        </a:rPr>
                        <a:t>•Barna viser glede ved å høre på Forut sangene.</a:t>
                      </a:r>
                    </a:p>
                    <a:p>
                      <a:r>
                        <a:rPr lang="nb-NO" sz="1800" b="0" dirty="0">
                          <a:solidFill>
                            <a:schemeClr val="tx1"/>
                          </a:solidFill>
                        </a:rPr>
                        <a:t>•Barna viser medfølelse med blikk/kroppskontakt.</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endParaRPr>
                    </a:p>
                    <a:p>
                      <a:pPr lvl="0">
                        <a:buNone/>
                      </a:pPr>
                      <a:endParaRPr lang="nb-NO" sz="1800" b="0" dirty="0">
                        <a:solidFill>
                          <a:schemeClr val="tx1"/>
                        </a:solidFill>
                      </a:endParaRPr>
                    </a:p>
                    <a:p>
                      <a:pPr lvl="0">
                        <a:buNone/>
                      </a:pPr>
                      <a:r>
                        <a:rPr lang="nb-NO" sz="1800" b="0" dirty="0">
                          <a:solidFill>
                            <a:schemeClr val="tx1"/>
                          </a:solidFill>
                        </a:rPr>
                        <a:t>Mål: </a:t>
                      </a:r>
                      <a:endParaRPr lang="nb-NO" sz="7200" dirty="0"/>
                    </a:p>
                    <a:p>
                      <a:pPr lvl="0">
                        <a:buNone/>
                      </a:pPr>
                      <a:r>
                        <a:rPr lang="nb-NO" sz="1800" b="0" dirty="0">
                          <a:solidFill>
                            <a:schemeClr val="tx1"/>
                          </a:solidFill>
                        </a:rPr>
                        <a:t>•Barna viser omsorg for hverandre og har kjennskap til barnas rettigheter.</a:t>
                      </a:r>
                      <a:endParaRPr lang="nb-NO" sz="7200" dirty="0"/>
                    </a:p>
                    <a:p>
                      <a:pPr lvl="0">
                        <a:buNone/>
                      </a:pPr>
                      <a:r>
                        <a:rPr lang="nb-NO" sz="1800" b="0" dirty="0">
                          <a:solidFill>
                            <a:schemeClr val="tx1"/>
                          </a:solidFill>
                        </a:rPr>
                        <a:t>​</a:t>
                      </a:r>
                      <a:endParaRPr lang="nb-NO" sz="7200" dirty="0"/>
                    </a:p>
                    <a:p>
                      <a:pPr lvl="0">
                        <a:buNone/>
                      </a:pPr>
                      <a:r>
                        <a:rPr lang="nb-NO" sz="1800" b="0" dirty="0">
                          <a:solidFill>
                            <a:schemeClr val="tx1"/>
                          </a:solidFill>
                        </a:rPr>
                        <a:t>Tiltak:</a:t>
                      </a:r>
                      <a:endParaRPr lang="nb-NO" sz="7200" dirty="0"/>
                    </a:p>
                    <a:p>
                      <a:pPr lvl="0">
                        <a:buNone/>
                      </a:pPr>
                      <a:r>
                        <a:rPr lang="nb-NO" sz="1800" b="0" dirty="0">
                          <a:solidFill>
                            <a:schemeClr val="tx1"/>
                          </a:solidFill>
                        </a:rPr>
                        <a:t>•Vi deler i mindre grupper.</a:t>
                      </a:r>
                      <a:endParaRPr lang="nb-NO" sz="7200" dirty="0"/>
                    </a:p>
                    <a:p>
                      <a:pPr lvl="0">
                        <a:buNone/>
                      </a:pPr>
                      <a:r>
                        <a:rPr lang="nb-NO" sz="1800" b="0" dirty="0">
                          <a:solidFill>
                            <a:schemeClr val="tx1"/>
                          </a:solidFill>
                        </a:rPr>
                        <a:t>•Vi ser på filmer, hører sanger og har samlingsstunder om Forut. </a:t>
                      </a:r>
                      <a:endParaRPr lang="nb-NO" sz="7200" dirty="0"/>
                    </a:p>
                    <a:p>
                      <a:pPr lvl="0">
                        <a:buNone/>
                      </a:pPr>
                      <a:r>
                        <a:rPr lang="nb-NO" sz="1800" b="0" dirty="0">
                          <a:solidFill>
                            <a:schemeClr val="tx1"/>
                          </a:solidFill>
                        </a:rPr>
                        <a:t>•Vi lager et vennskapsbilde. </a:t>
                      </a:r>
                      <a:endParaRPr lang="nb-NO" sz="7200" dirty="0"/>
                    </a:p>
                    <a:p>
                      <a:pPr lvl="0">
                        <a:buNone/>
                      </a:pPr>
                      <a:r>
                        <a:rPr lang="nb-NO" sz="1800" b="0" dirty="0">
                          <a:solidFill>
                            <a:schemeClr val="tx1"/>
                          </a:solidFill>
                        </a:rPr>
                        <a:t>​</a:t>
                      </a:r>
                      <a:endParaRPr lang="nb-NO" sz="7200" dirty="0"/>
                    </a:p>
                    <a:p>
                      <a:pPr lvl="0">
                        <a:buNone/>
                      </a:pPr>
                      <a:endParaRPr lang="nb-NO" sz="1800" b="0" dirty="0">
                        <a:solidFill>
                          <a:schemeClr val="tx1"/>
                        </a:solidFill>
                      </a:endParaRPr>
                    </a:p>
                    <a:p>
                      <a:pPr lvl="0">
                        <a:buNone/>
                      </a:pPr>
                      <a:r>
                        <a:rPr lang="nb-NO" sz="1800" b="0" dirty="0">
                          <a:solidFill>
                            <a:schemeClr val="tx1"/>
                          </a:solidFill>
                        </a:rPr>
                        <a:t>Målekriterier:</a:t>
                      </a:r>
                      <a:endParaRPr lang="nb-NO" sz="7200" dirty="0"/>
                    </a:p>
                    <a:p>
                      <a:pPr lvl="0">
                        <a:buNone/>
                      </a:pPr>
                      <a:r>
                        <a:rPr lang="nb-NO" sz="1800" b="0" dirty="0">
                          <a:solidFill>
                            <a:schemeClr val="tx1"/>
                          </a:solidFill>
                        </a:rPr>
                        <a:t>•Barna har kjennskap til Forut prosjektet, og viser glede ved å høre på Forut sangene</a:t>
                      </a:r>
                      <a:endParaRPr lang="nb-NO" sz="7200" dirty="0"/>
                    </a:p>
                    <a:p>
                      <a:pPr lvl="0">
                        <a:buNone/>
                      </a:pPr>
                      <a:r>
                        <a:rPr lang="nb-NO" sz="1800" b="0" dirty="0">
                          <a:solidFill>
                            <a:schemeClr val="tx1"/>
                          </a:solidFill>
                        </a:rPr>
                        <a:t>•Barn og voksne setter ord på hvordan vi skal være mot hverandre. </a:t>
                      </a:r>
                      <a:endParaRPr lang="nb-NO" sz="7200" dirty="0"/>
                    </a:p>
                    <a:p>
                      <a:pPr lvl="0">
                        <a:buNone/>
                      </a:pPr>
                      <a:r>
                        <a:rPr lang="nb-NO" sz="1800" b="0" dirty="0">
                          <a:solidFill>
                            <a:schemeClr val="tx1"/>
                          </a:solidFill>
                        </a:rPr>
                        <a:t>• Barna setter ord på en eller flere følelser.</a:t>
                      </a:r>
                      <a:endParaRPr lang="nb-NO" sz="7200" dirty="0"/>
                    </a:p>
                    <a:p>
                      <a:pPr lvl="0">
                        <a:buNone/>
                      </a:pPr>
                      <a:endParaRPr lang="nb-NO" sz="1800" b="0" dirty="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endParaRPr>
                    </a:p>
                    <a:p>
                      <a:endParaRPr lang="nb-NO" sz="1800" b="0" dirty="0">
                        <a:solidFill>
                          <a:schemeClr val="tx1"/>
                        </a:solidFill>
                      </a:endParaRPr>
                    </a:p>
                    <a:p>
                      <a:r>
                        <a:rPr lang="nb-NO" sz="1800" b="0" dirty="0">
                          <a:solidFill>
                            <a:schemeClr val="tx1"/>
                          </a:solidFill>
                        </a:rPr>
                        <a:t>Mål:</a:t>
                      </a:r>
                    </a:p>
                    <a:p>
                      <a:r>
                        <a:rPr lang="nb-NO" sz="1800" b="0" dirty="0">
                          <a:solidFill>
                            <a:schemeClr val="tx1"/>
                          </a:solidFill>
                        </a:rPr>
                        <a:t>•Barna viser omsorg for hverandre og har kjennskap til barnas rettigheter.</a:t>
                      </a:r>
                    </a:p>
                    <a:p>
                      <a:r>
                        <a:rPr lang="nb-NO" sz="1800" b="0" dirty="0">
                          <a:solidFill>
                            <a:schemeClr val="tx1"/>
                          </a:solidFill>
                        </a:rPr>
                        <a:t>​</a:t>
                      </a:r>
                    </a:p>
                    <a:p>
                      <a:r>
                        <a:rPr lang="nb-NO" sz="1800" b="0" dirty="0">
                          <a:solidFill>
                            <a:schemeClr val="tx1"/>
                          </a:solidFill>
                        </a:rPr>
                        <a:t>Tiltak:</a:t>
                      </a:r>
                    </a:p>
                    <a:p>
                      <a:r>
                        <a:rPr lang="nb-NO" sz="1800" b="0" dirty="0">
                          <a:solidFill>
                            <a:schemeClr val="tx1"/>
                          </a:solidFill>
                        </a:rPr>
                        <a:t>•Vi har Forut som felles prosjekt.</a:t>
                      </a:r>
                    </a:p>
                    <a:p>
                      <a:r>
                        <a:rPr lang="nb-NO" sz="1800" b="0" dirty="0">
                          <a:solidFill>
                            <a:schemeClr val="tx1"/>
                          </a:solidFill>
                        </a:rPr>
                        <a:t>•Vi bruker digital verktøy for å bli kjent med barnas rettigheter; Rettighetsslottet.</a:t>
                      </a:r>
                    </a:p>
                    <a:p>
                      <a:r>
                        <a:rPr lang="nb-NO" sz="1800" b="0" dirty="0">
                          <a:solidFill>
                            <a:schemeClr val="tx1"/>
                          </a:solidFill>
                        </a:rPr>
                        <a:t>•Vi bruker følelse kort.</a:t>
                      </a:r>
                    </a:p>
                    <a:p>
                      <a:r>
                        <a:rPr lang="nb-NO" sz="1800" b="0" dirty="0">
                          <a:solidFill>
                            <a:schemeClr val="tx1"/>
                          </a:solidFill>
                        </a:rPr>
                        <a:t>​</a:t>
                      </a:r>
                    </a:p>
                    <a:p>
                      <a:r>
                        <a:rPr lang="nb-NO" sz="1800" b="0" dirty="0">
                          <a:solidFill>
                            <a:schemeClr val="tx1"/>
                          </a:solidFill>
                        </a:rPr>
                        <a:t>Målekriterier:</a:t>
                      </a:r>
                    </a:p>
                    <a:p>
                      <a:r>
                        <a:rPr lang="nb-NO" sz="1800" b="0" dirty="0">
                          <a:solidFill>
                            <a:schemeClr val="tx1"/>
                          </a:solidFill>
                        </a:rPr>
                        <a:t>•Barna snakker om forskjeller ved å bo i Norge kontra andre lender. </a:t>
                      </a:r>
                    </a:p>
                    <a:p>
                      <a:r>
                        <a:rPr lang="nb-NO" sz="1800" b="0" dirty="0">
                          <a:solidFill>
                            <a:schemeClr val="tx1"/>
                          </a:solidFill>
                        </a:rPr>
                        <a:t>•Barn og voksne setter ord på hvordan vi skal være mot hverandre. </a:t>
                      </a:r>
                    </a:p>
                    <a:p>
                      <a:endParaRPr lang="nb-NO" sz="1800" b="0" dirty="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3626417809"/>
              </p:ext>
            </p:extLst>
          </p:nvPr>
        </p:nvGraphicFramePr>
        <p:xfrm>
          <a:off x="742489" y="6065259"/>
          <a:ext cx="22458168" cy="7525235"/>
        </p:xfrm>
        <a:graphic>
          <a:graphicData uri="http://schemas.openxmlformats.org/drawingml/2006/table">
            <a:tbl>
              <a:tblPr firstRow="1" bandRow="1">
                <a:tableStyleId>{F5AB1C69-6EDB-4FF4-983F-18BD219EF322}</a:tableStyleId>
              </a:tblPr>
              <a:tblGrid>
                <a:gridCol w="2943107">
                  <a:extLst>
                    <a:ext uri="{9D8B030D-6E8A-4147-A177-3AD203B41FA5}">
                      <a16:colId xmlns:a16="http://schemas.microsoft.com/office/drawing/2014/main" val="3805073830"/>
                    </a:ext>
                  </a:extLst>
                </a:gridCol>
                <a:gridCol w="3473513">
                  <a:extLst>
                    <a:ext uri="{9D8B030D-6E8A-4147-A177-3AD203B41FA5}">
                      <a16:colId xmlns:a16="http://schemas.microsoft.com/office/drawing/2014/main" val="2495256699"/>
                    </a:ext>
                  </a:extLst>
                </a:gridCol>
                <a:gridCol w="3613241">
                  <a:extLst>
                    <a:ext uri="{9D8B030D-6E8A-4147-A177-3AD203B41FA5}">
                      <a16:colId xmlns:a16="http://schemas.microsoft.com/office/drawing/2014/main" val="84050030"/>
                    </a:ext>
                  </a:extLst>
                </a:gridCol>
                <a:gridCol w="3347042">
                  <a:extLst>
                    <a:ext uri="{9D8B030D-6E8A-4147-A177-3AD203B41FA5}">
                      <a16:colId xmlns:a16="http://schemas.microsoft.com/office/drawing/2014/main" val="2207823375"/>
                    </a:ext>
                  </a:extLst>
                </a:gridCol>
                <a:gridCol w="3702314">
                  <a:extLst>
                    <a:ext uri="{9D8B030D-6E8A-4147-A177-3AD203B41FA5}">
                      <a16:colId xmlns:a16="http://schemas.microsoft.com/office/drawing/2014/main" val="4073347226"/>
                    </a:ext>
                  </a:extLst>
                </a:gridCol>
                <a:gridCol w="2823482">
                  <a:extLst>
                    <a:ext uri="{9D8B030D-6E8A-4147-A177-3AD203B41FA5}">
                      <a16:colId xmlns:a16="http://schemas.microsoft.com/office/drawing/2014/main" val="3288999130"/>
                    </a:ext>
                  </a:extLst>
                </a:gridCol>
                <a:gridCol w="2555469">
                  <a:extLst>
                    <a:ext uri="{9D8B030D-6E8A-4147-A177-3AD203B41FA5}">
                      <a16:colId xmlns:a16="http://schemas.microsoft.com/office/drawing/2014/main" val="319748254"/>
                    </a:ext>
                  </a:extLst>
                </a:gridCol>
              </a:tblGrid>
              <a:tr h="948332">
                <a:tc gridSpan="7">
                  <a:txBody>
                    <a:bodyPr/>
                    <a:lstStyle/>
                    <a:p>
                      <a:r>
                        <a:rPr lang="nb-NO" sz="3600" b="0" dirty="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295035">
                <a:tc>
                  <a:txBody>
                    <a:bodyPr/>
                    <a:lstStyle/>
                    <a:p>
                      <a:pPr algn="l"/>
                      <a:endParaRPr lang="nb-NO" sz="2000"/>
                    </a:p>
                    <a:p>
                      <a:pPr algn="l"/>
                      <a:r>
                        <a:rPr lang="nb-NO" sz="2000"/>
                        <a:t>(Uke 40) </a:t>
                      </a:r>
                    </a:p>
                    <a:p>
                      <a:pPr algn="l"/>
                      <a:endParaRPr lang="nb-NO" sz="2000"/>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 </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3.</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4.</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3204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5.</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41) </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6.</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7.</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8.</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9.</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10.</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11.</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3204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12.</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42) </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13.</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14.</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15.</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16.</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17.</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18.</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3204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19.</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43) </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20.</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21.</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22.</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23.</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24.</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25.</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3204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26.</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44) </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27.</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28.</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29.</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30.</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rPr>
                        <a:t>31.</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solidFill>
                          <a:srgbClr val="FF0000"/>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55528406"/>
                  </a:ext>
                </a:extLst>
              </a:tr>
            </a:tbl>
          </a:graphicData>
        </a:graphic>
      </p:graphicFrame>
      <p:sp>
        <p:nvSpPr>
          <p:cNvPr id="10" name="TekstSylinder 9">
            <a:extLst>
              <a:ext uri="{FF2B5EF4-FFF2-40B4-BE49-F238E27FC236}">
                <a16:creationId xmlns:a16="http://schemas.microsoft.com/office/drawing/2014/main" id="{93C6EC41-1990-C9B2-C6B2-2CB03E6AF561}"/>
              </a:ext>
            </a:extLst>
          </p:cNvPr>
          <p:cNvSpPr txBox="1"/>
          <p:nvPr/>
        </p:nvSpPr>
        <p:spPr>
          <a:xfrm>
            <a:off x="590042" y="386559"/>
            <a:ext cx="3390287" cy="738652"/>
          </a:xfrm>
          <a:prstGeom prst="rect">
            <a:avLst/>
          </a:prstGeom>
          <a:noFill/>
        </p:spPr>
        <p:txBody>
          <a:bodyPr wrap="square" lIns="182868" tIns="91434" rIns="182868" bIns="91434" rtlCol="0" anchor="t">
            <a:spAutoFit/>
          </a:bodyPr>
          <a:lstStyle/>
          <a:p>
            <a:r>
              <a:rPr lang="nb-NO" sz="3600" dirty="0"/>
              <a:t>Oktober 2026  </a:t>
            </a:r>
          </a:p>
        </p:txBody>
      </p:sp>
      <p:sp>
        <p:nvSpPr>
          <p:cNvPr id="2" name="TextBox 1">
            <a:extLst>
              <a:ext uri="{FF2B5EF4-FFF2-40B4-BE49-F238E27FC236}">
                <a16:creationId xmlns:a16="http://schemas.microsoft.com/office/drawing/2014/main" id="{396F93E8-7483-7D82-863C-B8A01593C62C}"/>
              </a:ext>
            </a:extLst>
          </p:cNvPr>
          <p:cNvSpPr txBox="1"/>
          <p:nvPr/>
        </p:nvSpPr>
        <p:spPr>
          <a:xfrm>
            <a:off x="12925763" y="337123"/>
            <a:ext cx="10714161" cy="738652"/>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2800" dirty="0"/>
              <a:t>                              </a:t>
            </a:r>
            <a:r>
              <a:rPr lang="en-US" sz="3600" dirty="0"/>
              <a:t>Fra </a:t>
            </a:r>
            <a:r>
              <a:rPr lang="en-US" sz="3600" dirty="0" err="1"/>
              <a:t>Rammeplanen</a:t>
            </a:r>
            <a:r>
              <a:rPr lang="en-US" sz="3600" dirty="0"/>
              <a:t>:</a:t>
            </a:r>
            <a:r>
              <a:rPr lang="en-US" sz="3600" dirty="0">
                <a:ea typeface="Roboto"/>
                <a:cs typeface="Roboto"/>
              </a:rPr>
              <a:t> </a:t>
            </a:r>
            <a:r>
              <a:rPr lang="en-US" sz="3600" dirty="0" err="1">
                <a:ea typeface="Roboto"/>
                <a:cs typeface="Roboto"/>
                <a:hlinkClick r:id="rId2">
                  <a:extLst>
                    <a:ext uri="{A12FA001-AC4F-418D-AE19-62706E023703}">
                      <ahyp:hlinkClr xmlns:ahyp="http://schemas.microsoft.com/office/drawing/2018/hyperlinkcolor" val="tx"/>
                    </a:ext>
                  </a:extLst>
                </a:hlinkClick>
              </a:rPr>
              <a:t>Nærmiljø</a:t>
            </a:r>
            <a:r>
              <a:rPr lang="en-US" sz="3600" dirty="0">
                <a:ea typeface="Roboto"/>
                <a:cs typeface="Roboto"/>
                <a:hlinkClick r:id="rId2">
                  <a:extLst>
                    <a:ext uri="{A12FA001-AC4F-418D-AE19-62706E023703}">
                      <ahyp:hlinkClr xmlns:ahyp="http://schemas.microsoft.com/office/drawing/2018/hyperlinkcolor" val="tx"/>
                    </a:ext>
                  </a:extLst>
                </a:hlinkClick>
              </a:rPr>
              <a:t> og </a:t>
            </a:r>
            <a:r>
              <a:rPr lang="en-US" sz="3600" dirty="0" err="1">
                <a:ea typeface="Roboto"/>
                <a:cs typeface="Roboto"/>
                <a:hlinkClick r:id="rId2">
                  <a:extLst>
                    <a:ext uri="{A12FA001-AC4F-418D-AE19-62706E023703}">
                      <ahyp:hlinkClr xmlns:ahyp="http://schemas.microsoft.com/office/drawing/2018/hyperlinkcolor" val="tx"/>
                    </a:ext>
                  </a:extLst>
                </a:hlinkClick>
              </a:rPr>
              <a:t>samfunn</a:t>
            </a:r>
            <a:endParaRPr lang="en-US" sz="3600" dirty="0">
              <a:hlinkClick r:id="rId2">
                <a:extLst>
                  <a:ext uri="{A12FA001-AC4F-418D-AE19-62706E023703}">
                    <ahyp:hlinkClr xmlns:ahyp="http://schemas.microsoft.com/office/drawing/2018/hyperlinkcolor" val="tx"/>
                  </a:ext>
                </a:extLst>
              </a:hlinkClick>
            </a:endParaRPr>
          </a:p>
        </p:txBody>
      </p:sp>
      <p:sp>
        <p:nvSpPr>
          <p:cNvPr id="9" name="Cloud 8">
            <a:extLst>
              <a:ext uri="{FF2B5EF4-FFF2-40B4-BE49-F238E27FC236}">
                <a16:creationId xmlns:a16="http://schemas.microsoft.com/office/drawing/2014/main" id="{DB015F59-DD3A-07C3-3AB7-FFE0CF96CF9D}"/>
              </a:ext>
            </a:extLst>
          </p:cNvPr>
          <p:cNvSpPr/>
          <p:nvPr/>
        </p:nvSpPr>
        <p:spPr>
          <a:xfrm>
            <a:off x="5738673" y="1211928"/>
            <a:ext cx="2190907" cy="906901"/>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dirty="0"/>
              <a:t>Barn 1-2 </a:t>
            </a:r>
            <a:r>
              <a:rPr lang="en-US" sz="2000" dirty="0" err="1"/>
              <a:t>år</a:t>
            </a:r>
            <a:endParaRPr lang="en-US" sz="2000" dirty="0"/>
          </a:p>
        </p:txBody>
      </p:sp>
      <p:sp>
        <p:nvSpPr>
          <p:cNvPr id="12" name="Cloud 11">
            <a:extLst>
              <a:ext uri="{FF2B5EF4-FFF2-40B4-BE49-F238E27FC236}">
                <a16:creationId xmlns:a16="http://schemas.microsoft.com/office/drawing/2014/main" id="{E2D86689-9739-34BB-3AF6-66DAF35568F3}"/>
              </a:ext>
            </a:extLst>
          </p:cNvPr>
          <p:cNvSpPr/>
          <p:nvPr/>
        </p:nvSpPr>
        <p:spPr>
          <a:xfrm>
            <a:off x="12925763" y="1125913"/>
            <a:ext cx="2376203" cy="755771"/>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19EAACDC-377F-54F5-4ACB-FB509BC221D4}"/>
              </a:ext>
            </a:extLst>
          </p:cNvPr>
          <p:cNvSpPr/>
          <p:nvPr/>
        </p:nvSpPr>
        <p:spPr>
          <a:xfrm>
            <a:off x="20042079" y="1125211"/>
            <a:ext cx="2468003" cy="738616"/>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4590545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897801" y="262058"/>
            <a:ext cx="3727697" cy="722971"/>
          </a:xfrm>
        </p:spPr>
        <p:txBody>
          <a:bodyPr>
            <a:normAutofit fontScale="90000"/>
          </a:bodyPr>
          <a:lstStyle/>
          <a:p>
            <a:r>
              <a:rPr lang="nb-NO" dirty="0"/>
              <a:t>  </a:t>
            </a:r>
            <a:r>
              <a:rPr lang="nb-NO" sz="4000" dirty="0"/>
              <a:t>November 2026</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2956895826"/>
              </p:ext>
            </p:extLst>
          </p:nvPr>
        </p:nvGraphicFramePr>
        <p:xfrm>
          <a:off x="1219122" y="1009005"/>
          <a:ext cx="21622949" cy="5530608"/>
        </p:xfrm>
        <a:graphic>
          <a:graphicData uri="http://schemas.openxmlformats.org/drawingml/2006/table">
            <a:tbl>
              <a:tblPr firstRow="1" bandRow="1">
                <a:tableStyleId>{5C22544A-7EE6-4342-B048-85BDC9FD1C3A}</a:tableStyleId>
              </a:tblPr>
              <a:tblGrid>
                <a:gridCol w="6526691">
                  <a:extLst>
                    <a:ext uri="{9D8B030D-6E8A-4147-A177-3AD203B41FA5}">
                      <a16:colId xmlns:a16="http://schemas.microsoft.com/office/drawing/2014/main" val="3065941703"/>
                    </a:ext>
                  </a:extLst>
                </a:gridCol>
                <a:gridCol w="7075917">
                  <a:extLst>
                    <a:ext uri="{9D8B030D-6E8A-4147-A177-3AD203B41FA5}">
                      <a16:colId xmlns:a16="http://schemas.microsoft.com/office/drawing/2014/main" val="2294066148"/>
                    </a:ext>
                  </a:extLst>
                </a:gridCol>
                <a:gridCol w="8020341">
                  <a:extLst>
                    <a:ext uri="{9D8B030D-6E8A-4147-A177-3AD203B41FA5}">
                      <a16:colId xmlns:a16="http://schemas.microsoft.com/office/drawing/2014/main" val="797645268"/>
                    </a:ext>
                  </a:extLst>
                </a:gridCol>
              </a:tblGrid>
              <a:tr h="5530608">
                <a:tc>
                  <a:txBody>
                    <a:bodyPr/>
                    <a:lstStyle/>
                    <a:p>
                      <a:r>
                        <a:rPr lang="nb-NO" sz="1800" b="0" dirty="0">
                          <a:solidFill>
                            <a:schemeClr val="tx1"/>
                          </a:solidFill>
                        </a:rPr>
                        <a:t>  </a:t>
                      </a:r>
                    </a:p>
                    <a:p>
                      <a:r>
                        <a:rPr lang="nb-NO" sz="1800" b="0" dirty="0">
                          <a:solidFill>
                            <a:schemeClr val="tx1"/>
                          </a:solidFill>
                        </a:rPr>
                        <a:t>Mål: Barna lærer  sosiale ferdigheter. </a:t>
                      </a:r>
                      <a:r>
                        <a:rPr lang="nb-NO" sz="3600" b="0" i="0" kern="1200" dirty="0">
                          <a:solidFill>
                            <a:schemeClr val="lt1"/>
                          </a:solidFill>
                          <a:effectLst/>
                          <a:latin typeface="+mn-lt"/>
                          <a:ea typeface="+mn-ea"/>
                          <a:cs typeface="+mn-cs"/>
                        </a:rPr>
                        <a:t>e setter </a:t>
                      </a:r>
                      <a:r>
                        <a:rPr lang="nb-NO" sz="3600" b="0" i="0" kern="1200" dirty="0" err="1">
                          <a:solidFill>
                            <a:schemeClr val="lt1"/>
                          </a:solidFill>
                          <a:effectLst/>
                          <a:latin typeface="+mn-lt"/>
                          <a:ea typeface="+mn-ea"/>
                          <a:cs typeface="+mn-cs"/>
                        </a:rPr>
                        <a:t>odå</a:t>
                      </a:r>
                      <a:r>
                        <a:rPr lang="nb-NO" sz="3600" b="0" i="0" kern="1200" dirty="0">
                          <a:solidFill>
                            <a:schemeClr val="lt1"/>
                          </a:solidFill>
                          <a:effectLst/>
                          <a:latin typeface="+mn-lt"/>
                          <a:ea typeface="+mn-ea"/>
                          <a:cs typeface="+mn-cs"/>
                        </a:rPr>
                        <a:t> </a:t>
                      </a:r>
                      <a:endParaRPr lang="nb-NO" sz="1800" b="0" dirty="0">
                        <a:solidFill>
                          <a:schemeClr val="tx1"/>
                        </a:solidFill>
                      </a:endParaRPr>
                    </a:p>
                    <a:p>
                      <a:r>
                        <a:rPr lang="nb-NO" sz="1800" b="0" dirty="0">
                          <a:solidFill>
                            <a:schemeClr val="tx1"/>
                          </a:solidFill>
                        </a:rPr>
                        <a:t>Tiltak:  </a:t>
                      </a:r>
                      <a:endParaRPr lang="nb-NO" sz="2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nb-NO" sz="1800" b="0" i="0" kern="1200" dirty="0">
                          <a:solidFill>
                            <a:schemeClr val="tx1"/>
                          </a:solidFill>
                          <a:effectLst/>
                          <a:latin typeface="+mn-lt"/>
                          <a:ea typeface="+mn-ea"/>
                          <a:cs typeface="+mn-cs"/>
                        </a:rPr>
                        <a:t>Voksne jobber aktivt med å lære barna å si «stopp» og vise tegnet </a:t>
                      </a:r>
                    </a:p>
                    <a:p>
                      <a:pPr marL="171450" indent="-171450">
                        <a:buFont typeface="Arial" panose="020B0604020202020204" pitchFamily="34" charset="0"/>
                        <a:buChar char="•"/>
                      </a:pPr>
                      <a:r>
                        <a:rPr lang="nb-NO" sz="1800" b="0" i="0" kern="1200" dirty="0">
                          <a:solidFill>
                            <a:schemeClr val="tx1"/>
                          </a:solidFill>
                          <a:effectLst/>
                          <a:latin typeface="+mn-lt"/>
                          <a:ea typeface="+mn-ea"/>
                          <a:cs typeface="+mn-cs"/>
                        </a:rPr>
                        <a:t>Vi bruker følelseskort og bøker </a:t>
                      </a:r>
                    </a:p>
                    <a:p>
                      <a:pPr marL="171450" indent="-171450">
                        <a:buFont typeface="Arial" panose="020B0604020202020204" pitchFamily="34" charset="0"/>
                        <a:buChar char="•"/>
                      </a:pPr>
                      <a:r>
                        <a:rPr lang="nb-NO" sz="1800" b="0" i="0" kern="1200" dirty="0">
                          <a:solidFill>
                            <a:schemeClr val="tx1"/>
                          </a:solidFill>
                          <a:effectLst/>
                          <a:latin typeface="+mn-lt"/>
                          <a:ea typeface="+mn-ea"/>
                          <a:cs typeface="+mn-cs"/>
                        </a:rPr>
                        <a:t>Voksne setter ord på følelser.</a:t>
                      </a:r>
                      <a:endParaRPr lang="nb-NO" sz="1800" b="0" dirty="0">
                        <a:solidFill>
                          <a:schemeClr val="tx1"/>
                        </a:solidFill>
                      </a:endParaRPr>
                    </a:p>
                    <a:p>
                      <a:r>
                        <a:rPr lang="nb-NO" sz="1800" b="0" dirty="0">
                          <a:solidFill>
                            <a:schemeClr val="tx1"/>
                          </a:solidFill>
                        </a:rPr>
                        <a:t>Målekriterier:</a:t>
                      </a:r>
                      <a:r>
                        <a:rPr lang="nb-NO" sz="3600" b="0" i="0" kern="1200" dirty="0">
                          <a:solidFill>
                            <a:schemeClr val="lt1"/>
                          </a:solidFill>
                          <a:effectLst/>
                          <a:latin typeface="+mn-lt"/>
                          <a:ea typeface="+mn-ea"/>
                          <a:cs typeface="+mn-cs"/>
                        </a:rPr>
                        <a:t>-</a:t>
                      </a:r>
                      <a:endParaRPr lang="nb-NO" sz="1800" b="0" dirty="0">
                        <a:solidFill>
                          <a:schemeClr val="tx1"/>
                        </a:solidFill>
                      </a:endParaRPr>
                    </a:p>
                    <a:p>
                      <a:pPr marL="171450" lvl="0" indent="-171450">
                        <a:buFont typeface="Arial"/>
                        <a:buChar char="•"/>
                      </a:pPr>
                      <a:r>
                        <a:rPr lang="nb-NO" sz="1800" b="0" i="0" kern="1200" dirty="0">
                          <a:solidFill>
                            <a:schemeClr val="tx1"/>
                          </a:solidFill>
                          <a:effectLst/>
                          <a:latin typeface="+mn-lt"/>
                          <a:ea typeface="+mn-ea"/>
                          <a:cs typeface="+mn-cs"/>
                        </a:rPr>
                        <a:t>Barna bruker «stopp» signalet .</a:t>
                      </a:r>
                      <a:endParaRPr lang="nb-NO" sz="1800" b="0" dirty="0">
                        <a:solidFill>
                          <a:schemeClr val="tx1"/>
                        </a:solidFill>
                      </a:endParaRPr>
                    </a:p>
                    <a:p>
                      <a:pPr marL="171450" lvl="0" indent="-171450">
                        <a:buFont typeface="Arial"/>
                        <a:buChar char="•"/>
                      </a:pPr>
                      <a:r>
                        <a:rPr lang="nb-NO" sz="1800" b="0" i="0" kern="1200" dirty="0">
                          <a:solidFill>
                            <a:schemeClr val="tx1"/>
                          </a:solidFill>
                          <a:effectLst/>
                          <a:latin typeface="+mn-lt"/>
                          <a:ea typeface="+mn-ea"/>
                          <a:cs typeface="+mn-cs"/>
                        </a:rPr>
                        <a:t>Barna viser omsorg for hverandre .</a:t>
                      </a:r>
                      <a:endParaRPr lang="nb-NO" sz="1800" b="0" dirty="0">
                        <a:solidFill>
                          <a:schemeClr val="tx1"/>
                        </a:solidFill>
                      </a:endParaRPr>
                    </a:p>
                    <a:p>
                      <a:pPr marL="171450" lvl="0" indent="-171450">
                        <a:buFont typeface="Arial"/>
                        <a:buChar char="•"/>
                      </a:pPr>
                      <a:r>
                        <a:rPr lang="nb-NO" sz="1800" b="0" i="0" kern="1200" dirty="0">
                          <a:solidFill>
                            <a:schemeClr val="tx1"/>
                          </a:solidFill>
                          <a:effectLst/>
                          <a:latin typeface="+mn-lt"/>
                          <a:ea typeface="+mn-ea"/>
                          <a:cs typeface="+mn-cs"/>
                        </a:rPr>
                        <a:t>Barna setter ord på en eller flere følelser .</a:t>
                      </a:r>
                      <a:endParaRPr lang="nb-NO" sz="1800" b="0" dirty="0">
                        <a:solidFill>
                          <a:schemeClr val="tx1"/>
                        </a:solidFill>
                      </a:endParaRPr>
                    </a:p>
                    <a:p>
                      <a:endParaRPr lang="nb-NO" sz="1800" b="0" dirty="0">
                        <a:solidFill>
                          <a:schemeClr val="tx1"/>
                        </a:solidFill>
                      </a:endParaRPr>
                    </a:p>
                    <a:p>
                      <a:endParaRPr lang="nb-NO" sz="1800" b="0" dirty="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endParaRPr>
                    </a:p>
                    <a:p>
                      <a:endParaRPr lang="nb-NO" sz="1800" b="0" dirty="0">
                        <a:solidFill>
                          <a:schemeClr val="tx1"/>
                        </a:solidFill>
                      </a:endParaRPr>
                    </a:p>
                    <a:p>
                      <a:r>
                        <a:rPr lang="nb-NO" sz="1800" b="0" dirty="0">
                          <a:solidFill>
                            <a:schemeClr val="tx1"/>
                          </a:solidFill>
                        </a:rPr>
                        <a:t>Mål: </a:t>
                      </a:r>
                      <a:r>
                        <a:rPr lang="nb-NO" sz="1800" b="0" i="0" kern="1200" dirty="0">
                          <a:solidFill>
                            <a:schemeClr val="tx1"/>
                          </a:solidFill>
                          <a:effectLst/>
                          <a:latin typeface="+mn-lt"/>
                          <a:ea typeface="+mn-ea"/>
                          <a:cs typeface="+mn-cs"/>
                        </a:rPr>
                        <a:t>Barna lærer sosiale ferdigheter</a:t>
                      </a:r>
                      <a:endParaRPr lang="nb-NO" sz="1800" b="0" dirty="0">
                        <a:solidFill>
                          <a:schemeClr val="tx1"/>
                        </a:solidFill>
                      </a:endParaRPr>
                    </a:p>
                    <a:p>
                      <a:r>
                        <a:rPr lang="nb-NO" sz="1800" b="0" dirty="0">
                          <a:solidFill>
                            <a:schemeClr val="tx1"/>
                          </a:solidFill>
                        </a:rPr>
                        <a:t>Tiltak:</a:t>
                      </a:r>
                    </a:p>
                    <a:p>
                      <a:endParaRPr lang="nb-NO" sz="1800" b="0" dirty="0">
                        <a:solidFill>
                          <a:schemeClr val="tx1"/>
                        </a:solidFill>
                      </a:endParaRPr>
                    </a:p>
                    <a:p>
                      <a:pPr marL="171450" indent="-171450">
                        <a:buFont typeface="Arial" panose="020B0604020202020204" pitchFamily="34" charset="0"/>
                        <a:buChar char="•"/>
                      </a:pPr>
                      <a:r>
                        <a:rPr lang="nb-NO" sz="1800" b="0" kern="1200" dirty="0">
                          <a:solidFill>
                            <a:schemeClr val="tx1"/>
                          </a:solidFill>
                          <a:effectLst/>
                          <a:latin typeface="+mn-lt"/>
                          <a:ea typeface="+mn-ea"/>
                          <a:cs typeface="+mn-cs"/>
                        </a:rPr>
                        <a:t>Voksne jobber aktivt med å lære barna å si «stopp» og vise tegnet</a:t>
                      </a:r>
                    </a:p>
                    <a:p>
                      <a:pPr marL="171450" indent="-171450">
                        <a:buFont typeface="Arial" panose="020B0604020202020204" pitchFamily="34" charset="0"/>
                        <a:buChar char="•"/>
                      </a:pPr>
                      <a:r>
                        <a:rPr lang="nb-NO" sz="1800" b="0" kern="1200" dirty="0">
                          <a:solidFill>
                            <a:schemeClr val="tx1"/>
                          </a:solidFill>
                          <a:effectLst/>
                          <a:latin typeface="+mn-lt"/>
                          <a:ea typeface="+mn-ea"/>
                          <a:cs typeface="+mn-cs"/>
                        </a:rPr>
                        <a:t>Vi har grupper og snakker om følelser .</a:t>
                      </a:r>
                    </a:p>
                    <a:p>
                      <a:pPr marL="171450" indent="-171450">
                        <a:buFont typeface="Arial" panose="020B0604020202020204" pitchFamily="34" charset="0"/>
                        <a:buChar char="•"/>
                      </a:pPr>
                      <a:r>
                        <a:rPr lang="nb-NO" sz="1800" b="0" kern="1200" dirty="0">
                          <a:solidFill>
                            <a:schemeClr val="tx1"/>
                          </a:solidFill>
                          <a:effectLst/>
                          <a:latin typeface="+mn-lt"/>
                          <a:ea typeface="+mn-ea"/>
                          <a:cs typeface="+mn-cs"/>
                        </a:rPr>
                        <a:t>Vi tar i bruk rollelek</a:t>
                      </a:r>
                    </a:p>
                    <a:p>
                      <a:pPr marL="0" indent="0">
                        <a:buFont typeface="Arial" panose="020B0604020202020204" pitchFamily="34" charset="0"/>
                        <a:buNone/>
                      </a:pPr>
                      <a:endParaRPr lang="nb-NO" sz="1800" b="0" dirty="0">
                        <a:solidFill>
                          <a:schemeClr val="tx1"/>
                        </a:solidFill>
                      </a:endParaRPr>
                    </a:p>
                    <a:p>
                      <a:r>
                        <a:rPr lang="nb-NO" sz="1800" b="0" dirty="0">
                          <a:solidFill>
                            <a:schemeClr val="tx1"/>
                          </a:solidFill>
                        </a:rPr>
                        <a:t>Målekriterier:</a:t>
                      </a:r>
                      <a:endParaRPr lang="nb-NO" sz="1800" b="0" dirty="0">
                        <a:solidFill>
                          <a:schemeClr val="tx1"/>
                        </a:solidFill>
                        <a:latin typeface="+mn-lt"/>
                      </a:endParaRPr>
                    </a:p>
                    <a:p>
                      <a:pPr marL="171450" indent="-171450">
                        <a:buFont typeface="Arial" panose="020B0604020202020204" pitchFamily="34" charset="0"/>
                        <a:buChar char="•"/>
                      </a:pPr>
                      <a:r>
                        <a:rPr lang="nb-NO" sz="1800" b="0" kern="1200" dirty="0">
                          <a:solidFill>
                            <a:schemeClr val="tx1"/>
                          </a:solidFill>
                          <a:effectLst/>
                          <a:latin typeface="+mn-lt"/>
                          <a:ea typeface="+mn-ea"/>
                          <a:cs typeface="+mn-cs"/>
                        </a:rPr>
                        <a:t>Barna viser omsorg for hverandre </a:t>
                      </a:r>
                    </a:p>
                    <a:p>
                      <a:pPr marL="171450" indent="-171450">
                        <a:buFont typeface="Arial" panose="020B0604020202020204" pitchFamily="34" charset="0"/>
                        <a:buChar char="•"/>
                      </a:pPr>
                      <a:r>
                        <a:rPr lang="nb-NO" sz="1800" b="0" kern="1200" dirty="0">
                          <a:solidFill>
                            <a:schemeClr val="tx1"/>
                          </a:solidFill>
                          <a:effectLst/>
                          <a:latin typeface="+mn-lt"/>
                          <a:ea typeface="+mn-ea"/>
                          <a:cs typeface="+mn-cs"/>
                        </a:rPr>
                        <a:t>Barna deltar i gruppesamtaler med temaet vennskap.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800" b="0" kern="1200" dirty="0">
                          <a:solidFill>
                            <a:schemeClr val="tx1"/>
                          </a:solidFill>
                          <a:effectLst/>
                          <a:latin typeface="+mn-lt"/>
                          <a:ea typeface="+mn-ea"/>
                          <a:cs typeface="+mn-cs"/>
                        </a:rPr>
                        <a:t>Barna setter ord på en eller flere følelser</a:t>
                      </a:r>
                    </a:p>
                    <a:p>
                      <a:pPr marL="171450" indent="-171450">
                        <a:buFont typeface="Arial" panose="020B0604020202020204" pitchFamily="34" charset="0"/>
                        <a:buChar char="•"/>
                      </a:pPr>
                      <a:endParaRPr lang="nb-NO" sz="1800" b="1" kern="1200" dirty="0">
                        <a:solidFill>
                          <a:schemeClr val="tx1"/>
                        </a:solidFill>
                        <a:effectLst/>
                        <a:latin typeface="+mn-lt"/>
                        <a:ea typeface="+mn-ea"/>
                        <a:cs typeface="+mn-cs"/>
                      </a:endParaRPr>
                    </a:p>
                    <a:p>
                      <a:pPr marL="171450" indent="-171450">
                        <a:buFont typeface="Arial" panose="020B0604020202020204" pitchFamily="34" charset="0"/>
                        <a:buChar char="•"/>
                      </a:pPr>
                      <a:endParaRPr lang="nb-NO" sz="1800" b="1" kern="1200" dirty="0">
                        <a:solidFill>
                          <a:schemeClr val="tx1"/>
                        </a:solidFill>
                        <a:effectLst/>
                        <a:latin typeface="+mn-lt"/>
                        <a:ea typeface="+mn-ea"/>
                        <a:cs typeface="+mn-cs"/>
                      </a:endParaRPr>
                    </a:p>
                    <a:p>
                      <a:pPr marL="171450" indent="-171450">
                        <a:buFont typeface="Arial" panose="020B0604020202020204" pitchFamily="34" charset="0"/>
                        <a:buChar char="•"/>
                      </a:pPr>
                      <a:endParaRPr lang="nb-NO" sz="1800" b="1" kern="1200" dirty="0">
                        <a:solidFill>
                          <a:schemeClr val="tx1"/>
                        </a:solidFill>
                        <a:effectLst/>
                        <a:latin typeface="+mn-lt"/>
                        <a:ea typeface="+mn-ea"/>
                        <a:cs typeface="+mn-cs"/>
                      </a:endParaRPr>
                    </a:p>
                    <a:p>
                      <a:r>
                        <a:rPr lang="nb-NO" sz="1800" b="0" kern="1200" dirty="0">
                          <a:solidFill>
                            <a:schemeClr val="tx1"/>
                          </a:solidFill>
                          <a:effectLst/>
                          <a:latin typeface="+mn-lt"/>
                          <a:ea typeface="+mn-ea"/>
                          <a:cs typeface="+mn-cs"/>
                        </a:rPr>
                        <a:t>-Barna setter ord på en eller </a:t>
                      </a:r>
                      <a:r>
                        <a:rPr lang="nb-NO" sz="3600" b="1" kern="1200" dirty="0">
                          <a:solidFill>
                            <a:schemeClr val="lt1"/>
                          </a:solidFill>
                          <a:effectLst/>
                          <a:latin typeface="+mn-lt"/>
                          <a:ea typeface="+mn-ea"/>
                          <a:cs typeface="+mn-cs"/>
                        </a:rPr>
                        <a:t>flere følelser</a:t>
                      </a:r>
                      <a:endParaRPr lang="nb-NO" sz="1800" b="0" dirty="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7200" dirty="0"/>
                        <a:t>Mål:</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b="0" dirty="0">
                          <a:solidFill>
                            <a:schemeClr val="tx1"/>
                          </a:solidFill>
                        </a:rPr>
                        <a:t>Mål: </a:t>
                      </a:r>
                      <a:r>
                        <a:rPr lang="nb-NO" sz="1800" b="0" i="0" kern="1200" dirty="0">
                          <a:solidFill>
                            <a:schemeClr val="tx1"/>
                          </a:solidFill>
                          <a:effectLst/>
                          <a:latin typeface="+mn-lt"/>
                          <a:ea typeface="+mn-ea"/>
                          <a:cs typeface="+mn-cs"/>
                        </a:rPr>
                        <a:t>Barna lærer sosiale ferdigheter</a:t>
                      </a:r>
                      <a:endParaRPr lang="nb-NO" sz="1800" b="0" dirty="0">
                        <a:solidFill>
                          <a:schemeClr val="tx1"/>
                        </a:solidFill>
                      </a:endParaRPr>
                    </a:p>
                    <a:p>
                      <a:r>
                        <a:rPr lang="nb-NO" sz="1800" b="0" dirty="0">
                          <a:solidFill>
                            <a:schemeClr val="tx1"/>
                          </a:solidFill>
                        </a:rPr>
                        <a:t>Tiltak:</a:t>
                      </a:r>
                    </a:p>
                    <a:p>
                      <a:pPr marL="171450" indent="-171450">
                        <a:buFont typeface="Arial" panose="020B0604020202020204" pitchFamily="34" charset="0"/>
                        <a:buChar char="•"/>
                      </a:pPr>
                      <a:r>
                        <a:rPr lang="nb-NO" sz="1800" b="0" i="0" kern="1200" dirty="0">
                          <a:solidFill>
                            <a:schemeClr val="tx1"/>
                          </a:solidFill>
                          <a:effectLst/>
                          <a:latin typeface="+mn-lt"/>
                          <a:ea typeface="+mn-ea"/>
                          <a:cs typeface="+mn-cs"/>
                        </a:rPr>
                        <a:t>Samlingsstund i smågrupper med tema følelser .</a:t>
                      </a:r>
                    </a:p>
                    <a:p>
                      <a:pPr marL="171450" indent="-171450">
                        <a:buFont typeface="Arial" panose="020B0604020202020204" pitchFamily="34" charset="0"/>
                        <a:buChar char="•"/>
                      </a:pPr>
                      <a:r>
                        <a:rPr lang="nb-NO" sz="1800" b="0" i="0" kern="1200" dirty="0">
                          <a:solidFill>
                            <a:schemeClr val="tx1"/>
                          </a:solidFill>
                          <a:effectLst/>
                          <a:latin typeface="+mn-lt"/>
                          <a:ea typeface="+mn-ea"/>
                          <a:cs typeface="+mn-cs"/>
                        </a:rPr>
                        <a:t>Vi har rollespill, illustrere konfliktsituasjoner .</a:t>
                      </a:r>
                    </a:p>
                    <a:p>
                      <a:pPr marL="171450" indent="-171450">
                        <a:buFont typeface="Arial" panose="020B0604020202020204" pitchFamily="34" charset="0"/>
                        <a:buChar char="•"/>
                      </a:pPr>
                      <a:r>
                        <a:rPr lang="nb-NO" sz="1800" b="0" i="0" kern="1200" dirty="0">
                          <a:solidFill>
                            <a:schemeClr val="tx1"/>
                          </a:solidFill>
                          <a:effectLst/>
                          <a:latin typeface="+mn-lt"/>
                          <a:ea typeface="+mn-ea"/>
                          <a:cs typeface="+mn-cs"/>
                        </a:rPr>
                        <a:t>Vi gjennomfører barnesamtaler</a:t>
                      </a:r>
                      <a:endParaRPr lang="nb-NO" sz="1800" b="0" dirty="0">
                        <a:solidFill>
                          <a:schemeClr val="tx1"/>
                        </a:solidFill>
                      </a:endParaRPr>
                    </a:p>
                    <a:p>
                      <a:endParaRPr lang="nb-NO" sz="1800" b="0" dirty="0">
                        <a:solidFill>
                          <a:schemeClr val="tx1"/>
                        </a:solidFill>
                      </a:endParaRPr>
                    </a:p>
                    <a:p>
                      <a:r>
                        <a:rPr lang="nb-NO" sz="1800" b="0" dirty="0">
                          <a:solidFill>
                            <a:schemeClr val="tx1"/>
                          </a:solidFill>
                        </a:rPr>
                        <a:t>Målekriterier:</a:t>
                      </a:r>
                      <a:endParaRPr lang="nb-NO" sz="1800" b="0" i="0" kern="1200" dirty="0">
                        <a:solidFill>
                          <a:schemeClr val="tx1"/>
                        </a:solidFill>
                        <a:effectLst/>
                        <a:latin typeface="+mn-lt"/>
                        <a:ea typeface="+mn-ea"/>
                        <a:cs typeface="+mn-cs"/>
                      </a:endParaRPr>
                    </a:p>
                    <a:p>
                      <a:pPr marL="171450" indent="-171450">
                        <a:buFont typeface="Arial" panose="020B0604020202020204" pitchFamily="34" charset="0"/>
                        <a:buChar char="•"/>
                      </a:pPr>
                      <a:r>
                        <a:rPr lang="nb-NO" sz="1800" b="0" i="0" kern="1200" dirty="0">
                          <a:solidFill>
                            <a:schemeClr val="tx1"/>
                          </a:solidFill>
                          <a:effectLst/>
                          <a:latin typeface="+mn-lt"/>
                          <a:ea typeface="+mn-ea"/>
                          <a:cs typeface="+mn-cs"/>
                        </a:rPr>
                        <a:t>Barna deler med hverandre .</a:t>
                      </a:r>
                    </a:p>
                    <a:p>
                      <a:pPr marL="171450" indent="-171450">
                        <a:buFont typeface="Arial" panose="020B0604020202020204" pitchFamily="34" charset="0"/>
                        <a:buChar char="•"/>
                      </a:pPr>
                      <a:r>
                        <a:rPr lang="nb-NO" sz="1800" b="0" i="0" kern="1200" dirty="0">
                          <a:solidFill>
                            <a:schemeClr val="tx1"/>
                          </a:solidFill>
                          <a:effectLst/>
                          <a:latin typeface="+mn-lt"/>
                          <a:ea typeface="+mn-ea"/>
                          <a:cs typeface="+mn-cs"/>
                        </a:rPr>
                        <a:t>Barna kommer med forslag til løsning .</a:t>
                      </a:r>
                    </a:p>
                    <a:p>
                      <a:pPr marL="171450" indent="-171450">
                        <a:buFont typeface="Arial" panose="020B0604020202020204" pitchFamily="34" charset="0"/>
                        <a:buChar char="•"/>
                      </a:pPr>
                      <a:r>
                        <a:rPr lang="nb-NO" sz="1800" b="0" i="0" kern="1200" dirty="0">
                          <a:solidFill>
                            <a:schemeClr val="tx1"/>
                          </a:solidFill>
                          <a:effectLst/>
                          <a:latin typeface="+mn-lt"/>
                          <a:ea typeface="+mn-ea"/>
                          <a:cs typeface="+mn-cs"/>
                        </a:rPr>
                        <a:t>Barna deltar i gruppesamtaler med tema vennskap</a:t>
                      </a:r>
                      <a:endParaRPr lang="nb-NO" sz="1800" b="0" dirty="0">
                        <a:solidFill>
                          <a:schemeClr val="tx1"/>
                        </a:solidFill>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1042439264"/>
              </p:ext>
            </p:extLst>
          </p:nvPr>
        </p:nvGraphicFramePr>
        <p:xfrm>
          <a:off x="1219122" y="5359753"/>
          <a:ext cx="21587090" cy="8356246"/>
        </p:xfrm>
        <a:graphic>
          <a:graphicData uri="http://schemas.openxmlformats.org/drawingml/2006/table">
            <a:tbl>
              <a:tblPr firstRow="1" bandRow="1">
                <a:tableStyleId>{F5AB1C69-6EDB-4FF4-983F-18BD219EF322}</a:tableStyleId>
              </a:tblPr>
              <a:tblGrid>
                <a:gridCol w="2859692">
                  <a:extLst>
                    <a:ext uri="{9D8B030D-6E8A-4147-A177-3AD203B41FA5}">
                      <a16:colId xmlns:a16="http://schemas.microsoft.com/office/drawing/2014/main" val="3805073830"/>
                    </a:ext>
                  </a:extLst>
                </a:gridCol>
                <a:gridCol w="3878590">
                  <a:extLst>
                    <a:ext uri="{9D8B030D-6E8A-4147-A177-3AD203B41FA5}">
                      <a16:colId xmlns:a16="http://schemas.microsoft.com/office/drawing/2014/main" val="2495256699"/>
                    </a:ext>
                  </a:extLst>
                </a:gridCol>
                <a:gridCol w="3557720">
                  <a:extLst>
                    <a:ext uri="{9D8B030D-6E8A-4147-A177-3AD203B41FA5}">
                      <a16:colId xmlns:a16="http://schemas.microsoft.com/office/drawing/2014/main" val="84050030"/>
                    </a:ext>
                  </a:extLst>
                </a:gridCol>
                <a:gridCol w="3336479">
                  <a:extLst>
                    <a:ext uri="{9D8B030D-6E8A-4147-A177-3AD203B41FA5}">
                      <a16:colId xmlns:a16="http://schemas.microsoft.com/office/drawing/2014/main" val="2207823375"/>
                    </a:ext>
                  </a:extLst>
                </a:gridCol>
                <a:gridCol w="3335247">
                  <a:extLst>
                    <a:ext uri="{9D8B030D-6E8A-4147-A177-3AD203B41FA5}">
                      <a16:colId xmlns:a16="http://schemas.microsoft.com/office/drawing/2014/main" val="4073347226"/>
                    </a:ext>
                  </a:extLst>
                </a:gridCol>
                <a:gridCol w="2725140">
                  <a:extLst>
                    <a:ext uri="{9D8B030D-6E8A-4147-A177-3AD203B41FA5}">
                      <a16:colId xmlns:a16="http://schemas.microsoft.com/office/drawing/2014/main" val="3288999130"/>
                    </a:ext>
                  </a:extLst>
                </a:gridCol>
                <a:gridCol w="1894222">
                  <a:extLst>
                    <a:ext uri="{9D8B030D-6E8A-4147-A177-3AD203B41FA5}">
                      <a16:colId xmlns:a16="http://schemas.microsoft.com/office/drawing/2014/main" val="319748254"/>
                    </a:ext>
                  </a:extLst>
                </a:gridCol>
              </a:tblGrid>
              <a:tr h="901217">
                <a:tc gridSpan="7">
                  <a:txBody>
                    <a:bodyPr/>
                    <a:lstStyle/>
                    <a:p>
                      <a:r>
                        <a:rPr lang="nb-NO" sz="3600" b="0" dirty="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223713">
                <a:tc>
                  <a:txBody>
                    <a:bodyPr/>
                    <a:lstStyle/>
                    <a:p>
                      <a:r>
                        <a:rPr lang="nb-NO" sz="1800" dirty="0">
                          <a:latin typeface="+mn-lt"/>
                        </a:rPr>
                        <a:t>(Uke 44)</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dirty="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dirty="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a:solidFill>
                          <a:srgbClr val="C00000"/>
                        </a:solidFill>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solidFill>
                            <a:srgbClr val="C00000"/>
                          </a:solidFill>
                          <a:latin typeface="+mn-lt"/>
                        </a:rPr>
                        <a:t>1.</a:t>
                      </a:r>
                    </a:p>
                    <a:p>
                      <a:endParaRPr lang="nb-NO" sz="1800" dirty="0">
                        <a:solidFill>
                          <a:srgbClr val="C00000"/>
                        </a:solidFill>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223713">
                <a:tc>
                  <a:txBody>
                    <a:bodyPr/>
                    <a:lstStyle/>
                    <a:p>
                      <a:r>
                        <a:rPr lang="nb-NO" sz="1800" dirty="0">
                          <a:latin typeface="+mn-lt"/>
                        </a:rPr>
                        <a:t>2.</a:t>
                      </a:r>
                    </a:p>
                    <a:p>
                      <a:r>
                        <a:rPr lang="nb-NO" sz="1800" dirty="0">
                          <a:latin typeface="+mn-lt"/>
                        </a:rPr>
                        <a:t>(Uke 45)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latin typeface="+mn-lt"/>
                        </a:rPr>
                        <a:t>3.</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latin typeface="+mn-lt"/>
                        </a:rPr>
                        <a:t>4.</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latin typeface="+mn-lt"/>
                        </a:rPr>
                        <a:t>5.</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latin typeface="+mn-lt"/>
                        </a:rPr>
                        <a:t>6.</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solidFill>
                            <a:srgbClr val="C00000"/>
                          </a:solidFill>
                          <a:latin typeface="+mn-lt"/>
                        </a:rPr>
                        <a:t>7.</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solidFill>
                            <a:srgbClr val="C00000"/>
                          </a:solidFill>
                          <a:latin typeface="+mn-lt"/>
                        </a:rPr>
                        <a:t>8.</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223713">
                <a:tc>
                  <a:txBody>
                    <a:bodyPr/>
                    <a:lstStyle/>
                    <a:p>
                      <a:r>
                        <a:rPr lang="nb-NO" sz="1800" dirty="0">
                          <a:latin typeface="+mn-lt"/>
                        </a:rPr>
                        <a:t>9.</a:t>
                      </a:r>
                    </a:p>
                    <a:p>
                      <a:r>
                        <a:rPr lang="nb-NO" sz="1800" dirty="0">
                          <a:latin typeface="+mn-lt"/>
                        </a:rPr>
                        <a:t>(Uke 46)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latin typeface="+mn-lt"/>
                        </a:rPr>
                        <a:t>10.</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latin typeface="+mn-lt"/>
                        </a:rPr>
                        <a:t>11.</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latin typeface="+mn-lt"/>
                        </a:rPr>
                        <a:t>12.</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solidFill>
                            <a:schemeClr val="tx1"/>
                          </a:solidFill>
                          <a:latin typeface="+mn-lt"/>
                        </a:rPr>
                        <a:t>13.</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solidFill>
                            <a:srgbClr val="C00000"/>
                          </a:solidFill>
                          <a:latin typeface="+mn-lt"/>
                        </a:rPr>
                        <a:t>14.</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solidFill>
                            <a:srgbClr val="C00000"/>
                          </a:solidFill>
                          <a:latin typeface="+mn-lt"/>
                        </a:rPr>
                        <a:t>15.</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336464">
                <a:tc>
                  <a:txBody>
                    <a:bodyPr/>
                    <a:lstStyle/>
                    <a:p>
                      <a:r>
                        <a:rPr lang="nb-NO" sz="1800" dirty="0">
                          <a:latin typeface="+mn-lt"/>
                        </a:rPr>
                        <a:t>16.</a:t>
                      </a:r>
                    </a:p>
                    <a:p>
                      <a:r>
                        <a:rPr lang="nb-NO" sz="1800" dirty="0">
                          <a:latin typeface="+mn-lt"/>
                        </a:rPr>
                        <a:t>(Uke 47)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latin typeface="+mn-lt"/>
                        </a:rPr>
                        <a:t>17</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latin typeface="+mn-lt"/>
                        </a:rPr>
                        <a:t>18.</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latin typeface="+mn-lt"/>
                        </a:rPr>
                        <a:t>19.</a:t>
                      </a:r>
                      <a:r>
                        <a:rPr lang="nb-NO" sz="1800" b="0" i="0" u="none" strike="noStrike" noProof="0" dirty="0">
                          <a:solidFill>
                            <a:srgbClr val="FF0000"/>
                          </a:solidFill>
                          <a:latin typeface="Corbe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b="0" i="0" u="none" strike="noStrike" noProof="0" dirty="0">
                          <a:solidFill>
                            <a:srgbClr val="FF0000"/>
                          </a:solidFill>
                          <a:latin typeface="Corbel"/>
                        </a:rPr>
                        <a:t>PLANDAG BARNEHAGEN STENGT</a:t>
                      </a:r>
                      <a:endParaRPr lang="nb-NO" sz="1800" dirty="0"/>
                    </a:p>
                    <a:p>
                      <a:endParaRPr lang="nb-NO" sz="1800" dirty="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latin typeface="+mn-lt"/>
                        </a:rPr>
                        <a:t>20.</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solidFill>
                            <a:srgbClr val="C00000"/>
                          </a:solidFill>
                          <a:latin typeface="+mn-lt"/>
                        </a:rPr>
                        <a:t>21.</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solidFill>
                            <a:srgbClr val="C00000"/>
                          </a:solidFill>
                          <a:latin typeface="+mn-lt"/>
                        </a:rPr>
                        <a:t>22.</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223713">
                <a:tc>
                  <a:txBody>
                    <a:bodyPr/>
                    <a:lstStyle/>
                    <a:p>
                      <a:r>
                        <a:rPr lang="nb-NO" sz="1800" dirty="0">
                          <a:latin typeface="+mn-lt"/>
                        </a:rPr>
                        <a:t>23.</a:t>
                      </a:r>
                    </a:p>
                    <a:p>
                      <a:r>
                        <a:rPr lang="nb-NO" sz="1800" dirty="0">
                          <a:latin typeface="+mn-lt"/>
                        </a:rPr>
                        <a:t>(Uke 48)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latin typeface="+mn-lt"/>
                        </a:rPr>
                        <a:t>24.</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latin typeface="+mn-lt"/>
                        </a:rPr>
                        <a:t>25.</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latin typeface="+mn-lt"/>
                        </a:rPr>
                        <a:t>26.</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latin typeface="+mn-lt"/>
                        </a:rPr>
                        <a:t>27.</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solidFill>
                            <a:srgbClr val="C00000"/>
                          </a:solidFill>
                          <a:latin typeface="+mn-lt"/>
                        </a:rPr>
                        <a:t>28.</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dirty="0">
                          <a:solidFill>
                            <a:srgbClr val="FF0000"/>
                          </a:solidFill>
                          <a:latin typeface="+mn-lt"/>
                        </a:rPr>
                        <a:t>29.</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55528406"/>
                  </a:ext>
                </a:extLst>
              </a:tr>
              <a:tr h="1223713">
                <a:tc>
                  <a:txBody>
                    <a:bodyPr/>
                    <a:lstStyle/>
                    <a:p>
                      <a:r>
                        <a:rPr lang="nb-NO" sz="1800" dirty="0">
                          <a:latin typeface="+mn-lt"/>
                        </a:rPr>
                        <a:t>30.</a:t>
                      </a:r>
                    </a:p>
                    <a:p>
                      <a:r>
                        <a:rPr lang="nb-NO" sz="1800" dirty="0">
                          <a:latin typeface="+mn-lt"/>
                        </a:rPr>
                        <a:t>(Uke 49)</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dirty="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dirty="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dirty="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dirty="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dirty="0">
                        <a:solidFill>
                          <a:srgbClr val="C00000"/>
                        </a:solidFill>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dirty="0">
                        <a:solidFill>
                          <a:srgbClr val="FF0000"/>
                        </a:solidFill>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37941566"/>
                  </a:ext>
                </a:extLst>
              </a:tr>
            </a:tbl>
          </a:graphicData>
        </a:graphic>
      </p:graphicFrame>
      <p:sp>
        <p:nvSpPr>
          <p:cNvPr id="11" name="TextBox 10">
            <a:extLst>
              <a:ext uri="{FF2B5EF4-FFF2-40B4-BE49-F238E27FC236}">
                <a16:creationId xmlns:a16="http://schemas.microsoft.com/office/drawing/2014/main" id="{4CD6200C-40B5-A501-8D00-8C35E7D51F73}"/>
              </a:ext>
            </a:extLst>
          </p:cNvPr>
          <p:cNvSpPr txBox="1"/>
          <p:nvPr/>
        </p:nvSpPr>
        <p:spPr>
          <a:xfrm>
            <a:off x="12965066" y="325294"/>
            <a:ext cx="10498606" cy="738652"/>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dirty="0"/>
              <a:t>Fra </a:t>
            </a:r>
            <a:r>
              <a:rPr lang="en-US" sz="3600" dirty="0" err="1"/>
              <a:t>Rammeplanen:</a:t>
            </a:r>
            <a:r>
              <a:rPr lang="en-US" sz="3600" dirty="0" err="1">
                <a:ea typeface="Roboto"/>
                <a:cs typeface="Roboto"/>
                <a:hlinkClick r:id="rId2">
                  <a:extLst>
                    <a:ext uri="{A12FA001-AC4F-418D-AE19-62706E023703}">
                      <ahyp:hlinkClr xmlns:ahyp="http://schemas.microsoft.com/office/drawing/2018/hyperlinkcolor" val="tx"/>
                    </a:ext>
                  </a:extLst>
                </a:hlinkClick>
              </a:rPr>
              <a:t>Barnehagen</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skal</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fremme</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danning</a:t>
            </a:r>
            <a:endParaRPr lang="en-US" sz="3600" dirty="0">
              <a:hlinkClick r:id="rId2">
                <a:extLst>
                  <a:ext uri="{A12FA001-AC4F-418D-AE19-62706E023703}">
                    <ahyp:hlinkClr xmlns:ahyp="http://schemas.microsoft.com/office/drawing/2018/hyperlinkcolor" val="tx"/>
                  </a:ext>
                </a:extLst>
              </a:hlinkClick>
            </a:endParaRPr>
          </a:p>
        </p:txBody>
      </p:sp>
      <p:sp>
        <p:nvSpPr>
          <p:cNvPr id="9" name="Cloud 8">
            <a:extLst>
              <a:ext uri="{FF2B5EF4-FFF2-40B4-BE49-F238E27FC236}">
                <a16:creationId xmlns:a16="http://schemas.microsoft.com/office/drawing/2014/main" id="{B5C4447A-D210-8124-4CFA-E5F7E892C948}"/>
              </a:ext>
            </a:extLst>
          </p:cNvPr>
          <p:cNvSpPr/>
          <p:nvPr/>
        </p:nvSpPr>
        <p:spPr>
          <a:xfrm>
            <a:off x="5210080" y="2919023"/>
            <a:ext cx="2394562" cy="97454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p>
        </p:txBody>
      </p:sp>
      <p:sp>
        <p:nvSpPr>
          <p:cNvPr id="12" name="Cloud 11">
            <a:extLst>
              <a:ext uri="{FF2B5EF4-FFF2-40B4-BE49-F238E27FC236}">
                <a16:creationId xmlns:a16="http://schemas.microsoft.com/office/drawing/2014/main" id="{935CEC41-CE98-4998-ECB3-F821A76A9DEC}"/>
              </a:ext>
            </a:extLst>
          </p:cNvPr>
          <p:cNvSpPr/>
          <p:nvPr/>
        </p:nvSpPr>
        <p:spPr>
          <a:xfrm>
            <a:off x="12368284" y="1118887"/>
            <a:ext cx="2321121" cy="1011264"/>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B5B8F129-CE44-3CEC-452B-A3E6B5A44716}"/>
              </a:ext>
            </a:extLst>
          </p:cNvPr>
          <p:cNvSpPr/>
          <p:nvPr/>
        </p:nvSpPr>
        <p:spPr>
          <a:xfrm>
            <a:off x="19007281" y="1118887"/>
            <a:ext cx="2302760" cy="1011264"/>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11543774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952438" y="513736"/>
            <a:ext cx="3446364" cy="731770"/>
          </a:xfrm>
        </p:spPr>
        <p:txBody>
          <a:bodyPr>
            <a:normAutofit/>
          </a:bodyPr>
          <a:lstStyle/>
          <a:p>
            <a:r>
              <a:rPr lang="nb-NO" sz="4000" dirty="0"/>
              <a:t>Desember 2026</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1187497260"/>
              </p:ext>
            </p:extLst>
          </p:nvPr>
        </p:nvGraphicFramePr>
        <p:xfrm>
          <a:off x="957878" y="1192216"/>
          <a:ext cx="23052196" cy="4437341"/>
        </p:xfrm>
        <a:graphic>
          <a:graphicData uri="http://schemas.openxmlformats.org/drawingml/2006/table">
            <a:tbl>
              <a:tblPr firstRow="1" bandRow="1">
                <a:tableStyleId>{5C22544A-7EE6-4342-B048-85BDC9FD1C3A}</a:tableStyleId>
              </a:tblPr>
              <a:tblGrid>
                <a:gridCol w="6479552">
                  <a:extLst>
                    <a:ext uri="{9D8B030D-6E8A-4147-A177-3AD203B41FA5}">
                      <a16:colId xmlns:a16="http://schemas.microsoft.com/office/drawing/2014/main" val="3065941703"/>
                    </a:ext>
                  </a:extLst>
                </a:gridCol>
                <a:gridCol w="8286322">
                  <a:extLst>
                    <a:ext uri="{9D8B030D-6E8A-4147-A177-3AD203B41FA5}">
                      <a16:colId xmlns:a16="http://schemas.microsoft.com/office/drawing/2014/main" val="2294066148"/>
                    </a:ext>
                  </a:extLst>
                </a:gridCol>
                <a:gridCol w="8286322">
                  <a:extLst>
                    <a:ext uri="{9D8B030D-6E8A-4147-A177-3AD203B41FA5}">
                      <a16:colId xmlns:a16="http://schemas.microsoft.com/office/drawing/2014/main" val="797645268"/>
                    </a:ext>
                  </a:extLst>
                </a:gridCol>
              </a:tblGrid>
              <a:tr h="4437341">
                <a:tc>
                  <a:txBody>
                    <a:bodyPr/>
                    <a:lstStyle/>
                    <a:p>
                      <a:endParaRPr lang="nb-NO" sz="1800" b="0" dirty="0">
                        <a:solidFill>
                          <a:schemeClr val="tx1"/>
                        </a:solidFill>
                      </a:endParaRPr>
                    </a:p>
                    <a:p>
                      <a:r>
                        <a:rPr lang="nb-NO" sz="1800" b="0" dirty="0">
                          <a:solidFill>
                            <a:schemeClr val="tx1"/>
                          </a:solidFill>
                        </a:rPr>
                        <a:t>Mål:</a:t>
                      </a:r>
                    </a:p>
                    <a:p>
                      <a:r>
                        <a:rPr lang="nb-NO" sz="1800" b="0" dirty="0">
                          <a:solidFill>
                            <a:schemeClr val="tx1"/>
                          </a:solidFill>
                        </a:rPr>
                        <a:t>• Barna lærer å dele med hverandre.</a:t>
                      </a:r>
                    </a:p>
                    <a:p>
                      <a:r>
                        <a:rPr lang="nb-NO" sz="1800" b="0" dirty="0">
                          <a:solidFill>
                            <a:schemeClr val="tx1"/>
                          </a:solidFill>
                        </a:rPr>
                        <a:t>​</a:t>
                      </a:r>
                    </a:p>
                    <a:p>
                      <a:r>
                        <a:rPr lang="nb-NO" sz="1800" b="0" dirty="0">
                          <a:solidFill>
                            <a:schemeClr val="tx1"/>
                          </a:solidFill>
                        </a:rPr>
                        <a:t>Tiltak: </a:t>
                      </a:r>
                    </a:p>
                    <a:p>
                      <a:pPr marL="171450" indent="-171450">
                        <a:buFont typeface="Arial" panose="020B0604020202020204" pitchFamily="34" charset="0"/>
                        <a:buChar char="•"/>
                      </a:pPr>
                      <a:r>
                        <a:rPr lang="nb-NO" sz="1800" b="0" dirty="0">
                          <a:solidFill>
                            <a:schemeClr val="tx1"/>
                          </a:solidFill>
                        </a:rPr>
                        <a:t>​</a:t>
                      </a:r>
                      <a:r>
                        <a:rPr lang="nb-NO" sz="1800" b="0" i="0" kern="1200" dirty="0">
                          <a:solidFill>
                            <a:schemeClr val="tx1"/>
                          </a:solidFill>
                          <a:effectLst/>
                          <a:latin typeface="+mn-lt"/>
                          <a:ea typeface="+mn-ea"/>
                          <a:cs typeface="+mn-cs"/>
                        </a:rPr>
                        <a:t>Vi har fokus på å gi og dele gjennom lek.</a:t>
                      </a:r>
                    </a:p>
                    <a:p>
                      <a:pPr marL="171450" indent="-171450">
                        <a:buFont typeface="Arial" panose="020B0604020202020204" pitchFamily="34" charset="0"/>
                        <a:buChar char="•"/>
                      </a:pPr>
                      <a:r>
                        <a:rPr lang="nb-NO" sz="1800" b="0" i="0" kern="1200" dirty="0">
                          <a:solidFill>
                            <a:schemeClr val="tx1"/>
                          </a:solidFill>
                          <a:effectLst/>
                          <a:latin typeface="+mn-lt"/>
                          <a:ea typeface="+mn-ea"/>
                          <a:cs typeface="+mn-cs"/>
                        </a:rPr>
                        <a:t>Vi baker og utforsker smakssansen .</a:t>
                      </a:r>
                    </a:p>
                    <a:p>
                      <a:pPr marL="171450" indent="-171450">
                        <a:buFont typeface="Arial" panose="020B0604020202020204" pitchFamily="34" charset="0"/>
                        <a:buChar char="•"/>
                      </a:pPr>
                      <a:r>
                        <a:rPr lang="nb-NO" sz="1800" b="0" i="0" kern="1200" dirty="0">
                          <a:solidFill>
                            <a:schemeClr val="tx1"/>
                          </a:solidFill>
                          <a:effectLst/>
                          <a:latin typeface="+mn-lt"/>
                          <a:ea typeface="+mn-ea"/>
                          <a:cs typeface="+mn-cs"/>
                        </a:rPr>
                        <a:t>Vi lager julegave.</a:t>
                      </a:r>
                    </a:p>
                    <a:p>
                      <a:pPr marL="171450" indent="-171450">
                        <a:buFont typeface="Arial" panose="020B0604020202020204" pitchFamily="34" charset="0"/>
                        <a:buChar char="•"/>
                      </a:pPr>
                      <a:endParaRPr lang="nb-NO" sz="1800" b="0" dirty="0">
                        <a:solidFill>
                          <a:schemeClr val="tx1"/>
                        </a:solidFill>
                      </a:endParaRPr>
                    </a:p>
                    <a:p>
                      <a:r>
                        <a:rPr lang="nb-NO" sz="1800" b="0" dirty="0">
                          <a:solidFill>
                            <a:schemeClr val="tx1"/>
                          </a:solidFill>
                        </a:rPr>
                        <a:t>Målekriterier:</a:t>
                      </a:r>
                    </a:p>
                    <a:p>
                      <a:pPr marL="171450" indent="-171450">
                        <a:spcBef>
                          <a:spcPts val="0"/>
                        </a:spcBef>
                        <a:spcAft>
                          <a:spcPts val="0"/>
                        </a:spcAft>
                        <a:buFont typeface="Arial" panose="020B0604020202020204" pitchFamily="34" charset="0"/>
                        <a:buChar char="•"/>
                      </a:pPr>
                      <a:r>
                        <a:rPr lang="nb-NO" sz="1800" b="0" i="0" kern="1200" dirty="0">
                          <a:solidFill>
                            <a:schemeClr val="tx1"/>
                          </a:solidFill>
                          <a:effectLst/>
                          <a:latin typeface="+mn-lt"/>
                          <a:ea typeface="+mn-ea"/>
                          <a:cs typeface="+mn-cs"/>
                        </a:rPr>
                        <a:t>Barna deler med hverandre .       </a:t>
                      </a:r>
                      <a:endParaRPr lang="nb-NO" sz="1800" b="0" dirty="0">
                        <a:solidFill>
                          <a:schemeClr val="tx1"/>
                        </a:solidFill>
                      </a:endParaRPr>
                    </a:p>
                    <a:p>
                      <a:pPr marL="171450" lvl="0" indent="-171450">
                        <a:spcBef>
                          <a:spcPts val="0"/>
                        </a:spcBef>
                        <a:spcAft>
                          <a:spcPts val="0"/>
                        </a:spcAft>
                        <a:buFont typeface="Arial" panose="020B0604020202020204" pitchFamily="34" charset="0"/>
                        <a:buChar char="•"/>
                      </a:pPr>
                      <a:r>
                        <a:rPr lang="nb-NO" sz="1800" b="0" i="0" kern="1200" dirty="0">
                          <a:solidFill>
                            <a:schemeClr val="tx1"/>
                          </a:solidFill>
                          <a:effectLst/>
                          <a:latin typeface="+mn-lt"/>
                          <a:ea typeface="+mn-ea"/>
                          <a:cs typeface="+mn-cs"/>
                        </a:rPr>
                        <a:t>Barna snakker om jul og synger julesanger.</a:t>
                      </a:r>
                    </a:p>
                    <a:p>
                      <a:pPr marL="171450" lvl="0" indent="-171450">
                        <a:spcBef>
                          <a:spcPts val="0"/>
                        </a:spcBef>
                        <a:spcAft>
                          <a:spcPts val="0"/>
                        </a:spcAft>
                        <a:buFont typeface="Arial" panose="020B0604020202020204" pitchFamily="34" charset="0"/>
                        <a:buChar char="•"/>
                      </a:pPr>
                      <a:r>
                        <a:rPr lang="nb-NO" sz="1800" b="0" i="0" u="none" strike="noStrike" kern="1200" noProof="0" dirty="0">
                          <a:solidFill>
                            <a:schemeClr val="tx1"/>
                          </a:solidFill>
                          <a:effectLst/>
                          <a:latin typeface="Corbel"/>
                        </a:rPr>
                        <a:t>Barna deltar i juleforberedelser .</a:t>
                      </a:r>
                      <a:endParaRPr lang="nb-NO" sz="1800" b="0" i="0" kern="1200" dirty="0">
                        <a:solidFill>
                          <a:schemeClr val="tx1"/>
                        </a:solidFill>
                        <a:effectLst/>
                        <a:latin typeface="+mn-lt"/>
                        <a:ea typeface="+mn-ea"/>
                        <a:cs typeface="+mn-cs"/>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endParaRPr>
                    </a:p>
                    <a:p>
                      <a:r>
                        <a:rPr lang="nb-NO" sz="1800" b="0" dirty="0">
                          <a:solidFill>
                            <a:schemeClr val="tx1"/>
                          </a:solidFill>
                        </a:rPr>
                        <a:t>Mål: </a:t>
                      </a:r>
                      <a:r>
                        <a:rPr lang="nb-NO" sz="1800" b="0" i="0" u="none" strike="noStrike" noProof="0" dirty="0">
                          <a:solidFill>
                            <a:srgbClr val="000000"/>
                          </a:solidFill>
                          <a:latin typeface="Corbel"/>
                        </a:rPr>
                        <a:t>Barna lærer å vise glede ved å gi og dele</a:t>
                      </a:r>
                    </a:p>
                    <a:p>
                      <a:pPr lvl="0">
                        <a:buNone/>
                      </a:pPr>
                      <a:endParaRPr lang="nb-NO" sz="1800" b="0" i="0" u="none" strike="noStrike" noProof="0" dirty="0">
                        <a:solidFill>
                          <a:srgbClr val="000000"/>
                        </a:solidFill>
                        <a:latin typeface="Corbel"/>
                      </a:endParaRPr>
                    </a:p>
                    <a:p>
                      <a:pPr lvl="0">
                        <a:buNone/>
                      </a:pPr>
                      <a:r>
                        <a:rPr lang="nb-NO" sz="1800" b="0" i="0" u="none" strike="noStrike" noProof="0" dirty="0">
                          <a:solidFill>
                            <a:srgbClr val="000000"/>
                          </a:solidFill>
                          <a:latin typeface="Times New Roman"/>
                        </a:rPr>
                        <a:t>Tiltak: </a:t>
                      </a:r>
                      <a:endParaRPr lang="nb-NO" sz="7200" dirty="0"/>
                    </a:p>
                    <a:p>
                      <a:pPr marL="171450" lvl="0" indent="-171450">
                        <a:buFont typeface="Arial"/>
                        <a:buChar char="•"/>
                      </a:pPr>
                      <a:r>
                        <a:rPr lang="nb-NO" sz="1800" b="0" i="0" u="none" strike="noStrike" noProof="0" dirty="0">
                          <a:solidFill>
                            <a:srgbClr val="000000"/>
                          </a:solidFill>
                          <a:latin typeface="Times New Roman"/>
                        </a:rPr>
                        <a:t>Vi lager julekort og gir bort </a:t>
                      </a:r>
                      <a:endParaRPr lang="nb-NO" sz="7200" dirty="0"/>
                    </a:p>
                    <a:p>
                      <a:pPr marL="171450" lvl="0" indent="-171450">
                        <a:buFont typeface="Arial"/>
                        <a:buChar char="•"/>
                      </a:pPr>
                      <a:r>
                        <a:rPr lang="nb-NO" sz="1800" b="0" i="0" u="none" strike="noStrike" noProof="0" dirty="0">
                          <a:solidFill>
                            <a:srgbClr val="000000"/>
                          </a:solidFill>
                          <a:latin typeface="Times New Roman"/>
                        </a:rPr>
                        <a:t>Vi har fokus på å gi positive tilbakemeldinger </a:t>
                      </a:r>
                      <a:endParaRPr lang="nb-NO" sz="7200" dirty="0"/>
                    </a:p>
                    <a:p>
                      <a:pPr marL="171450" lvl="0" indent="-171450">
                        <a:buFont typeface="Arial"/>
                        <a:buChar char="•"/>
                      </a:pPr>
                      <a:r>
                        <a:rPr lang="nb-NO" sz="1800" b="0" i="0" u="none" strike="noStrike" noProof="0" dirty="0">
                          <a:solidFill>
                            <a:srgbClr val="000000"/>
                          </a:solidFill>
                          <a:latin typeface="Times New Roman"/>
                        </a:rPr>
                        <a:t>Vi formidler julebudskapet </a:t>
                      </a:r>
                      <a:endParaRPr lang="nb-NO" sz="7200" dirty="0"/>
                    </a:p>
                    <a:p>
                      <a:pPr marL="171450" lvl="0" indent="-171450">
                        <a:buFont typeface="Arial"/>
                        <a:buChar char="•"/>
                      </a:pPr>
                      <a:r>
                        <a:rPr lang="nb-NO" sz="1800" b="0" i="0" u="none" strike="noStrike" noProof="0" dirty="0">
                          <a:solidFill>
                            <a:srgbClr val="000000"/>
                          </a:solidFill>
                          <a:latin typeface="Times New Roman"/>
                        </a:rPr>
                        <a:t>Barna deler og viser omsorg for hverandre</a:t>
                      </a:r>
                    </a:p>
                    <a:p>
                      <a:pPr marL="171450" lvl="0" indent="-171450">
                        <a:buFont typeface="Arial"/>
                        <a:buChar char="•"/>
                      </a:pPr>
                      <a:endParaRPr lang="nb-NO" sz="1800" b="0" i="0" u="none" strike="noStrike" noProof="0" dirty="0">
                        <a:solidFill>
                          <a:srgbClr val="000000"/>
                        </a:solidFill>
                        <a:latin typeface="Times New Roman"/>
                      </a:endParaRPr>
                    </a:p>
                    <a:p>
                      <a:pPr marL="0" lvl="0" indent="0">
                        <a:buNone/>
                      </a:pPr>
                      <a:r>
                        <a:rPr lang="nb-NO" sz="1800" b="0" i="0" u="none" strike="noStrike" noProof="0" dirty="0">
                          <a:solidFill>
                            <a:srgbClr val="000000"/>
                          </a:solidFill>
                          <a:latin typeface="Times New Roman"/>
                        </a:rPr>
                        <a:t>Målekriterier: </a:t>
                      </a:r>
                      <a:endParaRPr lang="nb-NO" sz="7200" dirty="0"/>
                    </a:p>
                    <a:p>
                      <a:pPr marL="171450" lvl="0" indent="-171450">
                        <a:buFont typeface="Arial"/>
                        <a:buChar char="•"/>
                      </a:pPr>
                      <a:r>
                        <a:rPr lang="nb-NO" sz="1800" b="0" i="0" u="none" strike="noStrike" noProof="0" dirty="0">
                          <a:solidFill>
                            <a:srgbClr val="000000"/>
                          </a:solidFill>
                          <a:latin typeface="Times New Roman"/>
                        </a:rPr>
                        <a:t>-Barna vet noe om hvorfor vi feirer jul </a:t>
                      </a:r>
                      <a:endParaRPr lang="nb-NO" sz="7200" dirty="0"/>
                    </a:p>
                    <a:p>
                      <a:pPr marL="171450" lvl="0" indent="-171450">
                        <a:buFont typeface="Arial"/>
                        <a:buChar char="•"/>
                      </a:pPr>
                      <a:r>
                        <a:rPr lang="nb-NO" sz="1800" b="0" i="0" u="none" strike="noStrike" noProof="0" dirty="0">
                          <a:solidFill>
                            <a:srgbClr val="000000"/>
                          </a:solidFill>
                          <a:latin typeface="Times New Roman"/>
                        </a:rPr>
                        <a:t>Barna deler og viser omsorg </a:t>
                      </a:r>
                      <a:endParaRPr lang="nb-NO" sz="7200" dirty="0"/>
                    </a:p>
                    <a:p>
                      <a:pPr marL="171450" lvl="0" indent="-171450">
                        <a:buFont typeface="Arial"/>
                        <a:buChar char="•"/>
                      </a:pPr>
                      <a:r>
                        <a:rPr lang="nb-NO" sz="1800" b="0" i="0" u="none" strike="noStrike" noProof="0" dirty="0">
                          <a:solidFill>
                            <a:srgbClr val="000000"/>
                          </a:solidFill>
                          <a:latin typeface="Times New Roman"/>
                        </a:rPr>
                        <a:t>Barna opplever god julestemning</a:t>
                      </a:r>
                      <a:endParaRPr lang="nb-NO" sz="7200" dirty="0"/>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endParaRPr>
                    </a:p>
                    <a:p>
                      <a:pPr lvl="0">
                        <a:buNone/>
                      </a:pPr>
                      <a:r>
                        <a:rPr lang="nb-NO" sz="1800" b="0" i="0" u="none" strike="noStrike" noProof="0" dirty="0">
                          <a:solidFill>
                            <a:srgbClr val="000000"/>
                          </a:solidFill>
                          <a:latin typeface="Corbel"/>
                        </a:rPr>
                        <a:t>Mål: Barna lærer ved å vise glede ved å gi og dele</a:t>
                      </a:r>
                    </a:p>
                    <a:p>
                      <a:pPr lvl="0">
                        <a:buNone/>
                      </a:pPr>
                      <a:endParaRPr lang="nb-NO" sz="1800" b="0" i="0" u="none" strike="noStrike" noProof="0" dirty="0">
                        <a:solidFill>
                          <a:srgbClr val="000000"/>
                        </a:solidFill>
                        <a:latin typeface="Corbel"/>
                      </a:endParaRPr>
                    </a:p>
                    <a:p>
                      <a:pPr marL="0" lvl="0" indent="0">
                        <a:buNone/>
                      </a:pPr>
                      <a:r>
                        <a:rPr lang="nb-NO" sz="1800" b="0" i="0" u="none" strike="noStrike" noProof="0" dirty="0">
                          <a:solidFill>
                            <a:srgbClr val="000000"/>
                          </a:solidFill>
                          <a:latin typeface="Times New Roman"/>
                        </a:rPr>
                        <a:t>Tiltak:</a:t>
                      </a:r>
                      <a:endParaRPr lang="nb-NO" sz="7200" dirty="0"/>
                    </a:p>
                    <a:p>
                      <a:pPr marL="171450" lvl="0" indent="-171450">
                        <a:buFont typeface="Arial"/>
                        <a:buChar char="•"/>
                      </a:pPr>
                      <a:r>
                        <a:rPr lang="nb-NO" sz="1800" b="0" i="0" u="none" strike="noStrike" noProof="0" dirty="0">
                          <a:solidFill>
                            <a:srgbClr val="000000"/>
                          </a:solidFill>
                          <a:latin typeface="Times New Roman"/>
                        </a:rPr>
                        <a:t>Vi lager julekort og gir bort .</a:t>
                      </a:r>
                      <a:endParaRPr lang="nb-NO" sz="7200" dirty="0"/>
                    </a:p>
                    <a:p>
                      <a:pPr marL="171450" lvl="0" indent="-171450">
                        <a:buFont typeface="Arial"/>
                        <a:buChar char="•"/>
                      </a:pPr>
                      <a:r>
                        <a:rPr lang="nb-NO" sz="1800" b="0" i="0" u="none" strike="noStrike" noProof="0" dirty="0">
                          <a:solidFill>
                            <a:srgbClr val="000000"/>
                          </a:solidFill>
                          <a:latin typeface="Times New Roman"/>
                        </a:rPr>
                        <a:t>Vi formidler julebudskapet .</a:t>
                      </a:r>
                      <a:endParaRPr lang="nb-NO" sz="7200" dirty="0"/>
                    </a:p>
                    <a:p>
                      <a:pPr marL="171450" lvl="0" indent="-171450">
                        <a:buFont typeface="Arial"/>
                        <a:buChar char="•"/>
                      </a:pPr>
                      <a:r>
                        <a:rPr lang="nb-NO" sz="1800" b="0" i="0" u="none" strike="noStrike" noProof="0" dirty="0">
                          <a:solidFill>
                            <a:srgbClr val="000000"/>
                          </a:solidFill>
                          <a:latin typeface="Times New Roman"/>
                        </a:rPr>
                        <a:t>Vi har fokus på å gi positive tilbakemeldinger</a:t>
                      </a:r>
                    </a:p>
                    <a:p>
                      <a:pPr marL="0" lvl="0" indent="0">
                        <a:buNone/>
                      </a:pPr>
                      <a:endParaRPr lang="nb-NO" sz="1800" b="0" i="0" u="none" strike="noStrike" noProof="0" dirty="0">
                        <a:solidFill>
                          <a:srgbClr val="000000"/>
                        </a:solidFill>
                        <a:latin typeface="Times New Roman"/>
                      </a:endParaRPr>
                    </a:p>
                    <a:p>
                      <a:pPr marL="0" lvl="0" indent="0">
                        <a:buNone/>
                      </a:pPr>
                      <a:r>
                        <a:rPr lang="nb-NO" sz="1800" b="0" i="0" u="none" strike="noStrike" noProof="0" dirty="0">
                          <a:solidFill>
                            <a:srgbClr val="000000"/>
                          </a:solidFill>
                          <a:latin typeface="Times New Roman"/>
                        </a:rPr>
                        <a:t>Målekriterier: </a:t>
                      </a:r>
                      <a:endParaRPr lang="nb-NO" sz="7200" dirty="0"/>
                    </a:p>
                    <a:p>
                      <a:pPr marL="171450" lvl="0" indent="-171450">
                        <a:buFont typeface="Arial"/>
                        <a:buChar char="•"/>
                      </a:pPr>
                      <a:r>
                        <a:rPr lang="nb-NO" sz="1800" b="0" i="0" u="none" strike="noStrike" noProof="0" dirty="0">
                          <a:solidFill>
                            <a:srgbClr val="000000"/>
                          </a:solidFill>
                          <a:latin typeface="Times New Roman"/>
                        </a:rPr>
                        <a:t>Barna vet noe om hvorfor vi feirer jul </a:t>
                      </a:r>
                      <a:endParaRPr lang="nb-NO" sz="7200" dirty="0"/>
                    </a:p>
                    <a:p>
                      <a:pPr marL="171450" lvl="0" indent="-171450">
                        <a:buFont typeface="Arial"/>
                        <a:buChar char="•"/>
                      </a:pPr>
                      <a:r>
                        <a:rPr lang="nb-NO" sz="1800" b="0" i="0" u="none" strike="noStrike" noProof="0" dirty="0">
                          <a:solidFill>
                            <a:srgbClr val="000000"/>
                          </a:solidFill>
                          <a:latin typeface="Times New Roman"/>
                        </a:rPr>
                        <a:t>Barna deler og viser omsorg </a:t>
                      </a:r>
                      <a:endParaRPr lang="nb-NO" sz="7200" dirty="0"/>
                    </a:p>
                    <a:p>
                      <a:pPr marL="171450" lvl="0" indent="-171450">
                        <a:buFont typeface="Arial"/>
                        <a:buChar char="•"/>
                      </a:pPr>
                      <a:r>
                        <a:rPr lang="nb-NO" sz="1800" b="0" i="0" u="none" strike="noStrike" noProof="0" dirty="0">
                          <a:solidFill>
                            <a:srgbClr val="000000"/>
                          </a:solidFill>
                          <a:latin typeface="Times New Roman"/>
                        </a:rPr>
                        <a:t>Barna opplever god julestemning</a:t>
                      </a:r>
                      <a:endParaRPr lang="nb-NO" sz="7200" dirty="0"/>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1928758872"/>
              </p:ext>
            </p:extLst>
          </p:nvPr>
        </p:nvGraphicFramePr>
        <p:xfrm>
          <a:off x="959946" y="5659394"/>
          <a:ext cx="23052198" cy="8254692"/>
        </p:xfrm>
        <a:graphic>
          <a:graphicData uri="http://schemas.openxmlformats.org/drawingml/2006/table">
            <a:tbl>
              <a:tblPr firstRow="1" bandRow="1">
                <a:tableStyleId>{F5AB1C69-6EDB-4FF4-983F-18BD219EF322}</a:tableStyleId>
              </a:tblPr>
              <a:tblGrid>
                <a:gridCol w="3055244">
                  <a:extLst>
                    <a:ext uri="{9D8B030D-6E8A-4147-A177-3AD203B41FA5}">
                      <a16:colId xmlns:a16="http://schemas.microsoft.com/office/drawing/2014/main" val="3805073830"/>
                    </a:ext>
                  </a:extLst>
                </a:gridCol>
                <a:gridCol w="3487240">
                  <a:extLst>
                    <a:ext uri="{9D8B030D-6E8A-4147-A177-3AD203B41FA5}">
                      <a16:colId xmlns:a16="http://schemas.microsoft.com/office/drawing/2014/main" val="2495256699"/>
                    </a:ext>
                  </a:extLst>
                </a:gridCol>
                <a:gridCol w="3245949">
                  <a:extLst>
                    <a:ext uri="{9D8B030D-6E8A-4147-A177-3AD203B41FA5}">
                      <a16:colId xmlns:a16="http://schemas.microsoft.com/office/drawing/2014/main" val="84050030"/>
                    </a:ext>
                  </a:extLst>
                </a:gridCol>
                <a:gridCol w="3689856">
                  <a:extLst>
                    <a:ext uri="{9D8B030D-6E8A-4147-A177-3AD203B41FA5}">
                      <a16:colId xmlns:a16="http://schemas.microsoft.com/office/drawing/2014/main" val="2207823375"/>
                    </a:ext>
                  </a:extLst>
                </a:gridCol>
                <a:gridCol w="3612176">
                  <a:extLst>
                    <a:ext uri="{9D8B030D-6E8A-4147-A177-3AD203B41FA5}">
                      <a16:colId xmlns:a16="http://schemas.microsoft.com/office/drawing/2014/main" val="4073347226"/>
                    </a:ext>
                  </a:extLst>
                </a:gridCol>
                <a:gridCol w="3223768">
                  <a:extLst>
                    <a:ext uri="{9D8B030D-6E8A-4147-A177-3AD203B41FA5}">
                      <a16:colId xmlns:a16="http://schemas.microsoft.com/office/drawing/2014/main" val="3288999130"/>
                    </a:ext>
                  </a:extLst>
                </a:gridCol>
                <a:gridCol w="2737965">
                  <a:extLst>
                    <a:ext uri="{9D8B030D-6E8A-4147-A177-3AD203B41FA5}">
                      <a16:colId xmlns:a16="http://schemas.microsoft.com/office/drawing/2014/main" val="319748254"/>
                    </a:ext>
                  </a:extLst>
                </a:gridCol>
              </a:tblGrid>
              <a:tr h="895892">
                <a:tc gridSpan="7">
                  <a:txBody>
                    <a:bodyPr/>
                    <a:lstStyle/>
                    <a:p>
                      <a:r>
                        <a:rPr lang="nb-NO" sz="3600" b="0" dirty="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3759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latin typeface="+mn-lt"/>
                        </a:rPr>
                        <a:t>(Uke 49)</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3.</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4.</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5.</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6.</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3759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latin typeface="+mn-lt"/>
                        </a:rPr>
                        <a:t>7.</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latin typeface="+mn-lt"/>
                        </a:rPr>
                        <a:t>(Uke 50)</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8.</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9.</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10.</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11.</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12.</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13.</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3759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latin typeface="+mn-lt"/>
                        </a:rPr>
                        <a:t>14.</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latin typeface="+mn-lt"/>
                        </a:rPr>
                        <a:t>(Uke 51)</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15.</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16.</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17.</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18.</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19.</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20.</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516402">
                <a:tc>
                  <a:txBody>
                    <a:bodyPr/>
                    <a:lstStyle/>
                    <a:p>
                      <a:pPr algn="l"/>
                      <a:r>
                        <a:rPr lang="nb-NO" sz="2000" dirty="0">
                          <a:effectLst/>
                        </a:rPr>
                        <a:t>21.</a:t>
                      </a:r>
                    </a:p>
                    <a:p>
                      <a:pPr algn="l"/>
                      <a:r>
                        <a:rPr lang="nb-NO" sz="2000" dirty="0">
                          <a:effectLst/>
                        </a:rPr>
                        <a:t>(Uke 52)</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22.</a:t>
                      </a:r>
                    </a:p>
                    <a:p>
                      <a:pPr algn="l"/>
                      <a:endParaRPr lang="nb-NO" sz="2000" dirty="0">
                        <a:effectLst/>
                      </a:endParaRP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23.</a:t>
                      </a:r>
                    </a:p>
                    <a:p>
                      <a:pPr algn="l"/>
                      <a:endParaRPr lang="nb-NO" sz="2000" dirty="0">
                        <a:effectLst/>
                      </a:endParaRP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24.</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 </a:t>
                      </a:r>
                    </a:p>
                    <a:p>
                      <a:pPr algn="l"/>
                      <a:endParaRPr lang="nb-NO" sz="2000" dirty="0">
                        <a:effectLst/>
                      </a:endParaRP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25.</a:t>
                      </a:r>
                    </a:p>
                    <a:p>
                      <a:pPr algn="l"/>
                      <a:r>
                        <a:rPr lang="nb-NO" sz="2000" dirty="0">
                          <a:solidFill>
                            <a:srgbClr val="FF0000"/>
                          </a:solidFill>
                          <a:effectLst/>
                        </a:rPr>
                        <a:t>Barnehagen stengt </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26.</a:t>
                      </a:r>
                      <a:r>
                        <a:rPr lang="nb-NO" sz="2000"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solidFill>
                          <a:srgbClr val="FF0000"/>
                        </a:solidFill>
                        <a:effectLst/>
                      </a:endParaRP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27.</a:t>
                      </a:r>
                    </a:p>
                    <a:p>
                      <a:pPr algn="l"/>
                      <a:endParaRPr lang="nb-NO" sz="2000" dirty="0">
                        <a:solidFill>
                          <a:srgbClr val="FF0000"/>
                        </a:solidFill>
                        <a:effectLst/>
                      </a:endParaRP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13026385"/>
                  </a:ext>
                </a:extLst>
              </a:tr>
              <a:tr h="1516402">
                <a:tc>
                  <a:txBody>
                    <a:bodyPr/>
                    <a:lstStyle/>
                    <a:p>
                      <a:pPr algn="l"/>
                      <a:r>
                        <a:rPr lang="nb-NO" sz="2000" dirty="0">
                          <a:solidFill>
                            <a:srgbClr val="FF0000"/>
                          </a:solidFill>
                          <a:effectLst/>
                        </a:rPr>
                        <a:t>28.</a:t>
                      </a:r>
                    </a:p>
                    <a:p>
                      <a:pPr algn="l"/>
                      <a:r>
                        <a:rPr lang="nb-NO" sz="2000" dirty="0">
                          <a:solidFill>
                            <a:srgbClr val="FF0000"/>
                          </a:solidFill>
                          <a:effectLst/>
                        </a:rPr>
                        <a:t>(Uke 53)</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 </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29.</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 </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30.</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 </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31.</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72065954"/>
                  </a:ext>
                </a:extLst>
              </a:tr>
            </a:tbl>
          </a:graphicData>
        </a:graphic>
      </p:graphicFrame>
      <p:sp>
        <p:nvSpPr>
          <p:cNvPr id="3" name="TextBox 2">
            <a:extLst>
              <a:ext uri="{FF2B5EF4-FFF2-40B4-BE49-F238E27FC236}">
                <a16:creationId xmlns:a16="http://schemas.microsoft.com/office/drawing/2014/main" id="{1E1F52F2-FC4C-2398-8554-E39E9BC41507}"/>
              </a:ext>
            </a:extLst>
          </p:cNvPr>
          <p:cNvSpPr txBox="1"/>
          <p:nvPr/>
        </p:nvSpPr>
        <p:spPr>
          <a:xfrm>
            <a:off x="15383435" y="513736"/>
            <a:ext cx="9939757" cy="1292649"/>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dirty="0"/>
              <a:t>Fra </a:t>
            </a:r>
            <a:r>
              <a:rPr lang="en-US" sz="3600" dirty="0" err="1"/>
              <a:t>Rammeplanen</a:t>
            </a:r>
            <a:r>
              <a:rPr lang="en-US" sz="3600" dirty="0"/>
              <a:t>:</a:t>
            </a:r>
            <a:r>
              <a:rPr lang="en-US" sz="3600" dirty="0">
                <a:ea typeface="Roboto"/>
                <a:cs typeface="Roboto"/>
              </a:rPr>
              <a:t>    </a:t>
            </a:r>
            <a:r>
              <a:rPr lang="en-US" sz="3600" dirty="0" err="1">
                <a:ea typeface="Roboto"/>
                <a:cs typeface="Roboto"/>
                <a:hlinkClick r:id="rId2">
                  <a:extLst>
                    <a:ext uri="{A12FA001-AC4F-418D-AE19-62706E023703}">
                      <ahyp:hlinkClr xmlns:ahyp="http://schemas.microsoft.com/office/drawing/2018/hyperlinkcolor" val="tx"/>
                    </a:ext>
                  </a:extLst>
                </a:hlinkClick>
              </a:rPr>
              <a:t>Etikk</a:t>
            </a:r>
            <a:r>
              <a:rPr lang="en-US" sz="3600" dirty="0">
                <a:ea typeface="Roboto"/>
                <a:cs typeface="Roboto"/>
                <a:hlinkClick r:id="rId2">
                  <a:extLst>
                    <a:ext uri="{A12FA001-AC4F-418D-AE19-62706E023703}">
                      <ahyp:hlinkClr xmlns:ahyp="http://schemas.microsoft.com/office/drawing/2018/hyperlinkcolor" val="tx"/>
                    </a:ext>
                  </a:extLst>
                </a:hlinkClick>
              </a:rPr>
              <a:t>, religion og </a:t>
            </a:r>
            <a:r>
              <a:rPr lang="en-US" sz="3600" dirty="0" err="1">
                <a:ea typeface="Roboto"/>
                <a:cs typeface="Roboto"/>
                <a:hlinkClick r:id="rId2">
                  <a:extLst>
                    <a:ext uri="{A12FA001-AC4F-418D-AE19-62706E023703}">
                      <ahyp:hlinkClr xmlns:ahyp="http://schemas.microsoft.com/office/drawing/2018/hyperlinkcolor" val="tx"/>
                    </a:ext>
                  </a:extLst>
                </a:hlinkClick>
              </a:rPr>
              <a:t>filosofi</a:t>
            </a:r>
            <a:endParaRPr lang="en-US" sz="3600" dirty="0">
              <a:hlinkClick r:id="rId2">
                <a:extLst>
                  <a:ext uri="{A12FA001-AC4F-418D-AE19-62706E023703}">
                    <ahyp:hlinkClr xmlns:ahyp="http://schemas.microsoft.com/office/drawing/2018/hyperlinkcolor" val="tx"/>
                  </a:ext>
                </a:extLst>
              </a:hlinkClick>
            </a:endParaRPr>
          </a:p>
          <a:p>
            <a:endParaRPr lang="en-US" sz="3600" dirty="0"/>
          </a:p>
        </p:txBody>
      </p:sp>
      <p:sp>
        <p:nvSpPr>
          <p:cNvPr id="10" name="Cloud 9">
            <a:extLst>
              <a:ext uri="{FF2B5EF4-FFF2-40B4-BE49-F238E27FC236}">
                <a16:creationId xmlns:a16="http://schemas.microsoft.com/office/drawing/2014/main" id="{91BB9C9E-92AC-803A-153B-3D069256EC86}"/>
              </a:ext>
            </a:extLst>
          </p:cNvPr>
          <p:cNvSpPr/>
          <p:nvPr/>
        </p:nvSpPr>
        <p:spPr>
          <a:xfrm>
            <a:off x="4244084" y="4968874"/>
            <a:ext cx="2690575" cy="50563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p>
        </p:txBody>
      </p:sp>
      <p:sp>
        <p:nvSpPr>
          <p:cNvPr id="12" name="Cloud 11">
            <a:extLst>
              <a:ext uri="{FF2B5EF4-FFF2-40B4-BE49-F238E27FC236}">
                <a16:creationId xmlns:a16="http://schemas.microsoft.com/office/drawing/2014/main" id="{523A0300-AE83-E8A5-B89B-73D6C8D93A64}"/>
              </a:ext>
            </a:extLst>
          </p:cNvPr>
          <p:cNvSpPr/>
          <p:nvPr/>
        </p:nvSpPr>
        <p:spPr>
          <a:xfrm>
            <a:off x="12184682" y="3417382"/>
            <a:ext cx="2339480" cy="956182"/>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C10EB018-D55F-B90F-7B48-ED697772F0C9}"/>
              </a:ext>
            </a:extLst>
          </p:cNvPr>
          <p:cNvSpPr/>
          <p:nvPr/>
        </p:nvSpPr>
        <p:spPr>
          <a:xfrm>
            <a:off x="20024511" y="3895473"/>
            <a:ext cx="2339482" cy="99290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27909558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789792" y="432550"/>
            <a:ext cx="2977470" cy="727781"/>
          </a:xfrm>
        </p:spPr>
        <p:txBody>
          <a:bodyPr>
            <a:normAutofit/>
          </a:bodyPr>
          <a:lstStyle/>
          <a:p>
            <a:r>
              <a:rPr lang="nb-NO" sz="4000" dirty="0"/>
              <a:t>  Januar 2027</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2654464227"/>
              </p:ext>
            </p:extLst>
          </p:nvPr>
        </p:nvGraphicFramePr>
        <p:xfrm>
          <a:off x="953255" y="1122223"/>
          <a:ext cx="22946651" cy="5669268"/>
        </p:xfrm>
        <a:graphic>
          <a:graphicData uri="http://schemas.openxmlformats.org/drawingml/2006/table">
            <a:tbl>
              <a:tblPr firstRow="1" bandRow="1">
                <a:tableStyleId>{5C22544A-7EE6-4342-B048-85BDC9FD1C3A}</a:tableStyleId>
              </a:tblPr>
              <a:tblGrid>
                <a:gridCol w="7575203">
                  <a:extLst>
                    <a:ext uri="{9D8B030D-6E8A-4147-A177-3AD203B41FA5}">
                      <a16:colId xmlns:a16="http://schemas.microsoft.com/office/drawing/2014/main" val="3065941703"/>
                    </a:ext>
                  </a:extLst>
                </a:gridCol>
                <a:gridCol w="7282288">
                  <a:extLst>
                    <a:ext uri="{9D8B030D-6E8A-4147-A177-3AD203B41FA5}">
                      <a16:colId xmlns:a16="http://schemas.microsoft.com/office/drawing/2014/main" val="2294066148"/>
                    </a:ext>
                  </a:extLst>
                </a:gridCol>
                <a:gridCol w="8089160">
                  <a:extLst>
                    <a:ext uri="{9D8B030D-6E8A-4147-A177-3AD203B41FA5}">
                      <a16:colId xmlns:a16="http://schemas.microsoft.com/office/drawing/2014/main" val="797645268"/>
                    </a:ext>
                  </a:extLst>
                </a:gridCol>
              </a:tblGrid>
              <a:tr h="5668911">
                <a:tc>
                  <a:txBody>
                    <a:bodyPr/>
                    <a:lstStyle/>
                    <a:p>
                      <a:endParaRPr lang="nb-NO" sz="7200" dirty="0"/>
                    </a:p>
                    <a:p>
                      <a:pPr lvl="0">
                        <a:buNone/>
                      </a:pPr>
                      <a:r>
                        <a:rPr lang="nb-NO" sz="1800" b="0" i="0" u="none" strike="noStrike" kern="1200" baseline="0" noProof="0" dirty="0">
                          <a:solidFill>
                            <a:schemeClr val="tx1"/>
                          </a:solidFill>
                          <a:latin typeface="Times New Roman"/>
                        </a:rPr>
                        <a:t>Mål:</a:t>
                      </a:r>
                    </a:p>
                    <a:p>
                      <a:pPr marL="171450" lvl="0" indent="-171450">
                        <a:buFont typeface="Arial"/>
                        <a:buChar char="•"/>
                      </a:pPr>
                      <a:r>
                        <a:rPr lang="nb-NO" sz="1800" b="0" i="0" u="none" strike="noStrike" kern="1200" baseline="0" noProof="0" dirty="0">
                          <a:solidFill>
                            <a:schemeClr val="tx1"/>
                          </a:solidFill>
                          <a:latin typeface="Times New Roman"/>
                        </a:rPr>
                        <a:t>Barna blir kjent med et eventyr.</a:t>
                      </a:r>
                    </a:p>
                    <a:p>
                      <a:pPr marL="0" lvl="0" indent="0">
                        <a:buFont typeface="Arial"/>
                        <a:buNone/>
                      </a:pPr>
                      <a:endParaRPr lang="nb-NO" sz="1800" b="0" i="0" u="none" strike="noStrike" kern="1200" baseline="0" noProof="0" dirty="0">
                        <a:solidFill>
                          <a:schemeClr val="tx1"/>
                        </a:solidFill>
                        <a:latin typeface="Times New Roman"/>
                      </a:endParaRPr>
                    </a:p>
                    <a:p>
                      <a:pPr marL="0" lvl="0" indent="0">
                        <a:buNone/>
                      </a:pPr>
                      <a:r>
                        <a:rPr lang="nb-NO" sz="1800" b="0" i="0" u="none" strike="noStrike" kern="1200" baseline="0" noProof="0" dirty="0">
                          <a:solidFill>
                            <a:schemeClr val="tx1"/>
                          </a:solidFill>
                          <a:latin typeface="Times New Roman"/>
                        </a:rPr>
                        <a:t>Tiltak</a:t>
                      </a:r>
                    </a:p>
                    <a:p>
                      <a:pPr marL="171450" lvl="0" indent="-171450">
                        <a:buFont typeface="Arial"/>
                        <a:buChar char="•"/>
                      </a:pPr>
                      <a:r>
                        <a:rPr lang="nb-NO" sz="1800" b="0" i="0" u="none" strike="noStrike" kern="1200" baseline="0" noProof="0" dirty="0">
                          <a:solidFill>
                            <a:schemeClr val="tx1"/>
                          </a:solidFill>
                          <a:latin typeface="Times New Roman"/>
                        </a:rPr>
                        <a:t>Vi introduserer et eventyr ved fortelling og dramatisering.</a:t>
                      </a:r>
                    </a:p>
                    <a:p>
                      <a:pPr marL="171450" lvl="0" indent="-171450">
                        <a:buFont typeface="Arial"/>
                        <a:buChar char="•"/>
                      </a:pPr>
                      <a:r>
                        <a:rPr lang="nb-NO" sz="1800" b="0" i="0" u="none" strike="noStrike" kern="1200" baseline="0" noProof="0" dirty="0">
                          <a:solidFill>
                            <a:schemeClr val="tx1"/>
                          </a:solidFill>
                          <a:latin typeface="Times New Roman"/>
                        </a:rPr>
                        <a:t>Vi har telleaktiviteter.</a:t>
                      </a:r>
                    </a:p>
                    <a:p>
                      <a:pPr marL="171450" lvl="0" indent="-171450">
                        <a:buFont typeface="Arial"/>
                        <a:buChar char="•"/>
                      </a:pPr>
                      <a:r>
                        <a:rPr lang="nb-NO" sz="1800" b="0" i="0" u="none" strike="noStrike" kern="1200" baseline="0" noProof="0" dirty="0">
                          <a:solidFill>
                            <a:schemeClr val="tx1"/>
                          </a:solidFill>
                          <a:latin typeface="Times New Roman"/>
                        </a:rPr>
                        <a:t>Vi bruker rekvisitter.</a:t>
                      </a:r>
                    </a:p>
                    <a:p>
                      <a:pPr marL="171450" lvl="0" indent="-171450">
                        <a:buFont typeface="Arial"/>
                        <a:buChar char="•"/>
                      </a:pPr>
                      <a:endParaRPr lang="nb-NO" sz="1800" b="0" i="0" u="none" strike="noStrike" kern="1200" baseline="0" noProof="0" dirty="0">
                        <a:solidFill>
                          <a:schemeClr val="tx1"/>
                        </a:solidFill>
                        <a:latin typeface="Times New Roman"/>
                      </a:endParaRPr>
                    </a:p>
                    <a:p>
                      <a:pPr marL="0" lvl="0" indent="0">
                        <a:buNone/>
                      </a:pPr>
                      <a:r>
                        <a:rPr lang="nb-NO" sz="1800" b="0" i="0" u="none" strike="noStrike" kern="1200" baseline="0" noProof="0" dirty="0" err="1">
                          <a:solidFill>
                            <a:schemeClr val="tx1"/>
                          </a:solidFill>
                          <a:latin typeface="Times New Roman"/>
                        </a:rPr>
                        <a:t>Målkriterier</a:t>
                      </a:r>
                      <a:r>
                        <a:rPr lang="nb-NO" sz="1800" b="0" i="0" u="none" strike="noStrike" kern="1200" baseline="0" noProof="0" dirty="0">
                          <a:solidFill>
                            <a:schemeClr val="tx1"/>
                          </a:solidFill>
                          <a:latin typeface="Times New Roman"/>
                        </a:rPr>
                        <a:t>.</a:t>
                      </a:r>
                    </a:p>
                    <a:p>
                      <a:pPr marL="171450" lvl="0" indent="-171450">
                        <a:buFont typeface="Arial"/>
                        <a:buChar char="•"/>
                      </a:pPr>
                      <a:r>
                        <a:rPr lang="nb-NO" sz="1800" b="0" i="0" u="none" strike="noStrike" kern="1200" baseline="0" noProof="0" dirty="0">
                          <a:solidFill>
                            <a:schemeClr val="tx1"/>
                          </a:solidFill>
                          <a:latin typeface="Times New Roman"/>
                        </a:rPr>
                        <a:t>Barna gjenkjenner et eventyr.</a:t>
                      </a:r>
                    </a:p>
                    <a:p>
                      <a:pPr marL="171450" lvl="0" indent="-171450">
                        <a:buFont typeface="Arial"/>
                        <a:buChar char="•"/>
                      </a:pPr>
                      <a:r>
                        <a:rPr lang="nb-NO" sz="1800" b="0" i="0" u="none" strike="noStrike" kern="1200" baseline="0" noProof="0" dirty="0">
                          <a:solidFill>
                            <a:schemeClr val="tx1"/>
                          </a:solidFill>
                          <a:latin typeface="Times New Roman"/>
                        </a:rPr>
                        <a:t>Vi synliggjør fysisk et eventyr vi jobber med.</a:t>
                      </a:r>
                    </a:p>
                    <a:p>
                      <a:pPr marL="171450" lvl="0" indent="-171450">
                        <a:buFont typeface="Arial"/>
                        <a:buChar char="•"/>
                      </a:pPr>
                      <a:r>
                        <a:rPr lang="nb-NO" sz="1800" b="0" i="0" u="none" strike="noStrike" kern="1200" baseline="0" noProof="0" dirty="0">
                          <a:solidFill>
                            <a:schemeClr val="tx1"/>
                          </a:solidFill>
                          <a:latin typeface="Times New Roman"/>
                        </a:rPr>
                        <a:t>Barna utvikler språk, fantasi og fellesskap.</a:t>
                      </a:r>
                    </a:p>
                    <a:p>
                      <a:pPr marL="0" lvl="0" indent="0">
                        <a:buNone/>
                      </a:pPr>
                      <a:endParaRPr lang="nb-NO" sz="1800" b="0" i="0" u="none" strike="noStrike" kern="1200" baseline="0" noProof="0" dirty="0">
                        <a:solidFill>
                          <a:schemeClr val="tx1"/>
                        </a:solidFill>
                        <a:latin typeface="Times New Roman"/>
                      </a:endParaRPr>
                    </a:p>
                    <a:p>
                      <a:pPr marL="0" lvl="0" indent="0">
                        <a:buNone/>
                      </a:pPr>
                      <a:endParaRPr lang="nb-NO" sz="1800" b="0" i="0" u="none" strike="noStrike" kern="1200" baseline="0" noProof="0" dirty="0">
                        <a:solidFill>
                          <a:schemeClr val="tx1"/>
                        </a:solidFill>
                        <a:latin typeface="Times New Roman"/>
                      </a:endParaRPr>
                    </a:p>
                    <a:p>
                      <a:pPr marL="171450" lvl="0" indent="-171450">
                        <a:buFont typeface="Arial"/>
                        <a:buChar char="•"/>
                      </a:pPr>
                      <a:endParaRPr lang="nb-NO" sz="1800" b="0" i="0" u="none" strike="noStrike" kern="1200" baseline="0" noProof="0" dirty="0">
                        <a:solidFill>
                          <a:schemeClr val="tx1"/>
                        </a:solidFill>
                        <a:latin typeface="Times New Roman"/>
                      </a:endParaRPr>
                    </a:p>
                    <a:p>
                      <a:pPr marL="171450" lvl="0" indent="-171450">
                        <a:buFont typeface="Arial"/>
                        <a:buChar char="•"/>
                      </a:pPr>
                      <a:endParaRPr lang="nb-NO" sz="1800" b="0" i="0" u="none" strike="noStrike" kern="1200" baseline="0" noProof="0" dirty="0">
                        <a:solidFill>
                          <a:schemeClr val="tx1"/>
                        </a:solidFill>
                        <a:latin typeface="Times New Roman"/>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endParaRPr>
                    </a:p>
                    <a:p>
                      <a:endParaRPr lang="nb-NO" sz="1800" b="0" i="0" u="none" strike="noStrike" kern="1200" baseline="0" dirty="0">
                        <a:solidFill>
                          <a:schemeClr val="tx1"/>
                        </a:solidFill>
                        <a:latin typeface="+mn-lt"/>
                        <a:ea typeface="+mn-ea"/>
                        <a:cs typeface="+mn-cs"/>
                      </a:endParaRPr>
                    </a:p>
                    <a:p>
                      <a:r>
                        <a:rPr lang="nb-NO" sz="1800" b="0" i="0" u="none" strike="noStrike" kern="1200" baseline="0" dirty="0">
                          <a:solidFill>
                            <a:schemeClr val="tx1"/>
                          </a:solidFill>
                          <a:latin typeface="+mn-lt"/>
                          <a:ea typeface="+mn-ea"/>
                          <a:cs typeface="+mn-cs"/>
                        </a:rPr>
                        <a:t>Mål:</a:t>
                      </a:r>
                    </a:p>
                    <a:p>
                      <a:r>
                        <a:rPr lang="nb-NO" sz="1800" b="0" i="0" u="none" strike="noStrike" kern="1200" baseline="0" dirty="0">
                          <a:solidFill>
                            <a:schemeClr val="tx1"/>
                          </a:solidFill>
                          <a:latin typeface="+mn-lt"/>
                          <a:ea typeface="+mn-ea"/>
                          <a:cs typeface="+mn-cs"/>
                        </a:rPr>
                        <a:t>•Barna blir kjent med et eventyr</a:t>
                      </a:r>
                    </a:p>
                    <a:p>
                      <a:endParaRPr lang="nb-NO" sz="1800" b="0" i="0" u="none" strike="noStrike" kern="1200" baseline="0" dirty="0">
                        <a:solidFill>
                          <a:schemeClr val="tx1"/>
                        </a:solidFill>
                        <a:latin typeface="+mn-lt"/>
                        <a:ea typeface="+mn-ea"/>
                        <a:cs typeface="+mn-cs"/>
                      </a:endParaRPr>
                    </a:p>
                    <a:p>
                      <a:r>
                        <a:rPr lang="nb-NO" sz="1800" b="0" i="0" u="none" strike="noStrike" kern="1200" baseline="0" dirty="0">
                          <a:solidFill>
                            <a:schemeClr val="tx1"/>
                          </a:solidFill>
                          <a:latin typeface="+mn-lt"/>
                          <a:ea typeface="+mn-ea"/>
                          <a:cs typeface="+mn-cs"/>
                        </a:rPr>
                        <a:t>Tiltak:</a:t>
                      </a:r>
                    </a:p>
                    <a:p>
                      <a:r>
                        <a:rPr lang="nb-NO" sz="1800" b="0" i="0" u="none" strike="noStrike" kern="1200" baseline="0" dirty="0">
                          <a:solidFill>
                            <a:schemeClr val="tx1"/>
                          </a:solidFill>
                          <a:latin typeface="+mn-lt"/>
                          <a:ea typeface="+mn-ea"/>
                          <a:cs typeface="+mn-cs"/>
                        </a:rPr>
                        <a:t>•Vi introduserer ulike eventyr ved fortelling og dramatisering .</a:t>
                      </a:r>
                    </a:p>
                    <a:p>
                      <a:r>
                        <a:rPr lang="nb-NO" sz="1800" b="0" i="0" u="none" strike="noStrike" kern="1200" baseline="0" dirty="0">
                          <a:solidFill>
                            <a:schemeClr val="tx1"/>
                          </a:solidFill>
                          <a:latin typeface="+mn-lt"/>
                          <a:ea typeface="+mn-ea"/>
                          <a:cs typeface="+mn-cs"/>
                        </a:rPr>
                        <a:t>•Vi har telleaktiviteter.</a:t>
                      </a:r>
                    </a:p>
                    <a:p>
                      <a:r>
                        <a:rPr lang="nb-NO" sz="1800" b="0" i="0" u="none" strike="noStrike" kern="1200" baseline="0" dirty="0">
                          <a:solidFill>
                            <a:schemeClr val="tx1"/>
                          </a:solidFill>
                          <a:latin typeface="+mn-lt"/>
                          <a:ea typeface="+mn-ea"/>
                          <a:cs typeface="+mn-cs"/>
                        </a:rPr>
                        <a:t>•V bruker rekvisitter.</a:t>
                      </a:r>
                    </a:p>
                    <a:p>
                      <a:endParaRPr lang="nb-NO" sz="1800" b="0" i="0" u="none" strike="noStrike" kern="1200" baseline="0" dirty="0">
                        <a:solidFill>
                          <a:schemeClr val="tx1"/>
                        </a:solidFill>
                        <a:latin typeface="+mn-lt"/>
                        <a:ea typeface="+mn-ea"/>
                        <a:cs typeface="+mn-cs"/>
                      </a:endParaRPr>
                    </a:p>
                    <a:p>
                      <a:r>
                        <a:rPr lang="nb-NO" sz="1800" b="0" i="0" u="none" strike="noStrike" kern="1200" baseline="0" dirty="0">
                          <a:solidFill>
                            <a:schemeClr val="tx1"/>
                          </a:solidFill>
                          <a:latin typeface="+mn-lt"/>
                          <a:ea typeface="+mn-ea"/>
                          <a:cs typeface="+mn-cs"/>
                        </a:rPr>
                        <a:t>Målekriterier:</a:t>
                      </a:r>
                    </a:p>
                    <a:p>
                      <a:r>
                        <a:rPr lang="nb-NO" sz="1800" b="0" i="0" u="none" strike="noStrike" kern="1200" baseline="0" dirty="0">
                          <a:solidFill>
                            <a:schemeClr val="tx1"/>
                          </a:solidFill>
                          <a:latin typeface="+mn-lt"/>
                          <a:ea typeface="+mn-ea"/>
                          <a:cs typeface="+mn-cs"/>
                        </a:rPr>
                        <a:t>•Barna utvikler rolleleken.</a:t>
                      </a:r>
                    </a:p>
                    <a:p>
                      <a:r>
                        <a:rPr lang="nb-NO" sz="1800" b="0" i="0" u="none" strike="noStrike" kern="1200" baseline="0" dirty="0">
                          <a:solidFill>
                            <a:schemeClr val="tx1"/>
                          </a:solidFill>
                          <a:latin typeface="+mn-lt"/>
                          <a:ea typeface="+mn-ea"/>
                          <a:cs typeface="+mn-cs"/>
                        </a:rPr>
                        <a:t>• Barna kan fortelle eventyr</a:t>
                      </a:r>
                    </a:p>
                    <a:p>
                      <a:r>
                        <a:rPr lang="nb-NO" sz="1800" b="0" i="0" u="none" strike="noStrike" kern="1200" baseline="0" dirty="0">
                          <a:solidFill>
                            <a:schemeClr val="tx1"/>
                          </a:solidFill>
                          <a:latin typeface="+mn-lt"/>
                          <a:ea typeface="+mn-ea"/>
                          <a:cs typeface="+mn-cs"/>
                        </a:rPr>
                        <a:t>•Vi synliggjør fysisk hvilket eventyr vi jobber med.	</a:t>
                      </a:r>
                    </a:p>
                    <a:p>
                      <a:r>
                        <a:rPr lang="nb-NO" sz="1800" b="0" i="0" u="none" strike="noStrike" kern="1200" baseline="0" dirty="0">
                          <a:solidFill>
                            <a:schemeClr val="tx1"/>
                          </a:solidFill>
                          <a:latin typeface="+mn-lt"/>
                          <a:ea typeface="+mn-ea"/>
                          <a:cs typeface="+mn-cs"/>
                        </a:rPr>
                        <a:t>•Barna utvikler språk, fantasi og felleskap.</a:t>
                      </a:r>
                    </a:p>
                    <a:p>
                      <a:pPr marL="171450" indent="-171450">
                        <a:buFont typeface="Arial" panose="020B0604020202020204" pitchFamily="34" charset="0"/>
                        <a:buChar char="•"/>
                      </a:pPr>
                      <a:endParaRPr lang="nb-NO" sz="1800" b="0" dirty="0">
                        <a:solidFill>
                          <a:schemeClr val="tx1"/>
                        </a:solidFill>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latin typeface="+mn-lt"/>
                      </a:endParaRPr>
                    </a:p>
                    <a:p>
                      <a:endParaRPr lang="nb-NO" sz="1800" b="0" i="0" u="none" strike="noStrike" kern="1200" baseline="0" dirty="0">
                        <a:solidFill>
                          <a:schemeClr val="tx1"/>
                        </a:solidFill>
                        <a:latin typeface="+mn-lt"/>
                        <a:ea typeface="+mn-ea"/>
                        <a:cs typeface="+mn-cs"/>
                      </a:endParaRPr>
                    </a:p>
                    <a:p>
                      <a:r>
                        <a:rPr lang="nb-NO" sz="1800" b="0" i="0" u="none" strike="noStrike" kern="1200" baseline="0" dirty="0">
                          <a:solidFill>
                            <a:schemeClr val="tx1"/>
                          </a:solidFill>
                          <a:latin typeface="+mn-lt"/>
                          <a:ea typeface="+mn-ea"/>
                          <a:cs typeface="+mn-cs"/>
                        </a:rPr>
                        <a:t>Mål:</a:t>
                      </a:r>
                    </a:p>
                    <a:p>
                      <a:r>
                        <a:rPr lang="nb-NO" sz="1800" b="0" i="0" u="none" strike="noStrike" kern="1200" baseline="0" dirty="0">
                          <a:solidFill>
                            <a:schemeClr val="tx1"/>
                          </a:solidFill>
                          <a:latin typeface="+mn-lt"/>
                          <a:ea typeface="+mn-ea"/>
                          <a:cs typeface="+mn-cs"/>
                        </a:rPr>
                        <a:t>•Barna blir kjent med et eventyr</a:t>
                      </a:r>
                    </a:p>
                    <a:p>
                      <a:endParaRPr lang="nb-NO" sz="1800" b="0" i="0" u="none" strike="noStrike" kern="1200" baseline="0" dirty="0">
                        <a:solidFill>
                          <a:schemeClr val="tx1"/>
                        </a:solidFill>
                        <a:latin typeface="+mn-lt"/>
                        <a:ea typeface="+mn-ea"/>
                        <a:cs typeface="+mn-cs"/>
                      </a:endParaRPr>
                    </a:p>
                    <a:p>
                      <a:r>
                        <a:rPr lang="nb-NO" sz="1800" b="0" i="0" u="none" strike="noStrike" kern="1200" baseline="0" dirty="0">
                          <a:solidFill>
                            <a:schemeClr val="tx1"/>
                          </a:solidFill>
                          <a:latin typeface="+mn-lt"/>
                          <a:ea typeface="+mn-ea"/>
                          <a:cs typeface="+mn-cs"/>
                        </a:rPr>
                        <a:t>Tiltak:</a:t>
                      </a:r>
                    </a:p>
                    <a:p>
                      <a:r>
                        <a:rPr lang="nb-NO" sz="1800" b="0" i="0" u="none" strike="noStrike" kern="1200" baseline="0" dirty="0">
                          <a:solidFill>
                            <a:schemeClr val="tx1"/>
                          </a:solidFill>
                          <a:latin typeface="+mn-lt"/>
                          <a:ea typeface="+mn-ea"/>
                          <a:cs typeface="+mn-cs"/>
                        </a:rPr>
                        <a:t>•Vi introduserer ulike eventyr ved fortelling og dramatisering</a:t>
                      </a:r>
                    </a:p>
                    <a:p>
                      <a:r>
                        <a:rPr lang="nb-NO" sz="1800" b="0" i="0" u="none" strike="noStrike" kern="1200" baseline="0" dirty="0">
                          <a:solidFill>
                            <a:schemeClr val="tx1"/>
                          </a:solidFill>
                          <a:latin typeface="+mn-lt"/>
                          <a:ea typeface="+mn-ea"/>
                          <a:cs typeface="+mn-cs"/>
                        </a:rPr>
                        <a:t>•Vi har telleaktiviteter.</a:t>
                      </a:r>
                    </a:p>
                    <a:p>
                      <a:r>
                        <a:rPr lang="nb-NO" sz="1800" b="0" i="0" u="none" strike="noStrike" kern="1200" baseline="0" dirty="0">
                          <a:solidFill>
                            <a:schemeClr val="tx1"/>
                          </a:solidFill>
                          <a:latin typeface="+mn-lt"/>
                          <a:ea typeface="+mn-ea"/>
                          <a:cs typeface="+mn-cs"/>
                        </a:rPr>
                        <a:t>•Vi synliggjør fysisk hvilket eventyr vi jobber med.</a:t>
                      </a:r>
                    </a:p>
                    <a:p>
                      <a:endParaRPr lang="nb-NO" sz="1800" b="0" i="0" u="none" strike="noStrike" kern="1200" baseline="0" dirty="0">
                        <a:solidFill>
                          <a:schemeClr val="tx1"/>
                        </a:solidFill>
                        <a:latin typeface="+mn-lt"/>
                        <a:ea typeface="+mn-ea"/>
                        <a:cs typeface="+mn-cs"/>
                      </a:endParaRPr>
                    </a:p>
                    <a:p>
                      <a:r>
                        <a:rPr lang="nb-NO" sz="1800" b="0" i="0" u="none" strike="noStrike" kern="1200" baseline="0" dirty="0">
                          <a:solidFill>
                            <a:schemeClr val="tx1"/>
                          </a:solidFill>
                          <a:latin typeface="+mn-lt"/>
                          <a:ea typeface="+mn-ea"/>
                          <a:cs typeface="+mn-cs"/>
                        </a:rPr>
                        <a:t>Målekriterier:</a:t>
                      </a:r>
                    </a:p>
                    <a:p>
                      <a:r>
                        <a:rPr lang="nb-NO" sz="1800" b="0" i="0" u="none" strike="noStrike" kern="1200" baseline="0" dirty="0">
                          <a:solidFill>
                            <a:schemeClr val="tx1"/>
                          </a:solidFill>
                          <a:latin typeface="+mn-lt"/>
                          <a:ea typeface="+mn-ea"/>
                          <a:cs typeface="+mn-cs"/>
                        </a:rPr>
                        <a:t>•Barna utvikler rolleleken og kan dramatisere eventyr. </a:t>
                      </a:r>
                    </a:p>
                    <a:p>
                      <a:r>
                        <a:rPr lang="nb-NO" sz="1800" b="0" i="0" u="none" strike="noStrike" kern="1200" baseline="0" dirty="0">
                          <a:solidFill>
                            <a:schemeClr val="tx1"/>
                          </a:solidFill>
                          <a:latin typeface="+mn-lt"/>
                          <a:ea typeface="+mn-ea"/>
                          <a:cs typeface="+mn-cs"/>
                        </a:rPr>
                        <a:t>•Barna kan telle i riktig rekkefølge.</a:t>
                      </a:r>
                    </a:p>
                    <a:p>
                      <a:r>
                        <a:rPr lang="nb-NO" sz="1800" b="0" i="0" u="none" strike="noStrike" kern="1200" baseline="0" dirty="0">
                          <a:solidFill>
                            <a:schemeClr val="tx1"/>
                          </a:solidFill>
                          <a:latin typeface="+mn-lt"/>
                          <a:ea typeface="+mn-ea"/>
                          <a:cs typeface="+mn-cs"/>
                        </a:rPr>
                        <a:t>•Barna utvikler språk, fantasi og felleskapet.</a:t>
                      </a:r>
                      <a:endParaRPr lang="nb-NO" sz="1800" b="0" dirty="0">
                        <a:solidFill>
                          <a:schemeClr val="tx1"/>
                        </a:solidFill>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1944845880"/>
              </p:ext>
            </p:extLst>
          </p:nvPr>
        </p:nvGraphicFramePr>
        <p:xfrm>
          <a:off x="953250" y="6242530"/>
          <a:ext cx="22928727" cy="7473468"/>
        </p:xfrm>
        <a:graphic>
          <a:graphicData uri="http://schemas.openxmlformats.org/drawingml/2006/table">
            <a:tbl>
              <a:tblPr firstRow="1" bandRow="1">
                <a:tableStyleId>{F5AB1C69-6EDB-4FF4-983F-18BD219EF322}</a:tableStyleId>
              </a:tblPr>
              <a:tblGrid>
                <a:gridCol w="3091715">
                  <a:extLst>
                    <a:ext uri="{9D8B030D-6E8A-4147-A177-3AD203B41FA5}">
                      <a16:colId xmlns:a16="http://schemas.microsoft.com/office/drawing/2014/main" val="3805073830"/>
                    </a:ext>
                  </a:extLst>
                </a:gridCol>
                <a:gridCol w="3459347">
                  <a:extLst>
                    <a:ext uri="{9D8B030D-6E8A-4147-A177-3AD203B41FA5}">
                      <a16:colId xmlns:a16="http://schemas.microsoft.com/office/drawing/2014/main" val="2495256699"/>
                    </a:ext>
                  </a:extLst>
                </a:gridCol>
                <a:gridCol w="3275533">
                  <a:extLst>
                    <a:ext uri="{9D8B030D-6E8A-4147-A177-3AD203B41FA5}">
                      <a16:colId xmlns:a16="http://schemas.microsoft.com/office/drawing/2014/main" val="84050030"/>
                    </a:ext>
                  </a:extLst>
                </a:gridCol>
                <a:gridCol w="3275533">
                  <a:extLst>
                    <a:ext uri="{9D8B030D-6E8A-4147-A177-3AD203B41FA5}">
                      <a16:colId xmlns:a16="http://schemas.microsoft.com/office/drawing/2014/main" val="2207823375"/>
                    </a:ext>
                  </a:extLst>
                </a:gridCol>
                <a:gridCol w="3275533">
                  <a:extLst>
                    <a:ext uri="{9D8B030D-6E8A-4147-A177-3AD203B41FA5}">
                      <a16:colId xmlns:a16="http://schemas.microsoft.com/office/drawing/2014/main" val="4073347226"/>
                    </a:ext>
                  </a:extLst>
                </a:gridCol>
                <a:gridCol w="3275533">
                  <a:extLst>
                    <a:ext uri="{9D8B030D-6E8A-4147-A177-3AD203B41FA5}">
                      <a16:colId xmlns:a16="http://schemas.microsoft.com/office/drawing/2014/main" val="3288999130"/>
                    </a:ext>
                  </a:extLst>
                </a:gridCol>
                <a:gridCol w="3275533">
                  <a:extLst>
                    <a:ext uri="{9D8B030D-6E8A-4147-A177-3AD203B41FA5}">
                      <a16:colId xmlns:a16="http://schemas.microsoft.com/office/drawing/2014/main" val="319748254"/>
                    </a:ext>
                  </a:extLst>
                </a:gridCol>
              </a:tblGrid>
              <a:tr h="1059354">
                <a:tc gridSpan="7">
                  <a:txBody>
                    <a:bodyPr/>
                    <a:lstStyle/>
                    <a:p>
                      <a:r>
                        <a:rPr lang="nb-NO" sz="3600" b="0" dirty="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121186">
                <a:tc>
                  <a:txBody>
                    <a:bodyPr/>
                    <a:lstStyle/>
                    <a:p>
                      <a:pPr algn="l"/>
                      <a:r>
                        <a:rPr lang="nb-NO" sz="2000" dirty="0"/>
                        <a:t>(Uke 53) </a:t>
                      </a:r>
                      <a:endParaRPr lang="nb-NO" sz="2000" dirty="0">
                        <a:solidFill>
                          <a:srgbClr val="C00000"/>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p>
                    <a:p>
                      <a:pPr algn="l"/>
                      <a:endParaRPr lang="nb-NO" sz="2000"/>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solidFill>
                          <a:srgbClr val="FF0000"/>
                        </a:solidFill>
                        <a:effectLst/>
                      </a:endParaRPr>
                    </a:p>
                    <a:p>
                      <a:pPr algn="l"/>
                      <a:endParaRPr lang="nb-NO" sz="2000" b="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latin typeface="+mn-lt"/>
                        </a:rPr>
                        <a:t>1.</a:t>
                      </a:r>
                      <a:r>
                        <a:rPr lang="nb-NO" sz="2000" dirty="0">
                          <a:solidFill>
                            <a:srgbClr val="FF0000"/>
                          </a:solidFill>
                          <a:effectLst/>
                        </a:rPr>
                        <a:t>Barnehagen stengt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solidFill>
                          <a:srgbClr val="FF0000"/>
                        </a:solidFill>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3.</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3577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4.</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2) </a:t>
                      </a:r>
                      <a:endParaRPr lang="nb-NO" sz="2000" dirty="0">
                        <a:solidFill>
                          <a:srgbClr val="C00000"/>
                        </a:solidFill>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5.</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6.</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7.</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8.</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9.</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10.</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3577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11.</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3)</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12.</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13.</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14.</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15.</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16.</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17.</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2887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18.</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19.</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20.</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21.</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22.</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23.</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24.</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288710">
                <a:tc>
                  <a:txBody>
                    <a:bodyPr/>
                    <a:lstStyle/>
                    <a:p>
                      <a:pPr algn="l"/>
                      <a:r>
                        <a:rPr lang="nb-NO" sz="2000" dirty="0">
                          <a:effectLst/>
                        </a:rPr>
                        <a:t>25.</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26.</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27.</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28.</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29.</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rPr>
                        <a:t>30.</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rPr>
                        <a:t>31.</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55528406"/>
                  </a:ext>
                </a:extLst>
              </a:tr>
            </a:tbl>
          </a:graphicData>
        </a:graphic>
      </p:graphicFrame>
      <p:sp>
        <p:nvSpPr>
          <p:cNvPr id="9" name="TextBox 8">
            <a:extLst>
              <a:ext uri="{FF2B5EF4-FFF2-40B4-BE49-F238E27FC236}">
                <a16:creationId xmlns:a16="http://schemas.microsoft.com/office/drawing/2014/main" id="{26461BCD-8CBE-05FE-3CF3-C8235BDDF396}"/>
              </a:ext>
            </a:extLst>
          </p:cNvPr>
          <p:cNvSpPr txBox="1"/>
          <p:nvPr/>
        </p:nvSpPr>
        <p:spPr>
          <a:xfrm>
            <a:off x="14736230" y="434794"/>
            <a:ext cx="9327139" cy="738652"/>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dirty="0">
                <a:ea typeface="Roboto"/>
                <a:cs typeface="Roboto"/>
                <a:hlinkClick r:id="rId2">
                  <a:extLst>
                    <a:ext uri="{A12FA001-AC4F-418D-AE19-62706E023703}">
                      <ahyp:hlinkClr xmlns:ahyp="http://schemas.microsoft.com/office/drawing/2018/hyperlinkcolor" val="tx"/>
                    </a:ext>
                  </a:extLst>
                </a:hlinkClick>
              </a:rPr>
              <a:t>Fra </a:t>
            </a:r>
            <a:r>
              <a:rPr lang="en-US" sz="3600" dirty="0" err="1">
                <a:ea typeface="Roboto"/>
                <a:cs typeface="Roboto"/>
                <a:hlinkClick r:id="rId2">
                  <a:extLst>
                    <a:ext uri="{A12FA001-AC4F-418D-AE19-62706E023703}">
                      <ahyp:hlinkClr xmlns:ahyp="http://schemas.microsoft.com/office/drawing/2018/hyperlinkcolor" val="tx"/>
                    </a:ext>
                  </a:extLst>
                </a:hlinkClick>
              </a:rPr>
              <a:t>Rammeplan</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Kommunikasjon</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språk</a:t>
            </a:r>
            <a:r>
              <a:rPr lang="en-US" sz="3600" dirty="0">
                <a:ea typeface="Roboto"/>
                <a:cs typeface="Roboto"/>
                <a:hlinkClick r:id="rId2">
                  <a:extLst>
                    <a:ext uri="{A12FA001-AC4F-418D-AE19-62706E023703}">
                      <ahyp:hlinkClr xmlns:ahyp="http://schemas.microsoft.com/office/drawing/2018/hyperlinkcolor" val="tx"/>
                    </a:ext>
                  </a:extLst>
                </a:hlinkClick>
              </a:rPr>
              <a:t> og </a:t>
            </a:r>
            <a:r>
              <a:rPr lang="en-US" sz="3600" dirty="0" err="1">
                <a:ea typeface="Roboto"/>
                <a:cs typeface="Roboto"/>
                <a:hlinkClick r:id="rId2">
                  <a:extLst>
                    <a:ext uri="{A12FA001-AC4F-418D-AE19-62706E023703}">
                      <ahyp:hlinkClr xmlns:ahyp="http://schemas.microsoft.com/office/drawing/2018/hyperlinkcolor" val="tx"/>
                    </a:ext>
                  </a:extLst>
                </a:hlinkClick>
              </a:rPr>
              <a:t>tekst</a:t>
            </a:r>
            <a:r>
              <a:rPr lang="en-US" sz="3600" dirty="0"/>
              <a:t> </a:t>
            </a:r>
          </a:p>
        </p:txBody>
      </p:sp>
      <p:sp>
        <p:nvSpPr>
          <p:cNvPr id="10" name="Cloud 9">
            <a:extLst>
              <a:ext uri="{FF2B5EF4-FFF2-40B4-BE49-F238E27FC236}">
                <a16:creationId xmlns:a16="http://schemas.microsoft.com/office/drawing/2014/main" id="{0AF1F890-91A7-4A7F-5CEC-6A52485C2FB4}"/>
              </a:ext>
            </a:extLst>
          </p:cNvPr>
          <p:cNvSpPr/>
          <p:nvPr/>
        </p:nvSpPr>
        <p:spPr>
          <a:xfrm>
            <a:off x="5345582" y="1710608"/>
            <a:ext cx="2394562" cy="1139782"/>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p>
        </p:txBody>
      </p:sp>
      <p:sp>
        <p:nvSpPr>
          <p:cNvPr id="12" name="Cloud 11">
            <a:extLst>
              <a:ext uri="{FF2B5EF4-FFF2-40B4-BE49-F238E27FC236}">
                <a16:creationId xmlns:a16="http://schemas.microsoft.com/office/drawing/2014/main" id="{51B2C6C5-CF37-6312-617E-9E4D22E91C52}"/>
              </a:ext>
            </a:extLst>
          </p:cNvPr>
          <p:cNvSpPr/>
          <p:nvPr/>
        </p:nvSpPr>
        <p:spPr>
          <a:xfrm>
            <a:off x="12921365" y="1382784"/>
            <a:ext cx="2357838" cy="956182"/>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dirty="0"/>
              <a:t>Barn 3-4 </a:t>
            </a:r>
            <a:r>
              <a:rPr lang="en-US" sz="2000" dirty="0" err="1"/>
              <a:t>år</a:t>
            </a:r>
            <a:endParaRPr lang="en-US" sz="2000" dirty="0"/>
          </a:p>
        </p:txBody>
      </p:sp>
      <p:sp>
        <p:nvSpPr>
          <p:cNvPr id="14" name="Cloud 13">
            <a:extLst>
              <a:ext uri="{FF2B5EF4-FFF2-40B4-BE49-F238E27FC236}">
                <a16:creationId xmlns:a16="http://schemas.microsoft.com/office/drawing/2014/main" id="{2A13E9D1-D338-4C9F-9A7F-7B04563AD450}"/>
              </a:ext>
            </a:extLst>
          </p:cNvPr>
          <p:cNvSpPr/>
          <p:nvPr/>
        </p:nvSpPr>
        <p:spPr>
          <a:xfrm>
            <a:off x="21105882" y="1287598"/>
            <a:ext cx="2339482" cy="992901"/>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25204071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972700" y="390905"/>
            <a:ext cx="3282248" cy="617364"/>
          </a:xfrm>
        </p:spPr>
        <p:txBody>
          <a:bodyPr>
            <a:normAutofit/>
          </a:bodyPr>
          <a:lstStyle/>
          <a:p>
            <a:r>
              <a:rPr lang="nb-NO" sz="4000" dirty="0"/>
              <a:t>Februar 2027</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3725882615"/>
              </p:ext>
            </p:extLst>
          </p:nvPr>
        </p:nvGraphicFramePr>
        <p:xfrm>
          <a:off x="972702" y="926391"/>
          <a:ext cx="22801697" cy="4846308"/>
        </p:xfrm>
        <a:graphic>
          <a:graphicData uri="http://schemas.openxmlformats.org/drawingml/2006/table">
            <a:tbl>
              <a:tblPr firstRow="1" bandRow="1">
                <a:tableStyleId>{5C22544A-7EE6-4342-B048-85BDC9FD1C3A}</a:tableStyleId>
              </a:tblPr>
              <a:tblGrid>
                <a:gridCol w="7254235">
                  <a:extLst>
                    <a:ext uri="{9D8B030D-6E8A-4147-A177-3AD203B41FA5}">
                      <a16:colId xmlns:a16="http://schemas.microsoft.com/office/drawing/2014/main" val="3065941703"/>
                    </a:ext>
                  </a:extLst>
                </a:gridCol>
                <a:gridCol w="7624298">
                  <a:extLst>
                    <a:ext uri="{9D8B030D-6E8A-4147-A177-3AD203B41FA5}">
                      <a16:colId xmlns:a16="http://schemas.microsoft.com/office/drawing/2014/main" val="2294066148"/>
                    </a:ext>
                  </a:extLst>
                </a:gridCol>
                <a:gridCol w="7923164">
                  <a:extLst>
                    <a:ext uri="{9D8B030D-6E8A-4147-A177-3AD203B41FA5}">
                      <a16:colId xmlns:a16="http://schemas.microsoft.com/office/drawing/2014/main" val="797645268"/>
                    </a:ext>
                  </a:extLst>
                </a:gridCol>
              </a:tblGrid>
              <a:tr h="4846004">
                <a:tc>
                  <a:txBody>
                    <a:bodyPr/>
                    <a:lstStyle/>
                    <a:p>
                      <a:endParaRPr lang="nb-NO" sz="1800" b="0" dirty="0">
                        <a:solidFill>
                          <a:schemeClr val="tx1"/>
                        </a:solidFill>
                      </a:endParaRPr>
                    </a:p>
                    <a:p>
                      <a:pPr lvl="0" algn="l">
                        <a:lnSpc>
                          <a:spcPct val="100000"/>
                        </a:lnSpc>
                        <a:spcBef>
                          <a:spcPts val="0"/>
                        </a:spcBef>
                        <a:spcAft>
                          <a:spcPts val="0"/>
                        </a:spcAft>
                      </a:pPr>
                      <a:r>
                        <a:rPr lang="nb-NO" sz="1800" b="0" i="0" u="none" strike="noStrike" noProof="0" dirty="0">
                          <a:solidFill>
                            <a:schemeClr val="tx1"/>
                          </a:solidFill>
                          <a:latin typeface="Corbel"/>
                        </a:rPr>
                        <a:t>Mål: Barna får </a:t>
                      </a:r>
                      <a:r>
                        <a:rPr lang="nb-NO" sz="1800" b="0" i="0" u="none" strike="noStrike" noProof="0" dirty="0" err="1">
                          <a:solidFill>
                            <a:schemeClr val="tx1"/>
                          </a:solidFill>
                          <a:latin typeface="Corbel"/>
                        </a:rPr>
                        <a:t>erfainger</a:t>
                      </a:r>
                      <a:r>
                        <a:rPr lang="nb-NO" sz="1800" b="0" i="0" u="none" strike="noStrike" noProof="0" dirty="0">
                          <a:solidFill>
                            <a:schemeClr val="tx1"/>
                          </a:solidFill>
                          <a:latin typeface="Corbel"/>
                        </a:rPr>
                        <a:t>  med snø og kulde.</a:t>
                      </a:r>
                      <a:endParaRPr lang="nb-NO" sz="1800" dirty="0">
                        <a:solidFill>
                          <a:schemeClr val="tx1"/>
                        </a:solidFill>
                      </a:endParaRPr>
                    </a:p>
                    <a:p>
                      <a:pPr lvl="0" algn="l">
                        <a:lnSpc>
                          <a:spcPct val="100000"/>
                        </a:lnSpc>
                        <a:spcBef>
                          <a:spcPts val="0"/>
                        </a:spcBef>
                        <a:spcAft>
                          <a:spcPts val="0"/>
                        </a:spcAft>
                        <a:buNone/>
                      </a:pPr>
                      <a:endParaRPr lang="nb-NO" sz="1800" dirty="0">
                        <a:solidFill>
                          <a:schemeClr val="tx1"/>
                        </a:solidFill>
                      </a:endParaRPr>
                    </a:p>
                    <a:p>
                      <a:pPr lvl="0" algn="l">
                        <a:lnSpc>
                          <a:spcPct val="100000"/>
                        </a:lnSpc>
                        <a:spcBef>
                          <a:spcPts val="0"/>
                        </a:spcBef>
                        <a:spcAft>
                          <a:spcPts val="0"/>
                        </a:spcAft>
                        <a:buNone/>
                      </a:pPr>
                      <a:r>
                        <a:rPr lang="nb-NO" sz="1800" b="0" i="0" u="none" strike="noStrike" noProof="0" dirty="0">
                          <a:solidFill>
                            <a:schemeClr val="tx1"/>
                          </a:solidFill>
                          <a:latin typeface="Corbel"/>
                        </a:rPr>
                        <a:t>Tiltak:</a:t>
                      </a:r>
                      <a:endParaRPr lang="nb-NO" sz="1800" dirty="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Eksperimenterer med snø og is.</a:t>
                      </a:r>
                      <a:endParaRPr lang="nb-NO" sz="1800" dirty="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Erfaringer med lek i snø </a:t>
                      </a:r>
                      <a:endParaRPr lang="nb-NO" sz="1800" dirty="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Få kroppslige erfaringer med kulde</a:t>
                      </a:r>
                      <a:endParaRPr lang="nb-NO" sz="1800" dirty="0">
                        <a:solidFill>
                          <a:schemeClr val="tx1"/>
                        </a:solidFill>
                      </a:endParaRPr>
                    </a:p>
                    <a:p>
                      <a:pPr lvl="0" indent="0" algn="l">
                        <a:lnSpc>
                          <a:spcPct val="100000"/>
                        </a:lnSpc>
                        <a:spcBef>
                          <a:spcPts val="0"/>
                        </a:spcBef>
                        <a:spcAft>
                          <a:spcPts val="0"/>
                        </a:spcAft>
                        <a:buNone/>
                      </a:pPr>
                      <a:endParaRPr lang="nb-NO" sz="1800" dirty="0">
                        <a:solidFill>
                          <a:schemeClr val="tx1"/>
                        </a:solidFill>
                      </a:endParaRPr>
                    </a:p>
                    <a:p>
                      <a:pPr lvl="0" algn="l">
                        <a:lnSpc>
                          <a:spcPct val="100000"/>
                        </a:lnSpc>
                        <a:spcBef>
                          <a:spcPts val="0"/>
                        </a:spcBef>
                        <a:spcAft>
                          <a:spcPts val="0"/>
                        </a:spcAft>
                        <a:buNone/>
                      </a:pPr>
                      <a:endParaRPr lang="nb-NO" sz="1800" dirty="0">
                        <a:solidFill>
                          <a:schemeClr val="tx1"/>
                        </a:solidFill>
                      </a:endParaRPr>
                    </a:p>
                    <a:p>
                      <a:pPr lvl="0" algn="l">
                        <a:lnSpc>
                          <a:spcPct val="100000"/>
                        </a:lnSpc>
                        <a:spcBef>
                          <a:spcPts val="0"/>
                        </a:spcBef>
                        <a:spcAft>
                          <a:spcPts val="0"/>
                        </a:spcAft>
                        <a:buNone/>
                      </a:pPr>
                      <a:r>
                        <a:rPr lang="nb-NO" sz="1800" b="0" i="0" u="none" strike="noStrike" noProof="0" dirty="0">
                          <a:solidFill>
                            <a:schemeClr val="tx1"/>
                          </a:solidFill>
                          <a:latin typeface="Corbel"/>
                        </a:rPr>
                        <a:t>Målekriterier:</a:t>
                      </a:r>
                      <a:endParaRPr lang="nb-NO" sz="1800" dirty="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Alle barna får erfaring på snø og is.</a:t>
                      </a:r>
                      <a:endParaRPr lang="nb-NO" sz="7200" dirty="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Barna viser glede ved å leke i snøen.</a:t>
                      </a:r>
                      <a:endParaRPr lang="nb-NO" sz="7200" dirty="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Barna får erfaringer med hvordan kulde påvirker kroppen. </a:t>
                      </a:r>
                      <a:endParaRPr lang="nb-NO" sz="7200" dirty="0">
                        <a:solidFill>
                          <a:schemeClr val="tx1"/>
                        </a:solidFill>
                      </a:endParaRPr>
                    </a:p>
                    <a:p>
                      <a:pPr lvl="0">
                        <a:buNone/>
                      </a:pPr>
                      <a:endParaRPr lang="nb-NO" sz="7200" dirty="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endParaRPr>
                    </a:p>
                    <a:p>
                      <a:pPr lvl="0" algn="l">
                        <a:lnSpc>
                          <a:spcPct val="100000"/>
                        </a:lnSpc>
                        <a:spcBef>
                          <a:spcPts val="0"/>
                        </a:spcBef>
                        <a:spcAft>
                          <a:spcPts val="0"/>
                        </a:spcAft>
                      </a:pPr>
                      <a:r>
                        <a:rPr lang="nb-NO" sz="1800" b="0" i="0" u="none" strike="noStrike" noProof="0" dirty="0">
                          <a:solidFill>
                            <a:schemeClr val="tx1"/>
                          </a:solidFill>
                          <a:latin typeface="Corbel"/>
                        </a:rPr>
                        <a:t>Mål: Barna får erfaringer med snø og kulde.</a:t>
                      </a:r>
                    </a:p>
                    <a:p>
                      <a:pPr lvl="0" algn="l">
                        <a:lnSpc>
                          <a:spcPct val="100000"/>
                        </a:lnSpc>
                        <a:spcBef>
                          <a:spcPts val="0"/>
                        </a:spcBef>
                        <a:spcAft>
                          <a:spcPts val="0"/>
                        </a:spcAft>
                        <a:buNone/>
                      </a:pPr>
                      <a:endParaRPr lang="nb-NO" sz="1800" dirty="0">
                        <a:solidFill>
                          <a:schemeClr val="tx1"/>
                        </a:solidFill>
                      </a:endParaRPr>
                    </a:p>
                    <a:p>
                      <a:pPr lvl="0" algn="l">
                        <a:lnSpc>
                          <a:spcPct val="100000"/>
                        </a:lnSpc>
                        <a:spcBef>
                          <a:spcPts val="0"/>
                        </a:spcBef>
                        <a:spcAft>
                          <a:spcPts val="0"/>
                        </a:spcAft>
                        <a:buNone/>
                      </a:pPr>
                      <a:r>
                        <a:rPr lang="nb-NO" sz="1800" b="0" i="0" u="none" strike="noStrike" noProof="0" dirty="0">
                          <a:solidFill>
                            <a:schemeClr val="tx1"/>
                          </a:solidFill>
                          <a:latin typeface="Corbel"/>
                        </a:rPr>
                        <a:t> Tiltak:</a:t>
                      </a:r>
                      <a:endParaRPr lang="nb-NO" sz="1800" dirty="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Eksperimenterer med snø og is.</a:t>
                      </a:r>
                      <a:endParaRPr lang="nb-NO" sz="1800" dirty="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Erfaringer med lek i snø og is</a:t>
                      </a:r>
                      <a:endParaRPr lang="nb-NO" sz="1800" dirty="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 Få kroppslige erfaringer med kulde</a:t>
                      </a:r>
                      <a:endParaRPr lang="nb-NO" sz="1800" dirty="0">
                        <a:solidFill>
                          <a:schemeClr val="tx1"/>
                        </a:solidFill>
                      </a:endParaRPr>
                    </a:p>
                    <a:p>
                      <a:pPr lvl="0" indent="0" algn="l">
                        <a:lnSpc>
                          <a:spcPct val="100000"/>
                        </a:lnSpc>
                        <a:spcBef>
                          <a:spcPts val="0"/>
                        </a:spcBef>
                        <a:spcAft>
                          <a:spcPts val="0"/>
                        </a:spcAft>
                        <a:buNone/>
                      </a:pPr>
                      <a:endParaRPr lang="nb-NO" sz="1800" dirty="0">
                        <a:solidFill>
                          <a:schemeClr val="tx1"/>
                        </a:solidFill>
                      </a:endParaRPr>
                    </a:p>
                    <a:p>
                      <a:pPr lvl="0" algn="l">
                        <a:lnSpc>
                          <a:spcPct val="100000"/>
                        </a:lnSpc>
                        <a:spcBef>
                          <a:spcPts val="0"/>
                        </a:spcBef>
                        <a:spcAft>
                          <a:spcPts val="0"/>
                        </a:spcAft>
                        <a:buNone/>
                      </a:pPr>
                      <a:r>
                        <a:rPr lang="nb-NO" sz="1800" b="0" i="0" u="none" strike="noStrike" noProof="0" dirty="0">
                          <a:solidFill>
                            <a:schemeClr val="tx1"/>
                          </a:solidFill>
                          <a:latin typeface="Corbel"/>
                        </a:rPr>
                        <a:t>Målekriterier:</a:t>
                      </a:r>
                      <a:endParaRPr lang="nb-NO" sz="1800" dirty="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Barna får erfaringer med hvordan snø og is forandringer ved temperaturendringer.</a:t>
                      </a:r>
                      <a:endParaRPr lang="nb-NO" sz="1800" dirty="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Barna viser glede ved lek i snø og is,</a:t>
                      </a:r>
                      <a:endParaRPr lang="nb-NO" sz="1800" dirty="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Barna får erfaringer med hvordan kulde påvirker kroppen </a:t>
                      </a:r>
                      <a:endParaRPr lang="nb-NO" sz="1800" dirty="0">
                        <a:solidFill>
                          <a:schemeClr val="tx1"/>
                        </a:solidFill>
                      </a:endParaRPr>
                    </a:p>
                    <a:p>
                      <a:pPr lvl="0">
                        <a:buNone/>
                      </a:pPr>
                      <a:endParaRPr lang="nb-NO" sz="1800" dirty="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endParaRPr>
                    </a:p>
                    <a:p>
                      <a:pPr lvl="0" algn="l">
                        <a:lnSpc>
                          <a:spcPct val="100000"/>
                        </a:lnSpc>
                        <a:spcBef>
                          <a:spcPts val="0"/>
                        </a:spcBef>
                        <a:spcAft>
                          <a:spcPts val="0"/>
                        </a:spcAft>
                        <a:buNone/>
                      </a:pPr>
                      <a:r>
                        <a:rPr lang="nb-NO" sz="1800" b="0" i="0" u="none" strike="noStrike" noProof="0" dirty="0">
                          <a:solidFill>
                            <a:srgbClr val="000000"/>
                          </a:solidFill>
                          <a:latin typeface="Corbel"/>
                        </a:rPr>
                        <a:t>Mål:</a:t>
                      </a:r>
                      <a:r>
                        <a:rPr lang="nb-NO" sz="1800" b="0" i="0" u="none" strike="noStrike" noProof="0" dirty="0">
                          <a:solidFill>
                            <a:schemeClr val="tx1"/>
                          </a:solidFill>
                          <a:latin typeface="Corbel"/>
                        </a:rPr>
                        <a:t> Barna får erfaringer med snø og kulde.</a:t>
                      </a:r>
                      <a:endParaRPr lang="nb-NO" sz="7200" dirty="0"/>
                    </a:p>
                    <a:p>
                      <a:pPr lvl="0" algn="l">
                        <a:lnSpc>
                          <a:spcPct val="100000"/>
                        </a:lnSpc>
                        <a:spcBef>
                          <a:spcPts val="0"/>
                        </a:spcBef>
                        <a:spcAft>
                          <a:spcPts val="0"/>
                        </a:spcAft>
                        <a:buNone/>
                      </a:pPr>
                      <a:r>
                        <a:rPr lang="nb-NO" sz="1800" b="0" i="0" u="none" strike="noStrike" noProof="0" dirty="0">
                          <a:solidFill>
                            <a:srgbClr val="000000"/>
                          </a:solidFill>
                          <a:latin typeface="Corbel"/>
                        </a:rPr>
                        <a:t>Tiltak</a:t>
                      </a:r>
                      <a:endParaRPr lang="nb-NO" sz="7200" dirty="0"/>
                    </a:p>
                    <a:p>
                      <a:pPr marL="285750" lvl="0" indent="-285750" algn="l">
                        <a:lnSpc>
                          <a:spcPct val="100000"/>
                        </a:lnSpc>
                        <a:spcBef>
                          <a:spcPts val="0"/>
                        </a:spcBef>
                        <a:spcAft>
                          <a:spcPts val="0"/>
                        </a:spcAft>
                        <a:buFont typeface="Arial"/>
                        <a:buChar char="•"/>
                      </a:pPr>
                      <a:r>
                        <a:rPr lang="nb-NO" sz="1800" b="0" i="0" u="none" strike="noStrike" noProof="0" dirty="0">
                          <a:solidFill>
                            <a:srgbClr val="000000"/>
                          </a:solidFill>
                          <a:latin typeface="Corbel"/>
                        </a:rPr>
                        <a:t>Eksperimenterer med snø og is.</a:t>
                      </a:r>
                      <a:endParaRPr lang="nb-NO" sz="7200" dirty="0"/>
                    </a:p>
                    <a:p>
                      <a:pPr marL="285750" lvl="0" indent="-285750" algn="l">
                        <a:lnSpc>
                          <a:spcPct val="100000"/>
                        </a:lnSpc>
                        <a:spcBef>
                          <a:spcPts val="0"/>
                        </a:spcBef>
                        <a:spcAft>
                          <a:spcPts val="0"/>
                        </a:spcAft>
                        <a:buFont typeface="Arial"/>
                        <a:buChar char="•"/>
                      </a:pPr>
                      <a:r>
                        <a:rPr lang="nb-NO" sz="1800" b="0" i="0" u="none" strike="noStrike" noProof="0" dirty="0">
                          <a:solidFill>
                            <a:srgbClr val="000000"/>
                          </a:solidFill>
                          <a:latin typeface="Corbel"/>
                        </a:rPr>
                        <a:t>Erfaringer med ulike vintersporter.</a:t>
                      </a:r>
                      <a:endParaRPr lang="nb-NO" sz="7200" dirty="0"/>
                    </a:p>
                    <a:p>
                      <a:pPr marL="285750" lvl="0" indent="-285750" algn="l">
                        <a:lnSpc>
                          <a:spcPct val="100000"/>
                        </a:lnSpc>
                        <a:spcBef>
                          <a:spcPts val="0"/>
                        </a:spcBef>
                        <a:spcAft>
                          <a:spcPts val="0"/>
                        </a:spcAft>
                        <a:buFont typeface="Arial"/>
                        <a:buChar char="•"/>
                      </a:pPr>
                      <a:r>
                        <a:rPr lang="nb-NO" sz="1800" b="0" i="0" u="none" strike="noStrike" noProof="0" dirty="0">
                          <a:solidFill>
                            <a:srgbClr val="000000"/>
                          </a:solidFill>
                          <a:latin typeface="Corbel"/>
                        </a:rPr>
                        <a:t>Få kroppslige erfaringer med kulde</a:t>
                      </a:r>
                      <a:endParaRPr lang="nb-NO" sz="7200" dirty="0"/>
                    </a:p>
                    <a:p>
                      <a:pPr lvl="0" indent="0" algn="l">
                        <a:lnSpc>
                          <a:spcPct val="100000"/>
                        </a:lnSpc>
                        <a:spcBef>
                          <a:spcPts val="0"/>
                        </a:spcBef>
                        <a:spcAft>
                          <a:spcPts val="0"/>
                        </a:spcAft>
                        <a:buNone/>
                      </a:pPr>
                      <a:endParaRPr lang="nb-NO" sz="7200" dirty="0"/>
                    </a:p>
                    <a:p>
                      <a:pPr lvl="0" algn="l">
                        <a:lnSpc>
                          <a:spcPct val="100000"/>
                        </a:lnSpc>
                        <a:spcBef>
                          <a:spcPts val="0"/>
                        </a:spcBef>
                        <a:spcAft>
                          <a:spcPts val="0"/>
                        </a:spcAft>
                        <a:buNone/>
                      </a:pPr>
                      <a:r>
                        <a:rPr lang="nb-NO" sz="1800" b="0" i="0" u="none" strike="noStrike" noProof="0" dirty="0">
                          <a:solidFill>
                            <a:srgbClr val="000000"/>
                          </a:solidFill>
                          <a:latin typeface="Corbel"/>
                        </a:rPr>
                        <a:t>Målekriterier:</a:t>
                      </a:r>
                      <a:endParaRPr lang="nb-NO" sz="7200" dirty="0"/>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Barna får erfaringer med hvordan snø og is forandringer ved temperaturendringer.</a:t>
                      </a:r>
                      <a:endParaRPr lang="nb-NO" sz="7200" dirty="0"/>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Barna får erfaringer med vintersporter. </a:t>
                      </a:r>
                      <a:endParaRPr lang="nb-NO" sz="7200" dirty="0"/>
                    </a:p>
                    <a:p>
                      <a:pPr marL="285750" lvl="0" indent="-285750" algn="l">
                        <a:lnSpc>
                          <a:spcPct val="100000"/>
                        </a:lnSpc>
                        <a:spcBef>
                          <a:spcPts val="0"/>
                        </a:spcBef>
                        <a:spcAft>
                          <a:spcPts val="0"/>
                        </a:spcAft>
                        <a:buFont typeface="Arial"/>
                        <a:buChar char="•"/>
                      </a:pPr>
                      <a:r>
                        <a:rPr lang="nb-NO" sz="1800" b="0" i="0" u="none" strike="noStrike" noProof="0" dirty="0">
                          <a:solidFill>
                            <a:schemeClr val="tx1"/>
                          </a:solidFill>
                          <a:latin typeface="Corbel"/>
                        </a:rPr>
                        <a:t>Barna får erfaringer med hvordan kulde påvirker kroppen </a:t>
                      </a:r>
                      <a:endParaRPr lang="nb-NO" sz="7200" dirty="0"/>
                    </a:p>
                    <a:p>
                      <a:pPr lvl="0">
                        <a:buNone/>
                      </a:pPr>
                      <a:endParaRPr lang="nb-NO" sz="1800" b="0" dirty="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2198709764"/>
              </p:ext>
            </p:extLst>
          </p:nvPr>
        </p:nvGraphicFramePr>
        <p:xfrm>
          <a:off x="972700" y="5803605"/>
          <a:ext cx="22801700" cy="7912394"/>
        </p:xfrm>
        <a:graphic>
          <a:graphicData uri="http://schemas.openxmlformats.org/drawingml/2006/table">
            <a:tbl>
              <a:tblPr firstRow="1" bandRow="1">
                <a:tableStyleId>{F5AB1C69-6EDB-4FF4-983F-18BD219EF322}</a:tableStyleId>
              </a:tblPr>
              <a:tblGrid>
                <a:gridCol w="3074589">
                  <a:extLst>
                    <a:ext uri="{9D8B030D-6E8A-4147-A177-3AD203B41FA5}">
                      <a16:colId xmlns:a16="http://schemas.microsoft.com/office/drawing/2014/main" val="3805073830"/>
                    </a:ext>
                  </a:extLst>
                </a:gridCol>
                <a:gridCol w="3440183">
                  <a:extLst>
                    <a:ext uri="{9D8B030D-6E8A-4147-A177-3AD203B41FA5}">
                      <a16:colId xmlns:a16="http://schemas.microsoft.com/office/drawing/2014/main" val="2495256699"/>
                    </a:ext>
                  </a:extLst>
                </a:gridCol>
                <a:gridCol w="3257385">
                  <a:extLst>
                    <a:ext uri="{9D8B030D-6E8A-4147-A177-3AD203B41FA5}">
                      <a16:colId xmlns:a16="http://schemas.microsoft.com/office/drawing/2014/main" val="84050030"/>
                    </a:ext>
                  </a:extLst>
                </a:gridCol>
                <a:gridCol w="3257385">
                  <a:extLst>
                    <a:ext uri="{9D8B030D-6E8A-4147-A177-3AD203B41FA5}">
                      <a16:colId xmlns:a16="http://schemas.microsoft.com/office/drawing/2014/main" val="2207823375"/>
                    </a:ext>
                  </a:extLst>
                </a:gridCol>
                <a:gridCol w="3909645">
                  <a:extLst>
                    <a:ext uri="{9D8B030D-6E8A-4147-A177-3AD203B41FA5}">
                      <a16:colId xmlns:a16="http://schemas.microsoft.com/office/drawing/2014/main" val="4073347226"/>
                    </a:ext>
                  </a:extLst>
                </a:gridCol>
                <a:gridCol w="3160030">
                  <a:extLst>
                    <a:ext uri="{9D8B030D-6E8A-4147-A177-3AD203B41FA5}">
                      <a16:colId xmlns:a16="http://schemas.microsoft.com/office/drawing/2014/main" val="3288999130"/>
                    </a:ext>
                  </a:extLst>
                </a:gridCol>
                <a:gridCol w="2702483">
                  <a:extLst>
                    <a:ext uri="{9D8B030D-6E8A-4147-A177-3AD203B41FA5}">
                      <a16:colId xmlns:a16="http://schemas.microsoft.com/office/drawing/2014/main" val="319748254"/>
                    </a:ext>
                  </a:extLst>
                </a:gridCol>
              </a:tblGrid>
              <a:tr h="1663758">
                <a:tc gridSpan="7">
                  <a:txBody>
                    <a:bodyPr/>
                    <a:lstStyle/>
                    <a:p>
                      <a:r>
                        <a:rPr lang="nb-NO" sz="3600" b="0" dirty="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637857">
                <a:tc>
                  <a:txBody>
                    <a:bodyPr/>
                    <a:lstStyle/>
                    <a:p>
                      <a:pPr algn="l"/>
                      <a:r>
                        <a:rPr lang="nb-NO" sz="2000" dirty="0"/>
                        <a:t>1.</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5)</a:t>
                      </a:r>
                    </a:p>
                    <a:p>
                      <a:pPr algn="l"/>
                      <a:endParaRPr lang="nb-NO" sz="2000" dirty="0"/>
                    </a:p>
                    <a:p>
                      <a:pPr algn="l"/>
                      <a:endParaRPr lang="nb-NO" sz="2000" dirty="0"/>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t>2.</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t>3.</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t>4.</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t>5.</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000" b="0" i="0" u="none" strike="noStrike" kern="1200" cap="none" spc="0" normalizeH="0" baseline="0" noProof="0" dirty="0">
                          <a:ln>
                            <a:noFill/>
                          </a:ln>
                          <a:solidFill>
                            <a:srgbClr val="FF0000"/>
                          </a:solidFill>
                          <a:effectLst/>
                          <a:uLnTx/>
                          <a:uFillTx/>
                          <a:latin typeface="Corbel" panose="020B0503020204020204"/>
                          <a:ea typeface="+mn-ea"/>
                          <a:cs typeface="+mn-cs"/>
                        </a:rPr>
                        <a:t>6.</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effectLst/>
                        </a:rPr>
                        <a:t>Samenes nasjonaldag</a:t>
                      </a:r>
                      <a:endParaRPr kumimoji="0" lang="nb-NO" sz="2000" b="0" i="0" u="none" strike="noStrike" kern="1200" cap="none" spc="0" normalizeH="0" baseline="0" noProof="0" dirty="0">
                        <a:ln>
                          <a:noFill/>
                        </a:ln>
                        <a:solidFill>
                          <a:srgbClr val="FF0000"/>
                        </a:solidFill>
                        <a:effectLst/>
                        <a:uLnTx/>
                        <a:uFillTx/>
                        <a:latin typeface="Corbel" panose="020B0503020204020204"/>
                        <a:ea typeface="+mn-ea"/>
                        <a:cs typeface="+mn-cs"/>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000" b="0" i="0" u="none" strike="noStrike" kern="1200" cap="none" spc="0" normalizeH="0" baseline="0" noProof="0" dirty="0">
                          <a:ln>
                            <a:noFill/>
                          </a:ln>
                          <a:solidFill>
                            <a:srgbClr val="FF0000"/>
                          </a:solidFill>
                          <a:effectLst/>
                          <a:uLnTx/>
                          <a:uFillTx/>
                          <a:latin typeface="Corbel" panose="020B0503020204020204"/>
                          <a:ea typeface="+mn-ea"/>
                          <a:cs typeface="+mn-cs"/>
                        </a:rPr>
                        <a:t>7.</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6467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8.</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6)</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9.</a:t>
                      </a:r>
                    </a:p>
                    <a:p>
                      <a:pPr algn="l"/>
                      <a:endParaRPr lang="nb-NO" sz="2000" dirty="0">
                        <a:effectLst/>
                      </a:endParaRP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10.</a:t>
                      </a:r>
                    </a:p>
                    <a:p>
                      <a:pPr algn="l"/>
                      <a:endParaRPr lang="nb-NO" sz="2000" dirty="0">
                        <a:effectLst/>
                      </a:endParaRP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11.</a:t>
                      </a:r>
                    </a:p>
                    <a:p>
                      <a:pPr algn="l"/>
                      <a:endParaRPr lang="nb-NO" sz="2000" dirty="0">
                        <a:effectLst/>
                      </a:endParaRP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12.</a:t>
                      </a:r>
                    </a:p>
                    <a:p>
                      <a:pPr algn="l"/>
                      <a:endParaRPr lang="nb-NO" sz="2000" dirty="0">
                        <a:effectLst/>
                      </a:endParaRPr>
                    </a:p>
                    <a:p>
                      <a:pPr algn="l"/>
                      <a:endParaRPr lang="nb-NO" sz="2000" dirty="0">
                        <a:effectLst/>
                      </a:endParaRPr>
                    </a:p>
                    <a:p>
                      <a:pPr algn="l"/>
                      <a:r>
                        <a:rPr lang="nb-NO" sz="2000" dirty="0">
                          <a:effectLst/>
                        </a:rPr>
                        <a:t> </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13.</a:t>
                      </a:r>
                    </a:p>
                    <a:p>
                      <a:pPr algn="l"/>
                      <a:endParaRPr lang="nb-NO" sz="2000" dirty="0">
                        <a:solidFill>
                          <a:srgbClr val="FF0000"/>
                        </a:solidFill>
                        <a:effectLst/>
                      </a:endParaRP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14.</a:t>
                      </a:r>
                    </a:p>
                    <a:p>
                      <a:pPr algn="l"/>
                      <a:endParaRPr lang="nb-NO" sz="2000" dirty="0">
                        <a:solidFill>
                          <a:srgbClr val="FF0000"/>
                        </a:solidFill>
                        <a:effectLst/>
                      </a:endParaRP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4369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15.</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7)</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16.</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17.</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18.</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19.</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20.</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21.</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5271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effectLst/>
                        </a:rPr>
                        <a:t>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23.</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24.</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25.</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26</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27.</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28.</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bl>
          </a:graphicData>
        </a:graphic>
      </p:graphicFrame>
      <p:sp>
        <p:nvSpPr>
          <p:cNvPr id="3" name="TextBox 2">
            <a:extLst>
              <a:ext uri="{FF2B5EF4-FFF2-40B4-BE49-F238E27FC236}">
                <a16:creationId xmlns:a16="http://schemas.microsoft.com/office/drawing/2014/main" id="{02033C8A-3A5C-943D-F2A5-66FCFF835801}"/>
              </a:ext>
            </a:extLst>
          </p:cNvPr>
          <p:cNvSpPr txBox="1"/>
          <p:nvPr/>
        </p:nvSpPr>
        <p:spPr>
          <a:xfrm>
            <a:off x="11636708" y="224132"/>
            <a:ext cx="12395136" cy="738652"/>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dirty="0"/>
              <a:t>Fra </a:t>
            </a:r>
            <a:r>
              <a:rPr lang="en-US" sz="3600" dirty="0" err="1"/>
              <a:t>Rammeplanen</a:t>
            </a:r>
            <a:r>
              <a:rPr lang="en-US" sz="3600" dirty="0"/>
              <a:t>: </a:t>
            </a:r>
            <a:r>
              <a:rPr lang="en-US" sz="3600" dirty="0" err="1">
                <a:ea typeface="Roboto"/>
                <a:cs typeface="Roboto"/>
                <a:hlinkClick r:id="rId2">
                  <a:extLst>
                    <a:ext uri="{A12FA001-AC4F-418D-AE19-62706E023703}">
                      <ahyp:hlinkClr xmlns:ahyp="http://schemas.microsoft.com/office/drawing/2018/hyperlinkcolor" val="tx"/>
                    </a:ext>
                  </a:extLst>
                </a:hlinkClick>
              </a:rPr>
              <a:t>Barnehagen</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skal</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ivareta</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barnas</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behov</a:t>
            </a:r>
            <a:r>
              <a:rPr lang="en-US" sz="3600" dirty="0">
                <a:ea typeface="Roboto"/>
                <a:cs typeface="Roboto"/>
                <a:hlinkClick r:id="rId2">
                  <a:extLst>
                    <a:ext uri="{A12FA001-AC4F-418D-AE19-62706E023703}">
                      <ahyp:hlinkClr xmlns:ahyp="http://schemas.microsoft.com/office/drawing/2018/hyperlinkcolor" val="tx"/>
                    </a:ext>
                  </a:extLst>
                </a:hlinkClick>
              </a:rPr>
              <a:t> for lek</a:t>
            </a:r>
            <a:endParaRPr lang="en-US" sz="3600" dirty="0">
              <a:hlinkClick r:id="rId2">
                <a:extLst>
                  <a:ext uri="{A12FA001-AC4F-418D-AE19-62706E023703}">
                    <ahyp:hlinkClr xmlns:ahyp="http://schemas.microsoft.com/office/drawing/2018/hyperlinkcolor" val="tx"/>
                  </a:ext>
                </a:extLst>
              </a:hlinkClick>
            </a:endParaRPr>
          </a:p>
        </p:txBody>
      </p:sp>
      <p:sp>
        <p:nvSpPr>
          <p:cNvPr id="10" name="Cloud 9">
            <a:extLst>
              <a:ext uri="{FF2B5EF4-FFF2-40B4-BE49-F238E27FC236}">
                <a16:creationId xmlns:a16="http://schemas.microsoft.com/office/drawing/2014/main" id="{20DB3CD2-225B-FA95-5D6A-85A37E3B7E23}"/>
              </a:ext>
            </a:extLst>
          </p:cNvPr>
          <p:cNvSpPr/>
          <p:nvPr/>
        </p:nvSpPr>
        <p:spPr>
          <a:xfrm>
            <a:off x="5409753" y="2187246"/>
            <a:ext cx="2376201" cy="1066345"/>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p>
        </p:txBody>
      </p:sp>
      <p:sp>
        <p:nvSpPr>
          <p:cNvPr id="12" name="Cloud 11">
            <a:extLst>
              <a:ext uri="{FF2B5EF4-FFF2-40B4-BE49-F238E27FC236}">
                <a16:creationId xmlns:a16="http://schemas.microsoft.com/office/drawing/2014/main" id="{B32E5000-52DB-5A92-715E-35D3F7FC9A82}"/>
              </a:ext>
            </a:extLst>
          </p:cNvPr>
          <p:cNvSpPr/>
          <p:nvPr/>
        </p:nvSpPr>
        <p:spPr>
          <a:xfrm>
            <a:off x="12900732" y="1416119"/>
            <a:ext cx="2376201" cy="10296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D79417F2-DAFC-6EDB-2261-AD880A1758A8}"/>
              </a:ext>
            </a:extLst>
          </p:cNvPr>
          <p:cNvSpPr/>
          <p:nvPr/>
        </p:nvSpPr>
        <p:spPr>
          <a:xfrm>
            <a:off x="20825039" y="2370848"/>
            <a:ext cx="2339482" cy="1066345"/>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3953105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1033247" y="424760"/>
            <a:ext cx="2508579" cy="624153"/>
          </a:xfrm>
        </p:spPr>
        <p:txBody>
          <a:bodyPr>
            <a:normAutofit/>
          </a:bodyPr>
          <a:lstStyle/>
          <a:p>
            <a:r>
              <a:rPr lang="nb-NO" sz="4000" dirty="0"/>
              <a:t> Mars 2027</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nvGraphicFramePr>
        <p:xfrm>
          <a:off x="1170356" y="971725"/>
          <a:ext cx="21639618" cy="4640150"/>
        </p:xfrm>
        <a:graphic>
          <a:graphicData uri="http://schemas.openxmlformats.org/drawingml/2006/table">
            <a:tbl>
              <a:tblPr firstRow="1" bandRow="1">
                <a:tableStyleId>{5C22544A-7EE6-4342-B048-85BDC9FD1C3A}</a:tableStyleId>
              </a:tblPr>
              <a:tblGrid>
                <a:gridCol w="6971262">
                  <a:extLst>
                    <a:ext uri="{9D8B030D-6E8A-4147-A177-3AD203B41FA5}">
                      <a16:colId xmlns:a16="http://schemas.microsoft.com/office/drawing/2014/main" val="3065941703"/>
                    </a:ext>
                  </a:extLst>
                </a:gridCol>
                <a:gridCol w="7334178">
                  <a:extLst>
                    <a:ext uri="{9D8B030D-6E8A-4147-A177-3AD203B41FA5}">
                      <a16:colId xmlns:a16="http://schemas.microsoft.com/office/drawing/2014/main" val="2294066148"/>
                    </a:ext>
                  </a:extLst>
                </a:gridCol>
                <a:gridCol w="7334178">
                  <a:extLst>
                    <a:ext uri="{9D8B030D-6E8A-4147-A177-3AD203B41FA5}">
                      <a16:colId xmlns:a16="http://schemas.microsoft.com/office/drawing/2014/main" val="797645268"/>
                    </a:ext>
                  </a:extLst>
                </a:gridCol>
              </a:tblGrid>
              <a:tr h="4640150">
                <a:tc>
                  <a:txBody>
                    <a:bodyPr/>
                    <a:lstStyle/>
                    <a:p>
                      <a:r>
                        <a:rPr lang="nb-NO" sz="1800" b="0" dirty="0">
                          <a:solidFill>
                            <a:schemeClr val="tx1"/>
                          </a:solidFill>
                        </a:rPr>
                        <a:t>  </a:t>
                      </a:r>
                    </a:p>
                    <a:p>
                      <a:endParaRPr lang="nb-NO" sz="1800" b="0" dirty="0">
                        <a:solidFill>
                          <a:schemeClr val="tx1"/>
                        </a:solidFill>
                      </a:endParaRPr>
                    </a:p>
                    <a:p>
                      <a:r>
                        <a:rPr lang="nb-NO" sz="1800" b="0" dirty="0">
                          <a:solidFill>
                            <a:schemeClr val="tx1"/>
                          </a:solidFill>
                        </a:rPr>
                        <a:t>Mål:</a:t>
                      </a:r>
                      <a:endParaRPr lang="nb-NO" sz="1800" dirty="0"/>
                    </a:p>
                    <a:p>
                      <a:r>
                        <a:rPr lang="nb-NO" sz="1800" b="0" dirty="0">
                          <a:solidFill>
                            <a:schemeClr val="tx1"/>
                          </a:solidFill>
                        </a:rPr>
                        <a:t>Barna erfarer et lekemiljø hvor alle kan delta i lek. </a:t>
                      </a:r>
                    </a:p>
                    <a:p>
                      <a:r>
                        <a:rPr lang="nb-NO" sz="1800" b="0" dirty="0">
                          <a:solidFill>
                            <a:schemeClr val="tx1"/>
                          </a:solidFill>
                        </a:rPr>
                        <a:t>​</a:t>
                      </a:r>
                    </a:p>
                    <a:p>
                      <a:r>
                        <a:rPr lang="nb-NO" sz="1800" b="0" dirty="0">
                          <a:solidFill>
                            <a:schemeClr val="tx1"/>
                          </a:solidFill>
                        </a:rPr>
                        <a:t>Tiltak: </a:t>
                      </a:r>
                    </a:p>
                    <a:p>
                      <a:r>
                        <a:rPr lang="nb-NO" sz="1800" b="0" dirty="0">
                          <a:solidFill>
                            <a:schemeClr val="tx1"/>
                          </a:solidFill>
                        </a:rPr>
                        <a:t>•De voksne lager varierte lek-læringsmiljøer inne på avdelingen.</a:t>
                      </a:r>
                    </a:p>
                    <a:p>
                      <a:r>
                        <a:rPr lang="nb-NO" sz="1800" b="0" dirty="0">
                          <a:solidFill>
                            <a:schemeClr val="tx1"/>
                          </a:solidFill>
                        </a:rPr>
                        <a:t>•Vi eksperimenterer på ulikt vis.</a:t>
                      </a:r>
                    </a:p>
                    <a:p>
                      <a:r>
                        <a:rPr lang="nb-NO" sz="1800" b="0" dirty="0">
                          <a:solidFill>
                            <a:schemeClr val="tx1"/>
                          </a:solidFill>
                        </a:rPr>
                        <a:t>•Vi legger til rette for konstruksjonslek.</a:t>
                      </a:r>
                    </a:p>
                    <a:p>
                      <a:r>
                        <a:rPr lang="nb-NO" sz="1800" b="0" dirty="0">
                          <a:solidFill>
                            <a:schemeClr val="tx1"/>
                          </a:solidFill>
                        </a:rPr>
                        <a:t>​</a:t>
                      </a:r>
                    </a:p>
                    <a:p>
                      <a:r>
                        <a:rPr lang="nb-NO" sz="1800" b="0" dirty="0">
                          <a:solidFill>
                            <a:schemeClr val="tx1"/>
                          </a:solidFill>
                        </a:rPr>
                        <a:t>Målekriterier:</a:t>
                      </a:r>
                    </a:p>
                    <a:p>
                      <a:r>
                        <a:rPr lang="nb-NO" sz="1800" b="0" dirty="0">
                          <a:solidFill>
                            <a:schemeClr val="tx1"/>
                          </a:solidFill>
                        </a:rPr>
                        <a:t>•Barna benytter seg av ulike lekemiljøer.</a:t>
                      </a:r>
                    </a:p>
                    <a:p>
                      <a:r>
                        <a:rPr lang="nb-NO" sz="1800" b="0" dirty="0">
                          <a:solidFill>
                            <a:schemeClr val="tx1"/>
                          </a:solidFill>
                        </a:rPr>
                        <a:t>•Barna eksperimenterer med sansene.</a:t>
                      </a:r>
                    </a:p>
                    <a:p>
                      <a:r>
                        <a:rPr lang="nb-NO" sz="1800" b="0" dirty="0">
                          <a:solidFill>
                            <a:schemeClr val="tx1"/>
                          </a:solidFill>
                        </a:rPr>
                        <a:t>•Barna bruker variert lekemateriale           </a:t>
                      </a:r>
                    </a:p>
                    <a:p>
                      <a:r>
                        <a:rPr lang="nb-NO" sz="1800" b="0" i="0" u="none" strike="noStrike" kern="1200" baseline="0" dirty="0">
                          <a:solidFill>
                            <a:schemeClr val="tx1"/>
                          </a:solidFill>
                          <a:latin typeface="+mn-lt"/>
                          <a:ea typeface="+mn-ea"/>
                          <a:cs typeface="+mn-cs"/>
                        </a:rPr>
                        <a:t>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endParaRPr lang="nb-NO" sz="1800" b="0">
                        <a:solidFill>
                          <a:schemeClr val="tx1"/>
                        </a:solidFill>
                      </a:endParaRPr>
                    </a:p>
                    <a:p>
                      <a:r>
                        <a:rPr lang="nb-NO" sz="1800" b="0" i="0" u="none" strike="noStrike" kern="1200" baseline="0">
                          <a:solidFill>
                            <a:schemeClr val="tx1"/>
                          </a:solidFill>
                          <a:latin typeface="+mn-lt"/>
                          <a:ea typeface="+mn-ea"/>
                          <a:cs typeface="+mn-cs"/>
                        </a:rPr>
                        <a:t>Mål:</a:t>
                      </a:r>
                    </a:p>
                    <a:p>
                      <a:r>
                        <a:rPr lang="nb-NO" sz="1800" b="0" i="0" u="none" strike="noStrike" kern="1200" baseline="0">
                          <a:solidFill>
                            <a:schemeClr val="tx1"/>
                          </a:solidFill>
                          <a:latin typeface="+mn-lt"/>
                          <a:ea typeface="+mn-ea"/>
                          <a:cs typeface="+mn-cs"/>
                        </a:rPr>
                        <a:t>•Barna erfarer et lekemiljø hvor alle blir inkludert i lek.</a:t>
                      </a: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Tiltak:</a:t>
                      </a:r>
                    </a:p>
                    <a:p>
                      <a:r>
                        <a:rPr lang="nb-NO" sz="1800" b="0" i="0" u="none" strike="noStrike" kern="1200" baseline="0">
                          <a:solidFill>
                            <a:schemeClr val="tx1"/>
                          </a:solidFill>
                          <a:latin typeface="+mn-lt"/>
                          <a:ea typeface="+mn-ea"/>
                          <a:cs typeface="+mn-cs"/>
                        </a:rPr>
                        <a:t>•De voksne lager varierte leke -og læringsmiljøer inne på avdelingen.</a:t>
                      </a:r>
                    </a:p>
                    <a:p>
                      <a:r>
                        <a:rPr lang="nb-NO" sz="1800" b="0" i="0" u="none" strike="noStrike" kern="1200" baseline="0">
                          <a:solidFill>
                            <a:schemeClr val="tx1"/>
                          </a:solidFill>
                          <a:latin typeface="+mn-lt"/>
                          <a:ea typeface="+mn-ea"/>
                          <a:cs typeface="+mn-cs"/>
                        </a:rPr>
                        <a:t>•De voksne deltar i leken.</a:t>
                      </a:r>
                    </a:p>
                    <a:p>
                      <a:r>
                        <a:rPr lang="nb-NO" sz="1800" b="0" i="0" u="none" strike="noStrike" kern="1200" baseline="0">
                          <a:solidFill>
                            <a:schemeClr val="tx1"/>
                          </a:solidFill>
                          <a:latin typeface="+mn-lt"/>
                          <a:ea typeface="+mn-ea"/>
                          <a:cs typeface="+mn-cs"/>
                        </a:rPr>
                        <a:t>•Vi bruker skogen som lekeareal.</a:t>
                      </a: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Målekriterier:</a:t>
                      </a:r>
                    </a:p>
                    <a:p>
                      <a:r>
                        <a:rPr lang="nb-NO" sz="1800" b="0" i="0" u="none" strike="noStrike" kern="1200" baseline="0">
                          <a:solidFill>
                            <a:schemeClr val="tx1"/>
                          </a:solidFill>
                          <a:latin typeface="+mn-lt"/>
                          <a:ea typeface="+mn-ea"/>
                          <a:cs typeface="+mn-cs"/>
                        </a:rPr>
                        <a:t>•Barn involveres i utforming av </a:t>
                      </a:r>
                      <a:r>
                        <a:rPr lang="nb-NO" sz="1800" b="0" i="0" u="none" strike="noStrike" kern="1200" baseline="0" err="1">
                          <a:solidFill>
                            <a:schemeClr val="tx1"/>
                          </a:solidFill>
                          <a:latin typeface="+mn-lt"/>
                          <a:ea typeface="+mn-ea"/>
                          <a:cs typeface="+mn-cs"/>
                        </a:rPr>
                        <a:t>leke-og</a:t>
                      </a:r>
                      <a:r>
                        <a:rPr lang="nb-NO" sz="1800" b="0" i="0" u="none" strike="noStrike" kern="1200" baseline="0">
                          <a:solidFill>
                            <a:schemeClr val="tx1"/>
                          </a:solidFill>
                          <a:latin typeface="+mn-lt"/>
                          <a:ea typeface="+mn-ea"/>
                          <a:cs typeface="+mn-cs"/>
                        </a:rPr>
                        <a:t> læringsmiljøet inne på avdelingen.</a:t>
                      </a:r>
                    </a:p>
                    <a:p>
                      <a:r>
                        <a:rPr lang="nb-NO" sz="1800" b="0" i="0" u="none" strike="noStrike" kern="1200" baseline="0">
                          <a:solidFill>
                            <a:schemeClr val="tx1"/>
                          </a:solidFill>
                          <a:latin typeface="+mn-lt"/>
                          <a:ea typeface="+mn-ea"/>
                          <a:cs typeface="+mn-cs"/>
                        </a:rPr>
                        <a:t>•Barna utforsker og eksperimenterer.</a:t>
                      </a:r>
                    </a:p>
                    <a:p>
                      <a:r>
                        <a:rPr lang="nb-NO" sz="1800" b="0" i="0" u="none" strike="noStrike" kern="1200" baseline="0">
                          <a:solidFill>
                            <a:schemeClr val="tx1"/>
                          </a:solidFill>
                          <a:latin typeface="+mn-lt"/>
                          <a:ea typeface="+mn-ea"/>
                          <a:cs typeface="+mn-cs"/>
                        </a:rPr>
                        <a:t>•Barna benytter seg av ulikt lekemateriell.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endParaRPr>
                    </a:p>
                    <a:p>
                      <a:endParaRPr lang="nb-NO" sz="1800" b="0" dirty="0">
                        <a:solidFill>
                          <a:schemeClr val="tx1"/>
                        </a:solidFill>
                      </a:endParaRPr>
                    </a:p>
                    <a:p>
                      <a:r>
                        <a:rPr lang="nb-NO" sz="1800" b="0" i="0" u="none" strike="noStrike" kern="1200" baseline="0" dirty="0">
                          <a:solidFill>
                            <a:schemeClr val="tx1"/>
                          </a:solidFill>
                          <a:latin typeface="+mn-lt"/>
                          <a:ea typeface="+mn-ea"/>
                          <a:cs typeface="+mn-cs"/>
                        </a:rPr>
                        <a:t>Mål:</a:t>
                      </a:r>
                    </a:p>
                    <a:p>
                      <a:r>
                        <a:rPr lang="nb-NO" sz="1800" b="0" i="0" u="none" strike="noStrike" kern="1200" baseline="0" dirty="0">
                          <a:solidFill>
                            <a:schemeClr val="tx1"/>
                          </a:solidFill>
                          <a:latin typeface="+mn-lt"/>
                          <a:ea typeface="+mn-ea"/>
                          <a:cs typeface="+mn-cs"/>
                        </a:rPr>
                        <a:t>•Barna erfarer et lekemiljø hvor alle blir inkludert i lek.</a:t>
                      </a:r>
                    </a:p>
                    <a:p>
                      <a:endParaRPr lang="nb-NO" sz="1800" b="0" i="0" u="none" strike="noStrike" kern="1200" baseline="0" dirty="0">
                        <a:solidFill>
                          <a:schemeClr val="tx1"/>
                        </a:solidFill>
                        <a:latin typeface="+mn-lt"/>
                        <a:ea typeface="+mn-ea"/>
                        <a:cs typeface="+mn-cs"/>
                      </a:endParaRPr>
                    </a:p>
                    <a:p>
                      <a:r>
                        <a:rPr lang="nb-NO" sz="1800" b="0" i="0" u="none" strike="noStrike" kern="1200" baseline="0" dirty="0">
                          <a:solidFill>
                            <a:schemeClr val="tx1"/>
                          </a:solidFill>
                          <a:latin typeface="+mn-lt"/>
                          <a:ea typeface="+mn-ea"/>
                          <a:cs typeface="+mn-cs"/>
                        </a:rPr>
                        <a:t>Tiltak:</a:t>
                      </a:r>
                    </a:p>
                    <a:p>
                      <a:r>
                        <a:rPr lang="nb-NO" sz="1800" b="0" i="0" u="none" strike="noStrike" kern="1200" baseline="0" dirty="0">
                          <a:solidFill>
                            <a:schemeClr val="tx1"/>
                          </a:solidFill>
                          <a:latin typeface="+mn-lt"/>
                          <a:ea typeface="+mn-ea"/>
                          <a:cs typeface="+mn-cs"/>
                        </a:rPr>
                        <a:t>•De voksne lager varierte leke -og læringsmiljøer inne på avdelingen.</a:t>
                      </a:r>
                    </a:p>
                    <a:p>
                      <a:r>
                        <a:rPr lang="nb-NO" sz="1800" b="0" i="0" u="none" strike="noStrike" kern="1200" baseline="0" dirty="0">
                          <a:solidFill>
                            <a:schemeClr val="tx1"/>
                          </a:solidFill>
                          <a:latin typeface="+mn-lt"/>
                          <a:ea typeface="+mn-ea"/>
                          <a:cs typeface="+mn-cs"/>
                        </a:rPr>
                        <a:t>•De voksne deltar i leken.</a:t>
                      </a:r>
                    </a:p>
                    <a:p>
                      <a:r>
                        <a:rPr lang="nb-NO" sz="1800" b="0" i="0" u="none" strike="noStrike" kern="1200" baseline="0" dirty="0">
                          <a:solidFill>
                            <a:schemeClr val="tx1"/>
                          </a:solidFill>
                          <a:latin typeface="+mn-lt"/>
                          <a:ea typeface="+mn-ea"/>
                          <a:cs typeface="+mn-cs"/>
                        </a:rPr>
                        <a:t>•Vi bruker skogen som lekeareal. </a:t>
                      </a:r>
                    </a:p>
                    <a:p>
                      <a:endParaRPr lang="nb-NO" sz="1800" b="0" i="0" u="none" strike="noStrike" kern="1200" baseline="0" dirty="0">
                        <a:solidFill>
                          <a:schemeClr val="tx1"/>
                        </a:solidFill>
                        <a:latin typeface="+mn-lt"/>
                        <a:ea typeface="+mn-ea"/>
                        <a:cs typeface="+mn-cs"/>
                      </a:endParaRPr>
                    </a:p>
                    <a:p>
                      <a:r>
                        <a:rPr lang="nb-NO" sz="1800" b="0" i="0" u="none" strike="noStrike" kern="1200" baseline="0" dirty="0">
                          <a:solidFill>
                            <a:schemeClr val="tx1"/>
                          </a:solidFill>
                          <a:latin typeface="+mn-lt"/>
                          <a:ea typeface="+mn-ea"/>
                          <a:cs typeface="+mn-cs"/>
                        </a:rPr>
                        <a:t>Målekriterier:</a:t>
                      </a:r>
                    </a:p>
                    <a:p>
                      <a:r>
                        <a:rPr lang="nb-NO" sz="1800" b="0" i="0" u="none" strike="noStrike" kern="1200" baseline="0" dirty="0">
                          <a:solidFill>
                            <a:schemeClr val="tx1"/>
                          </a:solidFill>
                          <a:latin typeface="+mn-lt"/>
                          <a:ea typeface="+mn-ea"/>
                          <a:cs typeface="+mn-cs"/>
                        </a:rPr>
                        <a:t>•Barn involveres i utforming av </a:t>
                      </a:r>
                      <a:r>
                        <a:rPr lang="nb-NO" sz="1800" b="0" i="0" u="none" strike="noStrike" kern="1200" baseline="0" dirty="0" err="1">
                          <a:solidFill>
                            <a:schemeClr val="tx1"/>
                          </a:solidFill>
                          <a:latin typeface="+mn-lt"/>
                          <a:ea typeface="+mn-ea"/>
                          <a:cs typeface="+mn-cs"/>
                        </a:rPr>
                        <a:t>leke-og</a:t>
                      </a:r>
                      <a:r>
                        <a:rPr lang="nb-NO" sz="1800" b="0" i="0" u="none" strike="noStrike" kern="1200" baseline="0" dirty="0">
                          <a:solidFill>
                            <a:schemeClr val="tx1"/>
                          </a:solidFill>
                          <a:latin typeface="+mn-lt"/>
                          <a:ea typeface="+mn-ea"/>
                          <a:cs typeface="+mn-cs"/>
                        </a:rPr>
                        <a:t> læringsmiljøet inne på avdelingen.</a:t>
                      </a:r>
                    </a:p>
                    <a:p>
                      <a:r>
                        <a:rPr lang="nb-NO" sz="1800" b="0" i="0" u="none" strike="noStrike" kern="1200" baseline="0" dirty="0">
                          <a:solidFill>
                            <a:schemeClr val="tx1"/>
                          </a:solidFill>
                          <a:latin typeface="+mn-lt"/>
                          <a:ea typeface="+mn-ea"/>
                          <a:cs typeface="+mn-cs"/>
                        </a:rPr>
                        <a:t>•Barna utforsker og eksperimenterer i skogen. </a:t>
                      </a:r>
                    </a:p>
                    <a:p>
                      <a:r>
                        <a:rPr lang="nb-NO" sz="1800" b="0" i="0" u="none" strike="noStrike" kern="1200" baseline="0" dirty="0">
                          <a:solidFill>
                            <a:schemeClr val="tx1"/>
                          </a:solidFill>
                          <a:latin typeface="+mn-lt"/>
                          <a:ea typeface="+mn-ea"/>
                          <a:cs typeface="+mn-cs"/>
                        </a:rPr>
                        <a:t>•Barna benytter seg av ulikt lekemateriell.	.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4136300494"/>
              </p:ext>
            </p:extLst>
          </p:nvPr>
        </p:nvGraphicFramePr>
        <p:xfrm>
          <a:off x="1172229" y="5345822"/>
          <a:ext cx="21632405" cy="8370179"/>
        </p:xfrm>
        <a:graphic>
          <a:graphicData uri="http://schemas.openxmlformats.org/drawingml/2006/table">
            <a:tbl>
              <a:tblPr firstRow="1" bandRow="1">
                <a:tableStyleId>{F5AB1C69-6EDB-4FF4-983F-18BD219EF322}</a:tableStyleId>
              </a:tblPr>
              <a:tblGrid>
                <a:gridCol w="2722851">
                  <a:extLst>
                    <a:ext uri="{9D8B030D-6E8A-4147-A177-3AD203B41FA5}">
                      <a16:colId xmlns:a16="http://schemas.microsoft.com/office/drawing/2014/main" val="3805073830"/>
                    </a:ext>
                  </a:extLst>
                </a:gridCol>
                <a:gridCol w="3297609">
                  <a:extLst>
                    <a:ext uri="{9D8B030D-6E8A-4147-A177-3AD203B41FA5}">
                      <a16:colId xmlns:a16="http://schemas.microsoft.com/office/drawing/2014/main" val="2495256699"/>
                    </a:ext>
                  </a:extLst>
                </a:gridCol>
                <a:gridCol w="3122389">
                  <a:extLst>
                    <a:ext uri="{9D8B030D-6E8A-4147-A177-3AD203B41FA5}">
                      <a16:colId xmlns:a16="http://schemas.microsoft.com/office/drawing/2014/main" val="84050030"/>
                    </a:ext>
                  </a:extLst>
                </a:gridCol>
                <a:gridCol w="3122389">
                  <a:extLst>
                    <a:ext uri="{9D8B030D-6E8A-4147-A177-3AD203B41FA5}">
                      <a16:colId xmlns:a16="http://schemas.microsoft.com/office/drawing/2014/main" val="2207823375"/>
                    </a:ext>
                  </a:extLst>
                </a:gridCol>
                <a:gridCol w="3122389">
                  <a:extLst>
                    <a:ext uri="{9D8B030D-6E8A-4147-A177-3AD203B41FA5}">
                      <a16:colId xmlns:a16="http://schemas.microsoft.com/office/drawing/2014/main" val="4073347226"/>
                    </a:ext>
                  </a:extLst>
                </a:gridCol>
                <a:gridCol w="3122389">
                  <a:extLst>
                    <a:ext uri="{9D8B030D-6E8A-4147-A177-3AD203B41FA5}">
                      <a16:colId xmlns:a16="http://schemas.microsoft.com/office/drawing/2014/main" val="3288999130"/>
                    </a:ext>
                  </a:extLst>
                </a:gridCol>
                <a:gridCol w="3122389">
                  <a:extLst>
                    <a:ext uri="{9D8B030D-6E8A-4147-A177-3AD203B41FA5}">
                      <a16:colId xmlns:a16="http://schemas.microsoft.com/office/drawing/2014/main" val="319748254"/>
                    </a:ext>
                  </a:extLst>
                </a:gridCol>
              </a:tblGrid>
              <a:tr h="1012811">
                <a:tc gridSpan="7">
                  <a:txBody>
                    <a:bodyPr/>
                    <a:lstStyle/>
                    <a:p>
                      <a:r>
                        <a:rPr lang="nb-NO" sz="3600" b="0" dirty="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227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1.</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9)</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3.</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4.</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5.</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6.</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7.</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227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8.</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11)</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9.</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10.</a:t>
                      </a:r>
                    </a:p>
                    <a:p>
                      <a:pPr algn="l"/>
                      <a:r>
                        <a:rPr lang="nb-NO" sz="2000" dirty="0">
                          <a:effectLst/>
                        </a:rPr>
                        <a:t>Barnehagedagen</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11.</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12.</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13.</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14.</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227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15.</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12)</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16.</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17.</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18.</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19.</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20. </a:t>
                      </a:r>
                    </a:p>
                    <a:p>
                      <a:pPr algn="l"/>
                      <a:endParaRPr lang="nb-NO" sz="2000" dirty="0">
                        <a:solidFill>
                          <a:srgbClr val="FF0000"/>
                        </a:solidFill>
                        <a:effectLst/>
                      </a:endParaRPr>
                    </a:p>
                    <a:p>
                      <a:pPr algn="l"/>
                      <a:endParaRPr lang="nb-NO" sz="2000" dirty="0">
                        <a:solidFill>
                          <a:schemeClr val="tx1"/>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21.</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Palmesøndag</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5662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rPr>
                        <a:t>22.</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rPr>
                        <a:t>(uke 13)</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a:t>
                      </a:r>
                    </a:p>
                    <a:p>
                      <a:pPr algn="l"/>
                      <a:r>
                        <a:rPr lang="nb-NO" sz="2000" dirty="0">
                          <a:solidFill>
                            <a:srgbClr val="FF0000"/>
                          </a:solidFill>
                          <a:effectLst/>
                        </a:rPr>
                        <a:t>Påskeferie</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23.</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a:t>
                      </a:r>
                    </a:p>
                    <a:p>
                      <a:pPr algn="l"/>
                      <a:r>
                        <a:rPr lang="nb-NO" sz="2000" dirty="0">
                          <a:solidFill>
                            <a:srgbClr val="FF0000"/>
                          </a:solidFill>
                          <a:effectLst/>
                        </a:rPr>
                        <a:t>Påskeferie</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24.</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a:t>
                      </a:r>
                    </a:p>
                    <a:p>
                      <a:pPr algn="l"/>
                      <a:r>
                        <a:rPr lang="nb-NO" sz="2000" dirty="0">
                          <a:solidFill>
                            <a:srgbClr val="FF0000"/>
                          </a:solidFill>
                          <a:effectLst/>
                        </a:rPr>
                        <a:t>Påskeferie</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25.</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a:t>
                      </a:r>
                    </a:p>
                    <a:p>
                      <a:pPr algn="l"/>
                      <a:r>
                        <a:rPr lang="nb-NO" sz="2000" dirty="0">
                          <a:solidFill>
                            <a:srgbClr val="FF0000"/>
                          </a:solidFill>
                          <a:effectLst/>
                        </a:rPr>
                        <a:t>Påskeferie</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26.</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a:t>
                      </a:r>
                    </a:p>
                    <a:p>
                      <a:pPr algn="l"/>
                      <a:r>
                        <a:rPr lang="nb-NO" sz="2000" dirty="0">
                          <a:solidFill>
                            <a:srgbClr val="FF0000"/>
                          </a:solidFill>
                          <a:effectLst/>
                        </a:rPr>
                        <a:t>Påskeferie</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27.</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28.</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55528406"/>
                  </a:ext>
                </a:extLst>
              </a:tr>
              <a:tr h="21081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rPr>
                        <a:t>29.</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rPr>
                        <a:t>(uke 14)</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a:t>
                      </a:r>
                    </a:p>
                    <a:p>
                      <a:pPr algn="l"/>
                      <a:r>
                        <a:rPr lang="nb-NO" sz="2000" dirty="0">
                          <a:solidFill>
                            <a:srgbClr val="FF0000"/>
                          </a:solidFill>
                          <a:effectLst/>
                        </a:rPr>
                        <a:t>Påskeferie</a:t>
                      </a:r>
                      <a:endParaRPr lang="nb-NO" sz="20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effectLst/>
                        </a:rPr>
                        <a:t>30.</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31.</a:t>
                      </a:r>
                    </a:p>
                    <a:p>
                      <a:pPr algn="l"/>
                      <a:endParaRPr lang="nb-NO" sz="2000" dirty="0">
                        <a:effectLst/>
                      </a:endParaRPr>
                    </a:p>
                    <a:p>
                      <a:pPr algn="l"/>
                      <a:endParaRPr lang="nb-NO" sz="72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72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72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72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72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07854898"/>
                  </a:ext>
                </a:extLst>
              </a:tr>
            </a:tbl>
          </a:graphicData>
        </a:graphic>
      </p:graphicFrame>
      <p:sp>
        <p:nvSpPr>
          <p:cNvPr id="3" name="TextBox 2">
            <a:extLst>
              <a:ext uri="{FF2B5EF4-FFF2-40B4-BE49-F238E27FC236}">
                <a16:creationId xmlns:a16="http://schemas.microsoft.com/office/drawing/2014/main" id="{61A93D93-E64E-4A8C-8A65-A7118EFDFFD5}"/>
              </a:ext>
            </a:extLst>
          </p:cNvPr>
          <p:cNvSpPr txBox="1"/>
          <p:nvPr/>
        </p:nvSpPr>
        <p:spPr>
          <a:xfrm>
            <a:off x="14880546" y="233073"/>
            <a:ext cx="9501867" cy="738652"/>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dirty="0">
                <a:ea typeface="Roboto"/>
                <a:cs typeface="Roboto"/>
                <a:hlinkClick r:id="rId2">
                  <a:extLst>
                    <a:ext uri="{A12FA001-AC4F-418D-AE19-62706E023703}">
                      <ahyp:hlinkClr xmlns:ahyp="http://schemas.microsoft.com/office/drawing/2018/hyperlinkcolor" val="tx"/>
                    </a:ext>
                  </a:extLst>
                </a:hlinkClick>
              </a:rPr>
              <a:t>Fra </a:t>
            </a:r>
            <a:r>
              <a:rPr lang="en-US" sz="3600" dirty="0" err="1">
                <a:ea typeface="Roboto"/>
                <a:cs typeface="Roboto"/>
                <a:hlinkClick r:id="rId2">
                  <a:extLst>
                    <a:ext uri="{A12FA001-AC4F-418D-AE19-62706E023703}">
                      <ahyp:hlinkClr xmlns:ahyp="http://schemas.microsoft.com/office/drawing/2018/hyperlinkcolor" val="tx"/>
                    </a:ext>
                  </a:extLst>
                </a:hlinkClick>
              </a:rPr>
              <a:t>Rammeplan</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Natur</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miljø</a:t>
            </a:r>
            <a:r>
              <a:rPr lang="en-US" sz="3600" dirty="0">
                <a:ea typeface="Roboto"/>
                <a:cs typeface="Roboto"/>
                <a:hlinkClick r:id="rId2">
                  <a:extLst>
                    <a:ext uri="{A12FA001-AC4F-418D-AE19-62706E023703}">
                      <ahyp:hlinkClr xmlns:ahyp="http://schemas.microsoft.com/office/drawing/2018/hyperlinkcolor" val="tx"/>
                    </a:ext>
                  </a:extLst>
                </a:hlinkClick>
              </a:rPr>
              <a:t> og </a:t>
            </a:r>
            <a:r>
              <a:rPr lang="en-US" sz="3600" dirty="0" err="1">
                <a:ea typeface="Roboto"/>
                <a:cs typeface="Roboto"/>
                <a:hlinkClick r:id="rId2">
                  <a:extLst>
                    <a:ext uri="{A12FA001-AC4F-418D-AE19-62706E023703}">
                      <ahyp:hlinkClr xmlns:ahyp="http://schemas.microsoft.com/office/drawing/2018/hyperlinkcolor" val="tx"/>
                    </a:ext>
                  </a:extLst>
                </a:hlinkClick>
              </a:rPr>
              <a:t>teknologi</a:t>
            </a:r>
            <a:r>
              <a:rPr lang="en-US" sz="3600" dirty="0"/>
              <a:t> </a:t>
            </a:r>
          </a:p>
        </p:txBody>
      </p:sp>
      <p:sp>
        <p:nvSpPr>
          <p:cNvPr id="10" name="Cloud 9">
            <a:extLst>
              <a:ext uri="{FF2B5EF4-FFF2-40B4-BE49-F238E27FC236}">
                <a16:creationId xmlns:a16="http://schemas.microsoft.com/office/drawing/2014/main" id="{BA1DFFB3-D4B4-146E-D274-B16E2344DE6B}"/>
              </a:ext>
            </a:extLst>
          </p:cNvPr>
          <p:cNvSpPr/>
          <p:nvPr/>
        </p:nvSpPr>
        <p:spPr>
          <a:xfrm>
            <a:off x="5667100" y="3619348"/>
            <a:ext cx="2302456" cy="1034279"/>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p>
        </p:txBody>
      </p:sp>
      <p:sp>
        <p:nvSpPr>
          <p:cNvPr id="12" name="Cloud 11">
            <a:extLst>
              <a:ext uri="{FF2B5EF4-FFF2-40B4-BE49-F238E27FC236}">
                <a16:creationId xmlns:a16="http://schemas.microsoft.com/office/drawing/2014/main" id="{079F1797-95F9-F5AF-9A21-DCA513F77FC9}"/>
              </a:ext>
            </a:extLst>
          </p:cNvPr>
          <p:cNvSpPr/>
          <p:nvPr/>
        </p:nvSpPr>
        <p:spPr>
          <a:xfrm>
            <a:off x="12893857" y="1067935"/>
            <a:ext cx="2508579" cy="762620"/>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0353C705-3C4F-AFC2-5FC6-883AC2225355}"/>
              </a:ext>
            </a:extLst>
          </p:cNvPr>
          <p:cNvSpPr/>
          <p:nvPr/>
        </p:nvSpPr>
        <p:spPr>
          <a:xfrm>
            <a:off x="20477604" y="1048913"/>
            <a:ext cx="2327034" cy="725899"/>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dirty="0"/>
              <a:t>Barn 5-6 </a:t>
            </a:r>
            <a:r>
              <a:rPr lang="en-US" sz="2000" dirty="0" err="1"/>
              <a:t>år</a:t>
            </a:r>
            <a:endParaRPr lang="en-US" sz="2000" dirty="0"/>
          </a:p>
        </p:txBody>
      </p:sp>
    </p:spTree>
    <p:extLst>
      <p:ext uri="{BB962C8B-B14F-4D97-AF65-F5344CB8AC3E}">
        <p14:creationId xmlns:p14="http://schemas.microsoft.com/office/powerpoint/2010/main" val="6728197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638682" y="386157"/>
            <a:ext cx="2297576" cy="317749"/>
          </a:xfrm>
        </p:spPr>
        <p:txBody>
          <a:bodyPr>
            <a:normAutofit fontScale="90000"/>
          </a:bodyPr>
          <a:lstStyle/>
          <a:p>
            <a:r>
              <a:rPr lang="nb-NO" sz="4000" dirty="0"/>
              <a:t>April 2027 </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2829440182"/>
              </p:ext>
            </p:extLst>
          </p:nvPr>
        </p:nvGraphicFramePr>
        <p:xfrm>
          <a:off x="638682" y="829577"/>
          <a:ext cx="22328894" cy="4608098"/>
        </p:xfrm>
        <a:graphic>
          <a:graphicData uri="http://schemas.openxmlformats.org/drawingml/2006/table">
            <a:tbl>
              <a:tblPr firstRow="1" bandRow="1">
                <a:tableStyleId>{5C22544A-7EE6-4342-B048-85BDC9FD1C3A}</a:tableStyleId>
              </a:tblPr>
              <a:tblGrid>
                <a:gridCol w="7210591">
                  <a:extLst>
                    <a:ext uri="{9D8B030D-6E8A-4147-A177-3AD203B41FA5}">
                      <a16:colId xmlns:a16="http://schemas.microsoft.com/office/drawing/2014/main" val="3065941703"/>
                    </a:ext>
                  </a:extLst>
                </a:gridCol>
                <a:gridCol w="7340662">
                  <a:extLst>
                    <a:ext uri="{9D8B030D-6E8A-4147-A177-3AD203B41FA5}">
                      <a16:colId xmlns:a16="http://schemas.microsoft.com/office/drawing/2014/main" val="2294066148"/>
                    </a:ext>
                  </a:extLst>
                </a:gridCol>
                <a:gridCol w="7777641">
                  <a:extLst>
                    <a:ext uri="{9D8B030D-6E8A-4147-A177-3AD203B41FA5}">
                      <a16:colId xmlns:a16="http://schemas.microsoft.com/office/drawing/2014/main" val="797645268"/>
                    </a:ext>
                  </a:extLst>
                </a:gridCol>
              </a:tblGrid>
              <a:tr h="4608098">
                <a:tc>
                  <a:txBody>
                    <a:bodyPr/>
                    <a:lstStyle/>
                    <a:p>
                      <a:r>
                        <a:rPr lang="nb-NO" sz="1800" b="0" dirty="0">
                          <a:solidFill>
                            <a:schemeClr val="tx1"/>
                          </a:solidFill>
                        </a:rPr>
                        <a:t>    </a:t>
                      </a:r>
                    </a:p>
                    <a:p>
                      <a:pPr lvl="0">
                        <a:buNone/>
                      </a:pPr>
                      <a:r>
                        <a:rPr lang="nb-NO" sz="1800" b="0" dirty="0">
                          <a:solidFill>
                            <a:schemeClr val="tx1"/>
                          </a:solidFill>
                        </a:rPr>
                        <a:t>Mål:</a:t>
                      </a:r>
                      <a:endParaRPr lang="nb-NO" sz="7200" dirty="0"/>
                    </a:p>
                    <a:p>
                      <a:r>
                        <a:rPr lang="nb-NO" sz="1800" b="0" dirty="0">
                          <a:solidFill>
                            <a:schemeClr val="tx1"/>
                          </a:solidFill>
                        </a:rPr>
                        <a:t>•Barna får erfaring med forandringene som skjer i naturen når det er vår.</a:t>
                      </a:r>
                    </a:p>
                    <a:p>
                      <a:r>
                        <a:rPr lang="nb-NO" sz="1800" b="0" dirty="0">
                          <a:solidFill>
                            <a:schemeClr val="tx1"/>
                          </a:solidFill>
                        </a:rPr>
                        <a:t>​</a:t>
                      </a:r>
                    </a:p>
                    <a:p>
                      <a:r>
                        <a:rPr lang="nb-NO" sz="1800" b="0" dirty="0">
                          <a:solidFill>
                            <a:schemeClr val="tx1"/>
                          </a:solidFill>
                        </a:rPr>
                        <a:t>Tiltak: </a:t>
                      </a:r>
                    </a:p>
                    <a:p>
                      <a:r>
                        <a:rPr lang="nb-NO" sz="1800" b="0" dirty="0">
                          <a:solidFill>
                            <a:schemeClr val="tx1"/>
                          </a:solidFill>
                        </a:rPr>
                        <a:t>•Går på tur i nærmiljøet og ser etter vårtegn.</a:t>
                      </a:r>
                    </a:p>
                    <a:p>
                      <a:r>
                        <a:rPr lang="nb-NO" sz="1800" b="0" dirty="0">
                          <a:solidFill>
                            <a:schemeClr val="tx1"/>
                          </a:solidFill>
                        </a:rPr>
                        <a:t>•Vi synger vårsanger.</a:t>
                      </a:r>
                    </a:p>
                    <a:p>
                      <a:r>
                        <a:rPr lang="nb-NO" sz="1800" b="0" dirty="0">
                          <a:solidFill>
                            <a:schemeClr val="tx1"/>
                          </a:solidFill>
                        </a:rPr>
                        <a:t>•Vi bruker sansene når vi er ute.</a:t>
                      </a:r>
                    </a:p>
                    <a:p>
                      <a:endParaRPr lang="nb-NO" sz="1800" b="0" i="0" u="none" strike="noStrike" kern="1200" baseline="0" dirty="0">
                        <a:solidFill>
                          <a:schemeClr val="tx1"/>
                        </a:solidFill>
                        <a:latin typeface="+mn-lt"/>
                        <a:ea typeface="+mn-ea"/>
                        <a:cs typeface="+mn-cs"/>
                      </a:endParaRPr>
                    </a:p>
                    <a:p>
                      <a:pPr lvl="0">
                        <a:buNone/>
                      </a:pPr>
                      <a:r>
                        <a:rPr lang="nb-NO" sz="1800" b="0" i="0" u="none" strike="noStrike" kern="1200" baseline="0" dirty="0">
                          <a:solidFill>
                            <a:schemeClr val="tx1"/>
                          </a:solidFill>
                          <a:latin typeface="+mn-lt"/>
                          <a:ea typeface="+mn-ea"/>
                          <a:cs typeface="+mn-cs"/>
                        </a:rPr>
                        <a:t>Målekriterier:</a:t>
                      </a:r>
                      <a:endParaRPr lang="nb-NO" sz="1800" b="0" dirty="0">
                        <a:solidFill>
                          <a:schemeClr val="tx1"/>
                        </a:solidFill>
                      </a:endParaRPr>
                    </a:p>
                    <a:p>
                      <a:r>
                        <a:rPr lang="nb-NO" sz="1800" b="0" i="0" u="none" strike="noStrike" kern="1200" baseline="0" dirty="0">
                          <a:solidFill>
                            <a:schemeClr val="tx1"/>
                          </a:solidFill>
                          <a:latin typeface="+mn-lt"/>
                          <a:ea typeface="+mn-ea"/>
                          <a:cs typeface="+mn-cs"/>
                        </a:rPr>
                        <a:t>•Barna viser undring og glede når de oppdager småkryp.</a:t>
                      </a:r>
                    </a:p>
                    <a:p>
                      <a:r>
                        <a:rPr lang="nb-NO" sz="1800" b="0" i="0" u="none" strike="noStrike" kern="1200" baseline="0" dirty="0">
                          <a:solidFill>
                            <a:schemeClr val="tx1"/>
                          </a:solidFill>
                          <a:latin typeface="+mn-lt"/>
                          <a:ea typeface="+mn-ea"/>
                          <a:cs typeface="+mn-cs"/>
                        </a:rPr>
                        <a:t>•Barna reagerer ved å ville plukke opp søppel når de ser det.</a:t>
                      </a:r>
                    </a:p>
                    <a:p>
                      <a:r>
                        <a:rPr lang="nb-NO" sz="1800" b="0" i="0" u="none" strike="noStrike" kern="1200" baseline="0" dirty="0">
                          <a:solidFill>
                            <a:schemeClr val="tx1"/>
                          </a:solidFill>
                          <a:latin typeface="+mn-lt"/>
                          <a:ea typeface="+mn-ea"/>
                          <a:cs typeface="+mn-cs"/>
                        </a:rPr>
                        <a:t>•Barna deltar på sanger om vårblomster.	</a:t>
                      </a:r>
                    </a:p>
                    <a:p>
                      <a:endParaRPr lang="nb-NO" sz="1800" b="0" dirty="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endParaRPr>
                    </a:p>
                    <a:p>
                      <a:pPr lvl="0">
                        <a:buNone/>
                      </a:pPr>
                      <a:r>
                        <a:rPr lang="nb-NO" sz="1800" b="0" dirty="0">
                          <a:solidFill>
                            <a:schemeClr val="tx1"/>
                          </a:solidFill>
                        </a:rPr>
                        <a:t>Mål:</a:t>
                      </a:r>
                      <a:endParaRPr lang="nb-NO" sz="7200" dirty="0"/>
                    </a:p>
                    <a:p>
                      <a:r>
                        <a:rPr lang="nb-NO" sz="1800" b="0" dirty="0">
                          <a:solidFill>
                            <a:schemeClr val="tx1"/>
                          </a:solidFill>
                        </a:rPr>
                        <a:t>•Barna får erfaring med forandringene som skjer i naturen når det er vår.</a:t>
                      </a:r>
                    </a:p>
                    <a:p>
                      <a:r>
                        <a:rPr lang="nb-NO" sz="1800" b="0" dirty="0">
                          <a:solidFill>
                            <a:schemeClr val="tx1"/>
                          </a:solidFill>
                        </a:rPr>
                        <a:t>​</a:t>
                      </a:r>
                    </a:p>
                    <a:p>
                      <a:r>
                        <a:rPr lang="nb-NO" sz="1800" b="0" dirty="0">
                          <a:solidFill>
                            <a:schemeClr val="tx1"/>
                          </a:solidFill>
                        </a:rPr>
                        <a:t>Tiltak: </a:t>
                      </a:r>
                    </a:p>
                    <a:p>
                      <a:r>
                        <a:rPr lang="nb-NO" sz="1800" b="0" dirty="0">
                          <a:solidFill>
                            <a:schemeClr val="tx1"/>
                          </a:solidFill>
                        </a:rPr>
                        <a:t>•Går på tur i nærmiljøet og ser etter vårtegn.</a:t>
                      </a:r>
                    </a:p>
                    <a:p>
                      <a:r>
                        <a:rPr lang="nb-NO" sz="1800" b="0" dirty="0">
                          <a:solidFill>
                            <a:schemeClr val="tx1"/>
                          </a:solidFill>
                        </a:rPr>
                        <a:t>•Bruker ulike kreative prosesser for å gjenskape vårtegn.</a:t>
                      </a:r>
                    </a:p>
                    <a:p>
                      <a:r>
                        <a:rPr lang="nb-NO" sz="1800" b="0" dirty="0">
                          <a:solidFill>
                            <a:schemeClr val="tx1"/>
                          </a:solidFill>
                        </a:rPr>
                        <a:t>•Vi synger vårsanger.</a:t>
                      </a:r>
                    </a:p>
                    <a:p>
                      <a:r>
                        <a:rPr lang="nb-NO" sz="1800" b="0" dirty="0">
                          <a:solidFill>
                            <a:schemeClr val="tx1"/>
                          </a:solidFill>
                        </a:rPr>
                        <a:t>​</a:t>
                      </a:r>
                    </a:p>
                    <a:p>
                      <a:r>
                        <a:rPr lang="nb-NO" sz="1800" b="0" dirty="0">
                          <a:solidFill>
                            <a:schemeClr val="tx1"/>
                          </a:solidFill>
                        </a:rPr>
                        <a:t>​Målekriterier:</a:t>
                      </a:r>
                    </a:p>
                    <a:p>
                      <a:r>
                        <a:rPr lang="nb-NO" sz="1800" b="0" dirty="0">
                          <a:solidFill>
                            <a:schemeClr val="tx1"/>
                          </a:solidFill>
                        </a:rPr>
                        <a:t>•Barna kan navnet på to vårblomster.</a:t>
                      </a:r>
                    </a:p>
                    <a:p>
                      <a:r>
                        <a:rPr lang="nb-NO" sz="1800" b="0" dirty="0">
                          <a:solidFill>
                            <a:schemeClr val="tx1"/>
                          </a:solidFill>
                        </a:rPr>
                        <a:t>•Det syns visuelt på avdelingen at vi jobber med vårtegn.</a:t>
                      </a:r>
                    </a:p>
                    <a:p>
                      <a:r>
                        <a:rPr lang="nb-NO" sz="1800" b="0" dirty="0">
                          <a:solidFill>
                            <a:schemeClr val="tx1"/>
                          </a:solidFill>
                        </a:rPr>
                        <a:t>•Barna kan en vårsang.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endParaRPr>
                    </a:p>
                    <a:p>
                      <a:r>
                        <a:rPr lang="nb-NO" sz="1800" b="0" i="0" u="none" strike="noStrike" kern="1200" baseline="0" dirty="0">
                          <a:solidFill>
                            <a:schemeClr val="tx1"/>
                          </a:solidFill>
                          <a:latin typeface="+mn-lt"/>
                          <a:ea typeface="+mn-ea"/>
                          <a:cs typeface="+mn-cs"/>
                        </a:rPr>
                        <a:t>Mål:</a:t>
                      </a:r>
                      <a:endParaRPr lang="nb-NO" sz="7200" dirty="0"/>
                    </a:p>
                    <a:p>
                      <a:r>
                        <a:rPr lang="nb-NO" sz="1800" b="0" i="0" u="none" strike="noStrike" kern="1200" baseline="0" dirty="0">
                          <a:solidFill>
                            <a:schemeClr val="tx1"/>
                          </a:solidFill>
                          <a:latin typeface="+mn-lt"/>
                          <a:ea typeface="+mn-ea"/>
                          <a:cs typeface="+mn-cs"/>
                        </a:rPr>
                        <a:t>•Barna får erfaring med forandringene som skjer i naturen når det er vår.</a:t>
                      </a:r>
                    </a:p>
                    <a:p>
                      <a:endParaRPr lang="nb-NO" sz="1800" b="0" i="0" u="none" strike="noStrike" kern="1200" baseline="0" dirty="0">
                        <a:solidFill>
                          <a:schemeClr val="tx1"/>
                        </a:solidFill>
                        <a:latin typeface="+mn-lt"/>
                        <a:ea typeface="+mn-ea"/>
                        <a:cs typeface="+mn-cs"/>
                      </a:endParaRPr>
                    </a:p>
                    <a:p>
                      <a:r>
                        <a:rPr lang="nb-NO" sz="1800" b="0" i="0" u="none" strike="noStrike" kern="1200" baseline="0" dirty="0">
                          <a:solidFill>
                            <a:schemeClr val="tx1"/>
                          </a:solidFill>
                          <a:latin typeface="+mn-lt"/>
                          <a:ea typeface="+mn-ea"/>
                          <a:cs typeface="+mn-cs"/>
                        </a:rPr>
                        <a:t>Tiltak:</a:t>
                      </a:r>
                    </a:p>
                    <a:p>
                      <a:r>
                        <a:rPr lang="nb-NO" sz="1800" b="0" i="0" u="none" strike="noStrike" kern="1200" baseline="0" dirty="0">
                          <a:solidFill>
                            <a:schemeClr val="tx1"/>
                          </a:solidFill>
                          <a:latin typeface="+mn-lt"/>
                          <a:ea typeface="+mn-ea"/>
                          <a:cs typeface="+mn-cs"/>
                        </a:rPr>
                        <a:t>•Går ut på tur i nærmiljøet og ser etter vårtegn.</a:t>
                      </a:r>
                    </a:p>
                    <a:p>
                      <a:r>
                        <a:rPr lang="nb-NO" sz="1800" b="0" i="0" u="none" strike="noStrike" kern="1200" baseline="0" dirty="0">
                          <a:solidFill>
                            <a:schemeClr val="tx1"/>
                          </a:solidFill>
                          <a:latin typeface="+mn-lt"/>
                          <a:ea typeface="+mn-ea"/>
                          <a:cs typeface="+mn-cs"/>
                        </a:rPr>
                        <a:t>•Bruker ulike kreative prosesser for å gjenskape vårtegn.</a:t>
                      </a:r>
                    </a:p>
                    <a:p>
                      <a:r>
                        <a:rPr lang="nb-NO" sz="1800" b="0" i="0" u="none" strike="noStrike" kern="1200" baseline="0" dirty="0">
                          <a:solidFill>
                            <a:schemeClr val="tx1"/>
                          </a:solidFill>
                          <a:latin typeface="+mn-lt"/>
                          <a:ea typeface="+mn-ea"/>
                          <a:cs typeface="+mn-cs"/>
                        </a:rPr>
                        <a:t>•Barna plukker søppel i nærmiljøet</a:t>
                      </a:r>
                    </a:p>
                    <a:p>
                      <a:r>
                        <a:rPr lang="nb-NO" sz="1800" b="0" i="0" u="none" strike="noStrike" kern="1200" baseline="0" dirty="0">
                          <a:solidFill>
                            <a:schemeClr val="tx1"/>
                          </a:solidFill>
                          <a:latin typeface="+mn-lt"/>
                          <a:ea typeface="+mn-ea"/>
                          <a:cs typeface="+mn-cs"/>
                        </a:rPr>
                        <a:t>•Vi finner vårtegn og opplever dyre –og blomsterlivet på tur.</a:t>
                      </a:r>
                    </a:p>
                    <a:p>
                      <a:endParaRPr lang="nb-NO" sz="1800" b="0" i="0" u="none" strike="noStrike" kern="1200" baseline="0" dirty="0">
                        <a:solidFill>
                          <a:schemeClr val="tx1"/>
                        </a:solidFill>
                        <a:latin typeface="+mn-lt"/>
                        <a:ea typeface="+mn-ea"/>
                        <a:cs typeface="+mn-cs"/>
                      </a:endParaRPr>
                    </a:p>
                    <a:p>
                      <a:pPr lvl="0">
                        <a:buNone/>
                      </a:pPr>
                      <a:r>
                        <a:rPr lang="nb-NO" sz="1800" b="0" i="0" u="none" strike="noStrike" kern="1200" baseline="0" dirty="0">
                          <a:solidFill>
                            <a:schemeClr val="tx1"/>
                          </a:solidFill>
                          <a:latin typeface="+mn-lt"/>
                          <a:ea typeface="+mn-ea"/>
                          <a:cs typeface="+mn-cs"/>
                        </a:rPr>
                        <a:t>Målekriterier:</a:t>
                      </a:r>
                    </a:p>
                    <a:p>
                      <a:r>
                        <a:rPr lang="nb-NO" sz="1800" b="0" i="0" u="none" strike="noStrike" kern="1200" baseline="0" dirty="0">
                          <a:solidFill>
                            <a:schemeClr val="tx1"/>
                          </a:solidFill>
                          <a:latin typeface="+mn-lt"/>
                          <a:ea typeface="+mn-ea"/>
                          <a:cs typeface="+mn-cs"/>
                        </a:rPr>
                        <a:t>•Barna kan navnet på tre vårblomster.</a:t>
                      </a:r>
                    </a:p>
                    <a:p>
                      <a:r>
                        <a:rPr lang="nb-NO" sz="1800" b="0" i="0" u="none" strike="noStrike" kern="1200" baseline="0" dirty="0">
                          <a:solidFill>
                            <a:schemeClr val="tx1"/>
                          </a:solidFill>
                          <a:latin typeface="+mn-lt"/>
                          <a:ea typeface="+mn-ea"/>
                          <a:cs typeface="+mn-cs"/>
                        </a:rPr>
                        <a:t>•Det syns visuelt på avdelingen at vi jobber med vårtegn.</a:t>
                      </a:r>
                    </a:p>
                    <a:p>
                      <a:r>
                        <a:rPr lang="nb-NO" sz="1800" b="0" i="0" u="none" strike="noStrike" kern="1200" baseline="0" dirty="0">
                          <a:solidFill>
                            <a:schemeClr val="tx1"/>
                          </a:solidFill>
                          <a:latin typeface="+mn-lt"/>
                          <a:ea typeface="+mn-ea"/>
                          <a:cs typeface="+mn-cs"/>
                        </a:rPr>
                        <a:t>•Barna kan to vårsanger.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2490852552"/>
              </p:ext>
            </p:extLst>
          </p:nvPr>
        </p:nvGraphicFramePr>
        <p:xfrm>
          <a:off x="638682" y="5437673"/>
          <a:ext cx="22346824" cy="8278325"/>
        </p:xfrm>
        <a:graphic>
          <a:graphicData uri="http://schemas.openxmlformats.org/drawingml/2006/table">
            <a:tbl>
              <a:tblPr firstRow="1" bandRow="1">
                <a:tableStyleId>{F5AB1C69-6EDB-4FF4-983F-18BD219EF322}</a:tableStyleId>
              </a:tblPr>
              <a:tblGrid>
                <a:gridCol w="2804177">
                  <a:extLst>
                    <a:ext uri="{9D8B030D-6E8A-4147-A177-3AD203B41FA5}">
                      <a16:colId xmlns:a16="http://schemas.microsoft.com/office/drawing/2014/main" val="3805073830"/>
                    </a:ext>
                  </a:extLst>
                </a:gridCol>
                <a:gridCol w="3474614">
                  <a:extLst>
                    <a:ext uri="{9D8B030D-6E8A-4147-A177-3AD203B41FA5}">
                      <a16:colId xmlns:a16="http://schemas.microsoft.com/office/drawing/2014/main" val="2495256699"/>
                    </a:ext>
                  </a:extLst>
                </a:gridCol>
                <a:gridCol w="3640950">
                  <a:extLst>
                    <a:ext uri="{9D8B030D-6E8A-4147-A177-3AD203B41FA5}">
                      <a16:colId xmlns:a16="http://schemas.microsoft.com/office/drawing/2014/main" val="84050030"/>
                    </a:ext>
                  </a:extLst>
                </a:gridCol>
                <a:gridCol w="3437651">
                  <a:extLst>
                    <a:ext uri="{9D8B030D-6E8A-4147-A177-3AD203B41FA5}">
                      <a16:colId xmlns:a16="http://schemas.microsoft.com/office/drawing/2014/main" val="2207823375"/>
                    </a:ext>
                  </a:extLst>
                </a:gridCol>
                <a:gridCol w="3271310">
                  <a:extLst>
                    <a:ext uri="{9D8B030D-6E8A-4147-A177-3AD203B41FA5}">
                      <a16:colId xmlns:a16="http://schemas.microsoft.com/office/drawing/2014/main" val="4073347226"/>
                    </a:ext>
                  </a:extLst>
                </a:gridCol>
                <a:gridCol w="3012564">
                  <a:extLst>
                    <a:ext uri="{9D8B030D-6E8A-4147-A177-3AD203B41FA5}">
                      <a16:colId xmlns:a16="http://schemas.microsoft.com/office/drawing/2014/main" val="3288999130"/>
                    </a:ext>
                  </a:extLst>
                </a:gridCol>
                <a:gridCol w="2705558">
                  <a:extLst>
                    <a:ext uri="{9D8B030D-6E8A-4147-A177-3AD203B41FA5}">
                      <a16:colId xmlns:a16="http://schemas.microsoft.com/office/drawing/2014/main" val="319748254"/>
                    </a:ext>
                  </a:extLst>
                </a:gridCol>
              </a:tblGrid>
              <a:tr h="1067210">
                <a:tc gridSpan="7">
                  <a:txBody>
                    <a:bodyPr/>
                    <a:lstStyle/>
                    <a:p>
                      <a:r>
                        <a:rPr lang="nb-NO" sz="3600" b="0" dirty="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442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3.</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4.</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442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5.</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14)</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6.</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7.</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8.</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9.</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10.</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11.</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878466283"/>
                  </a:ext>
                </a:extLst>
              </a:tr>
              <a:tr h="1442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12.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13.</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14.</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15.</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16.</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17.</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18.</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5213087"/>
                  </a:ext>
                </a:extLst>
              </a:tr>
              <a:tr h="1442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19.</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20.</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21.</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22.</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23.</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24.</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25.</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911739617"/>
                  </a:ext>
                </a:extLst>
              </a:tr>
              <a:tr h="1442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26.</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27.</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28.</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29.</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30.</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990014921"/>
                  </a:ext>
                </a:extLst>
              </a:tr>
            </a:tbl>
          </a:graphicData>
        </a:graphic>
      </p:graphicFrame>
      <p:sp>
        <p:nvSpPr>
          <p:cNvPr id="3" name="TextBox 2">
            <a:extLst>
              <a:ext uri="{FF2B5EF4-FFF2-40B4-BE49-F238E27FC236}">
                <a16:creationId xmlns:a16="http://schemas.microsoft.com/office/drawing/2014/main" id="{3D627458-B617-20C7-BD88-6882115A1892}"/>
              </a:ext>
            </a:extLst>
          </p:cNvPr>
          <p:cNvSpPr txBox="1"/>
          <p:nvPr/>
        </p:nvSpPr>
        <p:spPr>
          <a:xfrm>
            <a:off x="10793506" y="175706"/>
            <a:ext cx="12759207" cy="738652"/>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dirty="0"/>
              <a:t>Fra </a:t>
            </a:r>
            <a:r>
              <a:rPr lang="en-US" sz="3600" dirty="0" err="1"/>
              <a:t>Rammeplanen</a:t>
            </a:r>
            <a:r>
              <a:rPr lang="en-US" sz="3600" dirty="0"/>
              <a:t>: </a:t>
            </a:r>
            <a:r>
              <a:rPr lang="en-US" sz="3600" dirty="0" err="1">
                <a:ea typeface="Roboto"/>
                <a:cs typeface="Roboto"/>
                <a:hlinkClick r:id="rId2">
                  <a:extLst>
                    <a:ext uri="{A12FA001-AC4F-418D-AE19-62706E023703}">
                      <ahyp:hlinkClr xmlns:ahyp="http://schemas.microsoft.com/office/drawing/2018/hyperlinkcolor" val="tx"/>
                    </a:ext>
                  </a:extLst>
                </a:hlinkClick>
              </a:rPr>
              <a:t>Barnehagen</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skal</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ivareta</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barnas</a:t>
            </a:r>
            <a:r>
              <a:rPr lang="en-US" sz="3600" dirty="0">
                <a:ea typeface="Roboto"/>
                <a:cs typeface="Roboto"/>
                <a:hlinkClick r:id="rId2">
                  <a:extLst>
                    <a:ext uri="{A12FA001-AC4F-418D-AE19-62706E023703}">
                      <ahyp:hlinkClr xmlns:ahyp="http://schemas.microsoft.com/office/drawing/2018/hyperlinkcolor" val="tx"/>
                    </a:ext>
                  </a:extLst>
                </a:hlinkClick>
              </a:rPr>
              <a:t> </a:t>
            </a:r>
            <a:r>
              <a:rPr lang="en-US" sz="3600" dirty="0" err="1">
                <a:ea typeface="Roboto"/>
                <a:cs typeface="Roboto"/>
                <a:hlinkClick r:id="rId2">
                  <a:extLst>
                    <a:ext uri="{A12FA001-AC4F-418D-AE19-62706E023703}">
                      <ahyp:hlinkClr xmlns:ahyp="http://schemas.microsoft.com/office/drawing/2018/hyperlinkcolor" val="tx"/>
                    </a:ext>
                  </a:extLst>
                </a:hlinkClick>
              </a:rPr>
              <a:t>behov</a:t>
            </a:r>
            <a:r>
              <a:rPr lang="en-US" sz="3600" dirty="0">
                <a:ea typeface="Roboto"/>
                <a:cs typeface="Roboto"/>
                <a:hlinkClick r:id="rId2">
                  <a:extLst>
                    <a:ext uri="{A12FA001-AC4F-418D-AE19-62706E023703}">
                      <ahyp:hlinkClr xmlns:ahyp="http://schemas.microsoft.com/office/drawing/2018/hyperlinkcolor" val="tx"/>
                    </a:ext>
                  </a:extLst>
                </a:hlinkClick>
              </a:rPr>
              <a:t> for lek</a:t>
            </a:r>
            <a:endParaRPr lang="en-US" sz="3600" dirty="0">
              <a:hlinkClick r:id="rId2">
                <a:extLst>
                  <a:ext uri="{A12FA001-AC4F-418D-AE19-62706E023703}">
                    <ahyp:hlinkClr xmlns:ahyp="http://schemas.microsoft.com/office/drawing/2018/hyperlinkcolor" val="tx"/>
                  </a:ext>
                </a:extLst>
              </a:hlinkClick>
            </a:endParaRPr>
          </a:p>
        </p:txBody>
      </p:sp>
      <p:sp>
        <p:nvSpPr>
          <p:cNvPr id="10" name="Cloud 9">
            <a:extLst>
              <a:ext uri="{FF2B5EF4-FFF2-40B4-BE49-F238E27FC236}">
                <a16:creationId xmlns:a16="http://schemas.microsoft.com/office/drawing/2014/main" id="{9D45ED78-7DA9-1D84-ECC2-60B015C58E9D}"/>
              </a:ext>
            </a:extLst>
          </p:cNvPr>
          <p:cNvSpPr/>
          <p:nvPr/>
        </p:nvSpPr>
        <p:spPr>
          <a:xfrm>
            <a:off x="5625980" y="2830064"/>
            <a:ext cx="1993386" cy="607120"/>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dirty="0"/>
              <a:t>Barn 1-2 </a:t>
            </a:r>
            <a:r>
              <a:rPr lang="en-US" sz="2000" dirty="0" err="1"/>
              <a:t>år</a:t>
            </a:r>
            <a:endParaRPr lang="en-US" sz="2000" dirty="0"/>
          </a:p>
        </p:txBody>
      </p:sp>
      <p:sp>
        <p:nvSpPr>
          <p:cNvPr id="12" name="Cloud 11">
            <a:extLst>
              <a:ext uri="{FF2B5EF4-FFF2-40B4-BE49-F238E27FC236}">
                <a16:creationId xmlns:a16="http://schemas.microsoft.com/office/drawing/2014/main" id="{6C5F4068-BBAD-4F2D-6665-8FC23D01B15D}"/>
              </a:ext>
            </a:extLst>
          </p:cNvPr>
          <p:cNvSpPr/>
          <p:nvPr/>
        </p:nvSpPr>
        <p:spPr>
          <a:xfrm>
            <a:off x="12789698" y="1963953"/>
            <a:ext cx="2321687" cy="635877"/>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dirty="0"/>
              <a:t>Barn 3-4 </a:t>
            </a:r>
            <a:r>
              <a:rPr lang="en-US" sz="2000" dirty="0" err="1"/>
              <a:t>år</a:t>
            </a:r>
            <a:endParaRPr lang="en-US" sz="2000" dirty="0"/>
          </a:p>
        </p:txBody>
      </p:sp>
      <p:sp>
        <p:nvSpPr>
          <p:cNvPr id="14" name="Cloud 13">
            <a:extLst>
              <a:ext uri="{FF2B5EF4-FFF2-40B4-BE49-F238E27FC236}">
                <a16:creationId xmlns:a16="http://schemas.microsoft.com/office/drawing/2014/main" id="{7FC7574B-657A-6293-B8DD-0E675CC623D4}"/>
              </a:ext>
            </a:extLst>
          </p:cNvPr>
          <p:cNvSpPr/>
          <p:nvPr/>
        </p:nvSpPr>
        <p:spPr>
          <a:xfrm>
            <a:off x="20208911" y="1963953"/>
            <a:ext cx="2321687" cy="635877"/>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10805631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579384" y="519380"/>
            <a:ext cx="2366947" cy="455700"/>
          </a:xfrm>
        </p:spPr>
        <p:txBody>
          <a:bodyPr>
            <a:normAutofit fontScale="90000"/>
          </a:bodyPr>
          <a:lstStyle/>
          <a:p>
            <a:r>
              <a:rPr lang="nb-NO" sz="4000" dirty="0"/>
              <a:t>Mai 2027 </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2333040687"/>
              </p:ext>
            </p:extLst>
          </p:nvPr>
        </p:nvGraphicFramePr>
        <p:xfrm>
          <a:off x="566400" y="1049438"/>
          <a:ext cx="23046635" cy="6217908"/>
        </p:xfrm>
        <a:graphic>
          <a:graphicData uri="http://schemas.openxmlformats.org/drawingml/2006/table">
            <a:tbl>
              <a:tblPr firstRow="1" bandRow="1">
                <a:tableStyleId>{5C22544A-7EE6-4342-B048-85BDC9FD1C3A}</a:tableStyleId>
              </a:tblPr>
              <a:tblGrid>
                <a:gridCol w="7187850">
                  <a:extLst>
                    <a:ext uri="{9D8B030D-6E8A-4147-A177-3AD203B41FA5}">
                      <a16:colId xmlns:a16="http://schemas.microsoft.com/office/drawing/2014/main" val="3065941703"/>
                    </a:ext>
                  </a:extLst>
                </a:gridCol>
                <a:gridCol w="7643956">
                  <a:extLst>
                    <a:ext uri="{9D8B030D-6E8A-4147-A177-3AD203B41FA5}">
                      <a16:colId xmlns:a16="http://schemas.microsoft.com/office/drawing/2014/main" val="2294066148"/>
                    </a:ext>
                  </a:extLst>
                </a:gridCol>
                <a:gridCol w="8214829">
                  <a:extLst>
                    <a:ext uri="{9D8B030D-6E8A-4147-A177-3AD203B41FA5}">
                      <a16:colId xmlns:a16="http://schemas.microsoft.com/office/drawing/2014/main" val="797645268"/>
                    </a:ext>
                  </a:extLst>
                </a:gridCol>
              </a:tblGrid>
              <a:tr h="5494797">
                <a:tc>
                  <a:txBody>
                    <a:bodyPr/>
                    <a:lstStyle/>
                    <a:p>
                      <a:endParaRPr lang="nb-NO" sz="1800" b="0" dirty="0">
                        <a:solidFill>
                          <a:schemeClr val="tx1"/>
                        </a:solidFill>
                      </a:endParaRPr>
                    </a:p>
                    <a:p>
                      <a:r>
                        <a:rPr lang="nb-NO" sz="1800" b="0" dirty="0">
                          <a:solidFill>
                            <a:schemeClr val="tx1"/>
                          </a:solidFill>
                        </a:rPr>
                        <a:t>Mål:</a:t>
                      </a:r>
                    </a:p>
                    <a:p>
                      <a:r>
                        <a:rPr lang="nb-NO" sz="1800" dirty="0">
                          <a:solidFill>
                            <a:schemeClr val="tx1"/>
                          </a:solidFill>
                        </a:rPr>
                        <a:t>• </a:t>
                      </a:r>
                      <a:r>
                        <a:rPr lang="nb-NO" sz="1800" b="0" dirty="0">
                          <a:solidFill>
                            <a:schemeClr val="tx1"/>
                          </a:solidFill>
                        </a:rPr>
                        <a:t>Barna gjenkjenner det norske flagget og kjenner til minst en 17.mai sang.</a:t>
                      </a:r>
                    </a:p>
                    <a:p>
                      <a:r>
                        <a:rPr lang="nb-NO" sz="1800" b="0" dirty="0">
                          <a:solidFill>
                            <a:schemeClr val="tx1"/>
                          </a:solidFill>
                        </a:rPr>
                        <a:t>​</a:t>
                      </a:r>
                    </a:p>
                    <a:p>
                      <a:r>
                        <a:rPr lang="nb-NO" sz="1800" b="0" dirty="0">
                          <a:solidFill>
                            <a:schemeClr val="tx1"/>
                          </a:solidFill>
                        </a:rPr>
                        <a:t>Tiltak:</a:t>
                      </a:r>
                    </a:p>
                    <a:p>
                      <a:r>
                        <a:rPr lang="nb-NO" sz="1800" b="0" dirty="0">
                          <a:solidFill>
                            <a:schemeClr val="tx1"/>
                          </a:solidFill>
                        </a:rPr>
                        <a:t>•Vi synger 17. mai-sanger, og pynter avdelingen.</a:t>
                      </a:r>
                    </a:p>
                    <a:p>
                      <a:r>
                        <a:rPr lang="nb-NO" sz="1800" b="0" dirty="0">
                          <a:solidFill>
                            <a:schemeClr val="tx1"/>
                          </a:solidFill>
                        </a:rPr>
                        <a:t>•Vi bruker fargene rødt ,hvitt og blått til tegne og maleaktiviteter.</a:t>
                      </a:r>
                    </a:p>
                    <a:p>
                      <a:r>
                        <a:rPr lang="nb-NO" sz="1800" b="0" dirty="0">
                          <a:solidFill>
                            <a:schemeClr val="tx1"/>
                          </a:solidFill>
                        </a:rPr>
                        <a:t>•Vi bruker musikk til dans og bevegelse.</a:t>
                      </a:r>
                    </a:p>
                    <a:p>
                      <a:r>
                        <a:rPr lang="nb-NO" sz="1800" b="0" dirty="0">
                          <a:solidFill>
                            <a:schemeClr val="tx1"/>
                          </a:solidFill>
                        </a:rPr>
                        <a:t>​</a:t>
                      </a:r>
                    </a:p>
                    <a:p>
                      <a:r>
                        <a:rPr lang="nb-NO" sz="1800" b="0" dirty="0">
                          <a:solidFill>
                            <a:schemeClr val="tx1"/>
                          </a:solidFill>
                        </a:rPr>
                        <a:t>Målekriterier:</a:t>
                      </a:r>
                    </a:p>
                    <a:p>
                      <a:r>
                        <a:rPr lang="nb-NO" sz="1800" b="0" dirty="0">
                          <a:solidFill>
                            <a:schemeClr val="tx1"/>
                          </a:solidFill>
                        </a:rPr>
                        <a:t>•Barna kjenner igjen eller synger en 17.mai sang.</a:t>
                      </a:r>
                    </a:p>
                    <a:p>
                      <a:r>
                        <a:rPr lang="nb-NO" sz="1800" b="0" dirty="0">
                          <a:solidFill>
                            <a:schemeClr val="tx1"/>
                          </a:solidFill>
                        </a:rPr>
                        <a:t>•Barna kjenner igjen fargene og formen av den norske flagget.</a:t>
                      </a:r>
                    </a:p>
                    <a:p>
                      <a:r>
                        <a:rPr lang="nb-NO" sz="1800" b="0" dirty="0">
                          <a:solidFill>
                            <a:schemeClr val="tx1"/>
                          </a:solidFill>
                        </a:rPr>
                        <a:t>•Barna viser glede når vi setter på </a:t>
                      </a:r>
                    </a:p>
                    <a:p>
                      <a:r>
                        <a:rPr lang="nb-NO" sz="7200" dirty="0"/>
                        <a:t>sikk og beveger kroppen.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3600" b="1" dirty="0">
                        <a:solidFill>
                          <a:schemeClr val="lt1"/>
                        </a:solidFill>
                      </a:endParaRPr>
                    </a:p>
                    <a:p>
                      <a:r>
                        <a:rPr lang="nb-NO" sz="1800" b="0" dirty="0">
                          <a:solidFill>
                            <a:schemeClr val="tx1"/>
                          </a:solidFill>
                        </a:rPr>
                        <a:t>Mål:</a:t>
                      </a:r>
                    </a:p>
                    <a:p>
                      <a:r>
                        <a:rPr lang="nb-NO" sz="1800" b="0" dirty="0">
                          <a:solidFill>
                            <a:schemeClr val="tx1"/>
                          </a:solidFill>
                        </a:rPr>
                        <a:t>• Barna lærer om 17.mai.</a:t>
                      </a:r>
                    </a:p>
                    <a:p>
                      <a:r>
                        <a:rPr lang="nb-NO" sz="1800" b="0" dirty="0">
                          <a:solidFill>
                            <a:schemeClr val="tx1"/>
                          </a:solidFill>
                        </a:rPr>
                        <a:t>​</a:t>
                      </a:r>
                    </a:p>
                    <a:p>
                      <a:r>
                        <a:rPr lang="nb-NO" sz="1800" b="0" dirty="0">
                          <a:solidFill>
                            <a:schemeClr val="tx1"/>
                          </a:solidFill>
                        </a:rPr>
                        <a:t>Tiltak:</a:t>
                      </a:r>
                    </a:p>
                    <a:p>
                      <a:r>
                        <a:rPr lang="nb-NO" sz="1800" b="0" dirty="0">
                          <a:solidFill>
                            <a:schemeClr val="tx1"/>
                          </a:solidFill>
                        </a:rPr>
                        <a:t>•Vi synger 17. mai-sanger, og pynter avdelingen.</a:t>
                      </a:r>
                    </a:p>
                    <a:p>
                      <a:r>
                        <a:rPr lang="nb-NO" sz="1800" b="0" dirty="0">
                          <a:solidFill>
                            <a:schemeClr val="tx1"/>
                          </a:solidFill>
                        </a:rPr>
                        <a:t>•Vi forteller om Grunnloven.</a:t>
                      </a:r>
                    </a:p>
                    <a:p>
                      <a:r>
                        <a:rPr lang="nb-NO" sz="1800" b="0" dirty="0">
                          <a:solidFill>
                            <a:schemeClr val="tx1"/>
                          </a:solidFill>
                        </a:rPr>
                        <a:t>•Vi synger og danser til "Dovre faller".</a:t>
                      </a:r>
                    </a:p>
                    <a:p>
                      <a:endParaRPr lang="nb-NO" sz="1800" b="0" dirty="0">
                        <a:solidFill>
                          <a:schemeClr val="tx1"/>
                        </a:solidFill>
                      </a:endParaRPr>
                    </a:p>
                    <a:p>
                      <a:r>
                        <a:rPr lang="nb-NO" sz="1800" b="0" dirty="0">
                          <a:solidFill>
                            <a:schemeClr val="tx1"/>
                          </a:solidFill>
                        </a:rPr>
                        <a:t>Målekriterier:</a:t>
                      </a:r>
                    </a:p>
                    <a:p>
                      <a:r>
                        <a:rPr lang="nb-NO" sz="1800" b="0" dirty="0">
                          <a:solidFill>
                            <a:schemeClr val="tx1"/>
                          </a:solidFill>
                        </a:rPr>
                        <a:t>•Barna kan en 17.mai sang.</a:t>
                      </a:r>
                    </a:p>
                    <a:p>
                      <a:r>
                        <a:rPr lang="nb-NO" sz="1800" b="0" dirty="0">
                          <a:solidFill>
                            <a:schemeClr val="tx1"/>
                          </a:solidFill>
                        </a:rPr>
                        <a:t>•Barna kan noe om Grunnloven.</a:t>
                      </a:r>
                    </a:p>
                    <a:p>
                      <a:r>
                        <a:rPr lang="nb-NO" sz="1800" b="0" dirty="0">
                          <a:solidFill>
                            <a:schemeClr val="tx1"/>
                          </a:solidFill>
                        </a:rPr>
                        <a:t>•Barna viser glede ved å delta på "Dovre faller"</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7200" dirty="0"/>
                    </a:p>
                    <a:p>
                      <a:r>
                        <a:rPr lang="nb-NO" sz="1800" b="0" dirty="0">
                          <a:solidFill>
                            <a:schemeClr val="tx1"/>
                          </a:solidFill>
                        </a:rPr>
                        <a:t>Mål:</a:t>
                      </a:r>
                    </a:p>
                    <a:p>
                      <a:r>
                        <a:rPr lang="nb-NO" sz="1800" b="0" dirty="0">
                          <a:solidFill>
                            <a:schemeClr val="tx1"/>
                          </a:solidFill>
                        </a:rPr>
                        <a:t>• Barna lærer om 17.mai.</a:t>
                      </a:r>
                    </a:p>
                    <a:p>
                      <a:r>
                        <a:rPr lang="nb-NO" sz="1800" b="0" dirty="0">
                          <a:solidFill>
                            <a:schemeClr val="tx1"/>
                          </a:solidFill>
                        </a:rPr>
                        <a:t>​</a:t>
                      </a:r>
                    </a:p>
                    <a:p>
                      <a:r>
                        <a:rPr lang="nb-NO" sz="1800" b="0" dirty="0">
                          <a:solidFill>
                            <a:schemeClr val="tx1"/>
                          </a:solidFill>
                        </a:rPr>
                        <a:t>Tiltak:</a:t>
                      </a:r>
                    </a:p>
                    <a:p>
                      <a:r>
                        <a:rPr lang="nb-NO" sz="1800" b="0" dirty="0">
                          <a:solidFill>
                            <a:schemeClr val="tx1"/>
                          </a:solidFill>
                        </a:rPr>
                        <a:t>•Vi synger 17. mai-sanger ,og pynter avdelingen.</a:t>
                      </a:r>
                    </a:p>
                    <a:p>
                      <a:r>
                        <a:rPr lang="nb-NO" sz="1800" b="0" dirty="0">
                          <a:solidFill>
                            <a:schemeClr val="tx1"/>
                          </a:solidFill>
                        </a:rPr>
                        <a:t>•Vi forteller om Grunnloven.</a:t>
                      </a:r>
                    </a:p>
                    <a:p>
                      <a:r>
                        <a:rPr lang="nb-NO" sz="1800" b="0" dirty="0">
                          <a:solidFill>
                            <a:schemeClr val="tx1"/>
                          </a:solidFill>
                        </a:rPr>
                        <a:t>•Vi synger og danser til "Dovre faller".</a:t>
                      </a:r>
                    </a:p>
                    <a:p>
                      <a:r>
                        <a:rPr lang="nb-NO" sz="1800" b="0" dirty="0">
                          <a:solidFill>
                            <a:schemeClr val="tx1"/>
                          </a:solidFill>
                        </a:rPr>
                        <a:t>​</a:t>
                      </a:r>
                    </a:p>
                    <a:p>
                      <a:r>
                        <a:rPr lang="nb-NO" sz="1800" b="0" dirty="0">
                          <a:solidFill>
                            <a:schemeClr val="tx1"/>
                          </a:solidFill>
                        </a:rPr>
                        <a:t>Målekriterier:</a:t>
                      </a:r>
                    </a:p>
                    <a:p>
                      <a:r>
                        <a:rPr lang="nb-NO" sz="1800" b="0" dirty="0">
                          <a:solidFill>
                            <a:schemeClr val="tx1"/>
                          </a:solidFill>
                        </a:rPr>
                        <a:t>•Barna kan en 17.mai sang.</a:t>
                      </a:r>
                    </a:p>
                    <a:p>
                      <a:r>
                        <a:rPr lang="nb-NO" sz="1800" b="0" dirty="0">
                          <a:solidFill>
                            <a:schemeClr val="tx1"/>
                          </a:solidFill>
                        </a:rPr>
                        <a:t>•Barna kan noe om Grunnloven.</a:t>
                      </a:r>
                    </a:p>
                    <a:p>
                      <a:r>
                        <a:rPr lang="nb-NO" sz="1800" b="0" dirty="0">
                          <a:solidFill>
                            <a:schemeClr val="tx1"/>
                          </a:solidFill>
                        </a:rPr>
                        <a:t>•Barna viser glede ved å delta på "Dovre faller"</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2085677733"/>
              </p:ext>
            </p:extLst>
          </p:nvPr>
        </p:nvGraphicFramePr>
        <p:xfrm>
          <a:off x="579384" y="5695501"/>
          <a:ext cx="23087440" cy="8117786"/>
        </p:xfrm>
        <a:graphic>
          <a:graphicData uri="http://schemas.openxmlformats.org/drawingml/2006/table">
            <a:tbl>
              <a:tblPr firstRow="1" bandRow="1">
                <a:tableStyleId>{F5AB1C69-6EDB-4FF4-983F-18BD219EF322}</a:tableStyleId>
              </a:tblPr>
              <a:tblGrid>
                <a:gridCol w="3210463">
                  <a:extLst>
                    <a:ext uri="{9D8B030D-6E8A-4147-A177-3AD203B41FA5}">
                      <a16:colId xmlns:a16="http://schemas.microsoft.com/office/drawing/2014/main" val="3805073830"/>
                    </a:ext>
                  </a:extLst>
                </a:gridCol>
                <a:gridCol w="3161669">
                  <a:extLst>
                    <a:ext uri="{9D8B030D-6E8A-4147-A177-3AD203B41FA5}">
                      <a16:colId xmlns:a16="http://schemas.microsoft.com/office/drawing/2014/main" val="2495256699"/>
                    </a:ext>
                  </a:extLst>
                </a:gridCol>
                <a:gridCol w="3675521">
                  <a:extLst>
                    <a:ext uri="{9D8B030D-6E8A-4147-A177-3AD203B41FA5}">
                      <a16:colId xmlns:a16="http://schemas.microsoft.com/office/drawing/2014/main" val="84050030"/>
                    </a:ext>
                  </a:extLst>
                </a:gridCol>
                <a:gridCol w="3860220">
                  <a:extLst>
                    <a:ext uri="{9D8B030D-6E8A-4147-A177-3AD203B41FA5}">
                      <a16:colId xmlns:a16="http://schemas.microsoft.com/office/drawing/2014/main" val="2207823375"/>
                    </a:ext>
                  </a:extLst>
                </a:gridCol>
                <a:gridCol w="3453881">
                  <a:extLst>
                    <a:ext uri="{9D8B030D-6E8A-4147-A177-3AD203B41FA5}">
                      <a16:colId xmlns:a16="http://schemas.microsoft.com/office/drawing/2014/main" val="4073347226"/>
                    </a:ext>
                  </a:extLst>
                </a:gridCol>
                <a:gridCol w="3176831">
                  <a:extLst>
                    <a:ext uri="{9D8B030D-6E8A-4147-A177-3AD203B41FA5}">
                      <a16:colId xmlns:a16="http://schemas.microsoft.com/office/drawing/2014/main" val="3288999130"/>
                    </a:ext>
                  </a:extLst>
                </a:gridCol>
                <a:gridCol w="2548855">
                  <a:extLst>
                    <a:ext uri="{9D8B030D-6E8A-4147-A177-3AD203B41FA5}">
                      <a16:colId xmlns:a16="http://schemas.microsoft.com/office/drawing/2014/main" val="319748254"/>
                    </a:ext>
                  </a:extLst>
                </a:gridCol>
              </a:tblGrid>
              <a:tr h="1153534">
                <a:tc gridSpan="7">
                  <a:txBody>
                    <a:bodyPr/>
                    <a:lstStyle/>
                    <a:p>
                      <a:r>
                        <a:rPr lang="nb-NO" sz="3600" b="0" dirty="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1236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a:t>
                      </a:r>
                    </a:p>
                    <a:p>
                      <a:pPr algn="l"/>
                      <a:r>
                        <a:rPr lang="nb-NO" sz="2000" b="0" i="1" kern="1200" dirty="0">
                          <a:solidFill>
                            <a:srgbClr val="FF0000"/>
                          </a:solidFill>
                          <a:effectLst/>
                          <a:latin typeface="+mn-lt"/>
                          <a:ea typeface="+mn-ea"/>
                          <a:cs typeface="+mn-cs"/>
                        </a:rPr>
                        <a:t>Offentlig høytidsdag</a:t>
                      </a:r>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1162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3.</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18)</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4.</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5.</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6.</a:t>
                      </a:r>
                    </a:p>
                    <a:p>
                      <a:pPr algn="l"/>
                      <a:r>
                        <a:rPr lang="nb-NO" sz="2000" b="0" i="1" kern="1200" dirty="0">
                          <a:solidFill>
                            <a:srgbClr val="FF0000"/>
                          </a:solidFill>
                          <a:effectLst/>
                          <a:latin typeface="+mn-lt"/>
                          <a:ea typeface="+mn-ea"/>
                          <a:cs typeface="+mn-cs"/>
                        </a:rPr>
                        <a:t>Kristi Himmelfartsdag</a:t>
                      </a:r>
                    </a:p>
                    <a:p>
                      <a:pPr algn="l"/>
                      <a:r>
                        <a:rPr lang="nb-NO" sz="2000" dirty="0">
                          <a:solidFill>
                            <a:srgbClr val="FF0000"/>
                          </a:solidFill>
                          <a:effectLst/>
                        </a:rPr>
                        <a:t>Barnehagen stengt.</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7.</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8.</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9.</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1048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10.</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19)</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11.</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12.</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13.</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14.</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dirty="0">
                          <a:solidFill>
                            <a:srgbClr val="FF0000"/>
                          </a:solidFill>
                          <a:effectLst/>
                        </a:rPr>
                        <a:t>15.</a:t>
                      </a:r>
                    </a:p>
                    <a:p>
                      <a:pPr algn="l"/>
                      <a:endParaRPr lang="nb-NO" sz="2000" b="0" dirty="0">
                        <a:solidFill>
                          <a:srgbClr val="FF0000"/>
                        </a:solidFill>
                        <a:effectLst/>
                      </a:endParaRPr>
                    </a:p>
                    <a:p>
                      <a:pPr algn="l"/>
                      <a:endParaRPr lang="nb-NO" sz="2000" b="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16.</a:t>
                      </a:r>
                    </a:p>
                    <a:p>
                      <a:pPr marL="228600" indent="-228600" algn="l">
                        <a:buAutoNum type="arabicPeriod"/>
                      </a:pPr>
                      <a:r>
                        <a:rPr lang="nb-NO" sz="2000" b="0" i="1" kern="1200" dirty="0">
                          <a:solidFill>
                            <a:srgbClr val="FF0000"/>
                          </a:solidFill>
                          <a:effectLst/>
                          <a:latin typeface="+mn-lt"/>
                          <a:ea typeface="+mn-ea"/>
                          <a:cs typeface="+mn-cs"/>
                        </a:rPr>
                        <a:t>Pinsedag</a:t>
                      </a:r>
                    </a:p>
                    <a:p>
                      <a:pPr marL="0" indent="0" algn="l">
                        <a:buNone/>
                      </a:pPr>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4096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rPr>
                        <a:t>17.</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rPr>
                        <a:t>(uke 20)</a:t>
                      </a:r>
                      <a:r>
                        <a:rPr lang="nb-NO" sz="2000" b="0" i="1" kern="1200" dirty="0">
                          <a:solidFill>
                            <a:srgbClr val="FF0000"/>
                          </a:solidFill>
                          <a:effectLst/>
                          <a:latin typeface="+mn-lt"/>
                          <a:ea typeface="+mn-ea"/>
                          <a:cs typeface="+mn-cs"/>
                        </a:rPr>
                        <a:t> 2. pinsedag</a:t>
                      </a:r>
                      <a:endParaRPr lang="nb-NO" sz="20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Grunnlovsdagen</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18.</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19.</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20.</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21.</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22. </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23. </a:t>
                      </a:r>
                    </a:p>
                    <a:p>
                      <a:pPr algn="l"/>
                      <a:r>
                        <a:rPr lang="nb-NO" sz="2000" dirty="0">
                          <a:solidFill>
                            <a:srgbClr val="FF0000"/>
                          </a:solidFill>
                          <a:effectLst/>
                        </a:rPr>
                        <a:t> </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1048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chemeClr val="tx1"/>
                          </a:solidFill>
                          <a:effectLst/>
                        </a:rPr>
                        <a:t>24.</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chemeClr val="tx1"/>
                          </a:solidFill>
                          <a:effectLst/>
                        </a:rPr>
                        <a:t>(uke 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solidFill>
                          <a:schemeClr val="tx1"/>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25.</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26.</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27.</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28.</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29.</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30.</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881090745"/>
                  </a:ext>
                </a:extLst>
              </a:tr>
              <a:tr h="9537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chemeClr val="tx1"/>
                          </a:solidFill>
                          <a:effectLst/>
                        </a:rPr>
                        <a:t>31.</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chemeClr val="tx1"/>
                          </a:solidFill>
                          <a:effectLst/>
                        </a:rPr>
                        <a:t>(uke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solidFill>
                          <a:schemeClr val="tx1"/>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19292837"/>
                  </a:ext>
                </a:extLst>
              </a:tr>
            </a:tbl>
          </a:graphicData>
        </a:graphic>
      </p:graphicFrame>
      <p:sp>
        <p:nvSpPr>
          <p:cNvPr id="9" name="TextBox 8">
            <a:extLst>
              <a:ext uri="{FF2B5EF4-FFF2-40B4-BE49-F238E27FC236}">
                <a16:creationId xmlns:a16="http://schemas.microsoft.com/office/drawing/2014/main" id="{2B8AC75D-207A-AD06-3FC8-3AE3AFFD0ED9}"/>
              </a:ext>
            </a:extLst>
          </p:cNvPr>
          <p:cNvSpPr txBox="1"/>
          <p:nvPr/>
        </p:nvSpPr>
        <p:spPr>
          <a:xfrm>
            <a:off x="15823700" y="487112"/>
            <a:ext cx="8430819" cy="615541"/>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2800" dirty="0">
                <a:latin typeface="Roboto"/>
                <a:ea typeface="Roboto"/>
                <a:cs typeface="Roboto"/>
                <a:hlinkClick r:id="rId2">
                  <a:extLst>
                    <a:ext uri="{A12FA001-AC4F-418D-AE19-62706E023703}">
                      <ahyp:hlinkClr xmlns:ahyp="http://schemas.microsoft.com/office/drawing/2018/hyperlinkcolor" val="tx"/>
                    </a:ext>
                  </a:extLst>
                </a:hlinkClick>
              </a:rPr>
              <a:t>Fra </a:t>
            </a:r>
            <a:r>
              <a:rPr lang="en-US" sz="2800" dirty="0" err="1">
                <a:latin typeface="Roboto"/>
                <a:ea typeface="Roboto"/>
                <a:cs typeface="Roboto"/>
                <a:hlinkClick r:id="rId2">
                  <a:extLst>
                    <a:ext uri="{A12FA001-AC4F-418D-AE19-62706E023703}">
                      <ahyp:hlinkClr xmlns:ahyp="http://schemas.microsoft.com/office/drawing/2018/hyperlinkcolor" val="tx"/>
                    </a:ext>
                  </a:extLst>
                </a:hlinkClick>
              </a:rPr>
              <a:t>Rammeplan</a:t>
            </a:r>
            <a:r>
              <a:rPr lang="en-US" sz="2800" dirty="0">
                <a:latin typeface="Roboto"/>
                <a:ea typeface="Roboto"/>
                <a:cs typeface="Roboto"/>
                <a:hlinkClick r:id="rId2">
                  <a:extLst>
                    <a:ext uri="{A12FA001-AC4F-418D-AE19-62706E023703}">
                      <ahyp:hlinkClr xmlns:ahyp="http://schemas.microsoft.com/office/drawing/2018/hyperlinkcolor" val="tx"/>
                    </a:ext>
                  </a:extLst>
                </a:hlinkClick>
              </a:rPr>
              <a:t>: Kropp, </a:t>
            </a:r>
            <a:r>
              <a:rPr lang="en-US" sz="2800" dirty="0" err="1">
                <a:latin typeface="Roboto"/>
                <a:ea typeface="Roboto"/>
                <a:cs typeface="Roboto"/>
                <a:hlinkClick r:id="rId2">
                  <a:extLst>
                    <a:ext uri="{A12FA001-AC4F-418D-AE19-62706E023703}">
                      <ahyp:hlinkClr xmlns:ahyp="http://schemas.microsoft.com/office/drawing/2018/hyperlinkcolor" val="tx"/>
                    </a:ext>
                  </a:extLst>
                </a:hlinkClick>
              </a:rPr>
              <a:t>bevegelse</a:t>
            </a:r>
            <a:r>
              <a:rPr lang="en-US" sz="2800" dirty="0">
                <a:latin typeface="Roboto"/>
                <a:ea typeface="Roboto"/>
                <a:cs typeface="Roboto"/>
                <a:hlinkClick r:id="rId2">
                  <a:extLst>
                    <a:ext uri="{A12FA001-AC4F-418D-AE19-62706E023703}">
                      <ahyp:hlinkClr xmlns:ahyp="http://schemas.microsoft.com/office/drawing/2018/hyperlinkcolor" val="tx"/>
                    </a:ext>
                  </a:extLst>
                </a:hlinkClick>
              </a:rPr>
              <a:t>, mat og </a:t>
            </a:r>
            <a:r>
              <a:rPr lang="en-US" sz="2800" dirty="0" err="1">
                <a:latin typeface="Roboto"/>
                <a:ea typeface="Roboto"/>
                <a:cs typeface="Roboto"/>
                <a:hlinkClick r:id="rId2">
                  <a:extLst>
                    <a:ext uri="{A12FA001-AC4F-418D-AE19-62706E023703}">
                      <ahyp:hlinkClr xmlns:ahyp="http://schemas.microsoft.com/office/drawing/2018/hyperlinkcolor" val="tx"/>
                    </a:ext>
                  </a:extLst>
                </a:hlinkClick>
              </a:rPr>
              <a:t>helse</a:t>
            </a:r>
            <a:endParaRPr lang="en-US" sz="2800" dirty="0">
              <a:hlinkClick r:id="rId2">
                <a:extLst>
                  <a:ext uri="{A12FA001-AC4F-418D-AE19-62706E023703}">
                    <ahyp:hlinkClr xmlns:ahyp="http://schemas.microsoft.com/office/drawing/2018/hyperlinkcolor" val="tx"/>
                  </a:ext>
                </a:extLst>
              </a:hlinkClick>
            </a:endParaRPr>
          </a:p>
        </p:txBody>
      </p:sp>
      <p:sp>
        <p:nvSpPr>
          <p:cNvPr id="10" name="Cloud 9">
            <a:extLst>
              <a:ext uri="{FF2B5EF4-FFF2-40B4-BE49-F238E27FC236}">
                <a16:creationId xmlns:a16="http://schemas.microsoft.com/office/drawing/2014/main" id="{7601BA9C-A23A-DA5D-408D-B84412ECABCD}"/>
              </a:ext>
            </a:extLst>
          </p:cNvPr>
          <p:cNvSpPr/>
          <p:nvPr/>
        </p:nvSpPr>
        <p:spPr>
          <a:xfrm>
            <a:off x="5015293" y="4841480"/>
            <a:ext cx="2607194" cy="595595"/>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dirty="0"/>
              <a:t>Barn 1-2 </a:t>
            </a:r>
            <a:r>
              <a:rPr lang="en-US" sz="2000" dirty="0" err="1"/>
              <a:t>år</a:t>
            </a:r>
            <a:endParaRPr lang="en-US" sz="2000" dirty="0"/>
          </a:p>
        </p:txBody>
      </p:sp>
      <p:sp>
        <p:nvSpPr>
          <p:cNvPr id="12" name="Cloud 11">
            <a:extLst>
              <a:ext uri="{FF2B5EF4-FFF2-40B4-BE49-F238E27FC236}">
                <a16:creationId xmlns:a16="http://schemas.microsoft.com/office/drawing/2014/main" id="{90A2C2C1-2683-EA35-5BB2-E19554D07611}"/>
              </a:ext>
            </a:extLst>
          </p:cNvPr>
          <p:cNvSpPr/>
          <p:nvPr/>
        </p:nvSpPr>
        <p:spPr>
          <a:xfrm>
            <a:off x="12384332" y="1222613"/>
            <a:ext cx="2549356" cy="615516"/>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dirty="0"/>
              <a:t>Barn 3-4 </a:t>
            </a:r>
            <a:r>
              <a:rPr lang="en-US" sz="2000" dirty="0" err="1"/>
              <a:t>år</a:t>
            </a:r>
            <a:endParaRPr lang="en-US" sz="2000" dirty="0"/>
          </a:p>
        </p:txBody>
      </p:sp>
      <p:sp>
        <p:nvSpPr>
          <p:cNvPr id="14" name="Cloud 13">
            <a:extLst>
              <a:ext uri="{FF2B5EF4-FFF2-40B4-BE49-F238E27FC236}">
                <a16:creationId xmlns:a16="http://schemas.microsoft.com/office/drawing/2014/main" id="{1B2A4F54-9B93-391A-3B4F-6DCB51835B41}"/>
              </a:ext>
            </a:extLst>
          </p:cNvPr>
          <p:cNvSpPr/>
          <p:nvPr/>
        </p:nvSpPr>
        <p:spPr>
          <a:xfrm>
            <a:off x="20198420" y="1222613"/>
            <a:ext cx="2549356" cy="615516"/>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678138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EDB8AFE-0DEE-FFC9-5EC7-20A98729CA80}"/>
              </a:ext>
            </a:extLst>
          </p:cNvPr>
          <p:cNvSpPr>
            <a:spLocks noGrp="1"/>
          </p:cNvSpPr>
          <p:nvPr>
            <p:ph idx="1"/>
          </p:nvPr>
        </p:nvSpPr>
        <p:spPr>
          <a:xfrm>
            <a:off x="176239" y="2292210"/>
            <a:ext cx="14235499" cy="8263778"/>
          </a:xfrm>
          <a:solidFill>
            <a:schemeClr val="bg1"/>
          </a:solidFill>
        </p:spPr>
        <p:txBody>
          <a:bodyPr vert="horz" lIns="182868" tIns="91434" rIns="182868" bIns="91434" rtlCol="0" anchor="ctr">
            <a:noAutofit/>
          </a:bodyPr>
          <a:lstStyle/>
          <a:p>
            <a:pPr marL="0" indent="0">
              <a:lnSpc>
                <a:spcPct val="90000"/>
              </a:lnSpc>
              <a:buNone/>
            </a:pPr>
            <a:endParaRPr lang="nb-NO" sz="3600" dirty="0">
              <a:latin typeface="Verdana Pro"/>
              <a:cs typeface="Times New Roman"/>
            </a:endParaRPr>
          </a:p>
          <a:p>
            <a:pPr marL="0" indent="0" fontAlgn="base">
              <a:buNone/>
            </a:pPr>
            <a:r>
              <a:rPr lang="nb-NO" sz="2800" dirty="0"/>
              <a:t>Årsplanen bygger på lov om barnehager, rammeplanen og Moss kommunes overordnede planer og føringer. </a:t>
            </a:r>
            <a:r>
              <a:rPr lang="en-US" sz="2800" dirty="0"/>
              <a:t>​</a:t>
            </a:r>
          </a:p>
          <a:p>
            <a:pPr marL="0" indent="0" fontAlgn="base">
              <a:buNone/>
            </a:pPr>
            <a:r>
              <a:rPr lang="nb-NO" sz="2800" dirty="0"/>
              <a:t>Kommuneplanens samfunnsdel har tre hovedmål. </a:t>
            </a:r>
            <a:r>
              <a:rPr lang="en-US" sz="2800" dirty="0"/>
              <a:t>​</a:t>
            </a:r>
          </a:p>
          <a:p>
            <a:pPr marL="0" indent="0" fontAlgn="base">
              <a:buNone/>
            </a:pPr>
            <a:r>
              <a:rPr lang="nb-NO" sz="2800" dirty="0"/>
              <a:t>For barnehagene er hovedmålet </a:t>
            </a:r>
            <a:r>
              <a:rPr lang="nb-NO" sz="2800" b="1" dirty="0"/>
              <a:t>«I Moss er alle inkludert og opplever tilhørighet, trygghet og mestring» </a:t>
            </a:r>
            <a:r>
              <a:rPr lang="nb-NO" sz="2800" dirty="0"/>
              <a:t>et felles og overordnet mål for all barnehagepraksis.</a:t>
            </a:r>
            <a:r>
              <a:rPr lang="en-US" sz="2800" dirty="0"/>
              <a:t>​</a:t>
            </a:r>
          </a:p>
          <a:p>
            <a:pPr marL="0" indent="0" fontAlgn="base">
              <a:buNone/>
            </a:pPr>
            <a:r>
              <a:rPr lang="nb-NO" sz="2800" dirty="0"/>
              <a:t>Kongstanken i kommunalområdet kultur, oppvekst og aktivitet (KOA) er </a:t>
            </a:r>
            <a:r>
              <a:rPr lang="nb-NO" sz="2800" b="1" i="1" dirty="0"/>
              <a:t>at kultur, oppvekst og aktivitet i fellesskap skal bidra til deltakelse for alle, sikre like muligheter og skape varige endringer som forebygger utenforskap</a:t>
            </a:r>
            <a:r>
              <a:rPr lang="nb-NO" sz="2800" dirty="0"/>
              <a:t>. Enhet barnehage er organisert under kommunalområdet KOA, og er en viktig del av et helhetlig oppvekstløp. </a:t>
            </a:r>
            <a:r>
              <a:rPr lang="en-US" sz="2800" dirty="0"/>
              <a:t>​</a:t>
            </a:r>
          </a:p>
          <a:p>
            <a:pPr marL="0" indent="0" fontAlgn="base">
              <a:buNone/>
            </a:pPr>
            <a:r>
              <a:rPr lang="nb-NO" sz="2800" dirty="0"/>
              <a:t>Barnehagen bidrar innenfor følgende fire satsingsområder:</a:t>
            </a:r>
            <a:r>
              <a:rPr lang="en-US" sz="2800" dirty="0"/>
              <a:t>​</a:t>
            </a:r>
          </a:p>
          <a:p>
            <a:pPr fontAlgn="base"/>
            <a:r>
              <a:rPr lang="nb-NO" sz="2800" dirty="0"/>
              <a:t>Attraktiv by med mangfoldige muligheter</a:t>
            </a:r>
            <a:r>
              <a:rPr lang="en-US" sz="2800" dirty="0"/>
              <a:t>​</a:t>
            </a:r>
          </a:p>
          <a:p>
            <a:pPr fontAlgn="base"/>
            <a:r>
              <a:rPr lang="nb-NO" sz="2800" dirty="0"/>
              <a:t>Trygg start og god oppvekst</a:t>
            </a:r>
            <a:r>
              <a:rPr lang="en-US" sz="2800" dirty="0"/>
              <a:t>​</a:t>
            </a:r>
          </a:p>
          <a:p>
            <a:pPr fontAlgn="base"/>
            <a:r>
              <a:rPr lang="nb-NO" sz="2800" dirty="0"/>
              <a:t>Helhet og sammenheng for innbyggerne</a:t>
            </a:r>
            <a:r>
              <a:rPr lang="en-US" sz="2800" dirty="0"/>
              <a:t>​</a:t>
            </a:r>
          </a:p>
          <a:p>
            <a:pPr fontAlgn="base"/>
            <a:r>
              <a:rPr lang="nb-NO" sz="2800" dirty="0"/>
              <a:t>Utdanning og arbeid for alle</a:t>
            </a:r>
            <a:r>
              <a:rPr lang="en-US" sz="2800" dirty="0"/>
              <a:t>​</a:t>
            </a:r>
          </a:p>
          <a:p>
            <a:pPr fontAlgn="base"/>
            <a:r>
              <a:rPr lang="nb-NO" sz="2800" dirty="0"/>
              <a:t>Barnehageplanen er en politisk vedtatt fag- og temaplan som beskriver hvordan barnehagene i kommunen skal arbeide. Planen inneholder en tiltaksplan, og det forventes at barnehagene arbeider systematisk med tiltakene gjennom hele fireårsperioden planen gjelder for.</a:t>
            </a:r>
            <a:endParaRPr lang="en-US" sz="2800" dirty="0"/>
          </a:p>
          <a:p>
            <a:pPr marL="0" indent="0">
              <a:lnSpc>
                <a:spcPct val="90000"/>
              </a:lnSpc>
              <a:buNone/>
            </a:pPr>
            <a:endParaRPr lang="nb-NO" sz="2400" dirty="0">
              <a:latin typeface="Times New Roman"/>
              <a:cs typeface="Times New Roman"/>
            </a:endParaRPr>
          </a:p>
        </p:txBody>
      </p:sp>
      <p:pic>
        <p:nvPicPr>
          <p:cNvPr id="16" name="Bilde 15">
            <a:extLst>
              <a:ext uri="{FF2B5EF4-FFF2-40B4-BE49-F238E27FC236}">
                <a16:creationId xmlns:a16="http://schemas.microsoft.com/office/drawing/2014/main" id="{7BCCA8EC-4001-F756-F06C-A9F16B14D28C}"/>
              </a:ext>
            </a:extLst>
          </p:cNvPr>
          <p:cNvPicPr>
            <a:picLocks noChangeAspect="1"/>
          </p:cNvPicPr>
          <p:nvPr/>
        </p:nvPicPr>
        <p:blipFill>
          <a:blip r:embed="rId2"/>
          <a:stretch>
            <a:fillRect/>
          </a:stretch>
        </p:blipFill>
        <p:spPr>
          <a:xfrm>
            <a:off x="17226174" y="529494"/>
            <a:ext cx="6979998" cy="8098025"/>
          </a:xfrm>
          <a:prstGeom prst="roundRect">
            <a:avLst>
              <a:gd name="adj" fmla="val 8594"/>
            </a:avLst>
          </a:prstGeom>
          <a:solidFill>
            <a:srgbClr val="FFFFFF">
              <a:shade val="85000"/>
            </a:srgbClr>
          </a:solidFill>
          <a:ln>
            <a:noFill/>
          </a:ln>
          <a:effectLst>
            <a:outerShdw blurRad="50800" dist="38100" dir="10800000" algn="r" rotWithShape="0">
              <a:prstClr val="black">
                <a:alpha val="40000"/>
              </a:prstClr>
            </a:outerShdw>
            <a:reflection blurRad="12700" stA="38000" endPos="28000" dist="5000" dir="5400000" sy="-100000" algn="bl" rotWithShape="0"/>
          </a:effectLst>
        </p:spPr>
      </p:pic>
      <p:sp>
        <p:nvSpPr>
          <p:cNvPr id="4" name="TekstSylinder 3">
            <a:extLst>
              <a:ext uri="{FF2B5EF4-FFF2-40B4-BE49-F238E27FC236}">
                <a16:creationId xmlns:a16="http://schemas.microsoft.com/office/drawing/2014/main" id="{F837250C-CB17-8AAC-1EC2-B43C43C6FF25}"/>
              </a:ext>
            </a:extLst>
          </p:cNvPr>
          <p:cNvSpPr txBox="1"/>
          <p:nvPr/>
        </p:nvSpPr>
        <p:spPr>
          <a:xfrm>
            <a:off x="176240" y="160186"/>
            <a:ext cx="16892560"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b="1" dirty="0"/>
              <a:t>Hovedmål, organisering og planforankring</a:t>
            </a:r>
            <a:endParaRPr lang="nb-NO" sz="3600" dirty="0">
              <a:solidFill>
                <a:schemeClr val="bg1"/>
              </a:solidFill>
            </a:endParaRPr>
          </a:p>
        </p:txBody>
      </p:sp>
    </p:spTree>
    <p:extLst>
      <p:ext uri="{BB962C8B-B14F-4D97-AF65-F5344CB8AC3E}">
        <p14:creationId xmlns:p14="http://schemas.microsoft.com/office/powerpoint/2010/main" val="38333656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682962" y="347720"/>
            <a:ext cx="2933603" cy="700346"/>
          </a:xfrm>
        </p:spPr>
        <p:txBody>
          <a:bodyPr>
            <a:normAutofit fontScale="90000"/>
          </a:bodyPr>
          <a:lstStyle/>
          <a:p>
            <a:r>
              <a:rPr lang="nb-NO" dirty="0"/>
              <a:t>  </a:t>
            </a:r>
            <a:r>
              <a:rPr lang="nb-NO" sz="4000" dirty="0"/>
              <a:t>Juni 2027 </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2468252391"/>
              </p:ext>
            </p:extLst>
          </p:nvPr>
        </p:nvGraphicFramePr>
        <p:xfrm>
          <a:off x="1050966" y="1068928"/>
          <a:ext cx="22938587" cy="4676078"/>
        </p:xfrm>
        <a:graphic>
          <a:graphicData uri="http://schemas.openxmlformats.org/drawingml/2006/table">
            <a:tbl>
              <a:tblPr firstRow="1" bandRow="1">
                <a:tableStyleId>{5C22544A-7EE6-4342-B048-85BDC9FD1C3A}</a:tableStyleId>
              </a:tblPr>
              <a:tblGrid>
                <a:gridCol w="7405204">
                  <a:extLst>
                    <a:ext uri="{9D8B030D-6E8A-4147-A177-3AD203B41FA5}">
                      <a16:colId xmlns:a16="http://schemas.microsoft.com/office/drawing/2014/main" val="3065941703"/>
                    </a:ext>
                  </a:extLst>
                </a:gridCol>
                <a:gridCol w="7431448">
                  <a:extLst>
                    <a:ext uri="{9D8B030D-6E8A-4147-A177-3AD203B41FA5}">
                      <a16:colId xmlns:a16="http://schemas.microsoft.com/office/drawing/2014/main" val="2294066148"/>
                    </a:ext>
                  </a:extLst>
                </a:gridCol>
                <a:gridCol w="8101935">
                  <a:extLst>
                    <a:ext uri="{9D8B030D-6E8A-4147-A177-3AD203B41FA5}">
                      <a16:colId xmlns:a16="http://schemas.microsoft.com/office/drawing/2014/main" val="797645268"/>
                    </a:ext>
                  </a:extLst>
                </a:gridCol>
              </a:tblGrid>
              <a:tr h="4676078">
                <a:tc>
                  <a:txBody>
                    <a:bodyPr/>
                    <a:lstStyle/>
                    <a:p>
                      <a:r>
                        <a:rPr lang="nb-NO" sz="1800" b="0">
                          <a:solidFill>
                            <a:schemeClr val="tx1"/>
                          </a:solidFill>
                        </a:rPr>
                        <a:t>    </a:t>
                      </a:r>
                    </a:p>
                    <a:p>
                      <a:r>
                        <a:rPr lang="nb-NO" sz="1800" b="0">
                          <a:solidFill>
                            <a:schemeClr val="tx1"/>
                          </a:solidFill>
                        </a:rPr>
                        <a:t>  </a:t>
                      </a:r>
                    </a:p>
                    <a:p>
                      <a:r>
                        <a:rPr lang="nb-NO" sz="1800" b="0">
                          <a:solidFill>
                            <a:schemeClr val="tx1"/>
                          </a:solidFill>
                        </a:rPr>
                        <a:t>Mål:</a:t>
                      </a:r>
                    </a:p>
                    <a:p>
                      <a:r>
                        <a:rPr lang="nb-NO" sz="1800" b="0">
                          <a:solidFill>
                            <a:schemeClr val="tx1"/>
                          </a:solidFill>
                        </a:rPr>
                        <a:t>•Barna viser glede og mestring ved grovmotoriske aktiviteter.</a:t>
                      </a:r>
                    </a:p>
                    <a:p>
                      <a:r>
                        <a:rPr lang="nb-NO" sz="1800" b="0">
                          <a:solidFill>
                            <a:schemeClr val="tx1"/>
                          </a:solidFill>
                        </a:rPr>
                        <a:t>​</a:t>
                      </a:r>
                    </a:p>
                    <a:p>
                      <a:r>
                        <a:rPr lang="nb-NO" sz="1800" b="0">
                          <a:solidFill>
                            <a:schemeClr val="tx1"/>
                          </a:solidFill>
                        </a:rPr>
                        <a:t>Tiltak:</a:t>
                      </a:r>
                    </a:p>
                    <a:p>
                      <a:r>
                        <a:rPr lang="nb-NO" sz="1800" b="0">
                          <a:solidFill>
                            <a:schemeClr val="tx1"/>
                          </a:solidFill>
                        </a:rPr>
                        <a:t>•Vi går turer i nærmiljøet.</a:t>
                      </a:r>
                    </a:p>
                    <a:p>
                      <a:r>
                        <a:rPr lang="nb-NO" sz="1800" b="0">
                          <a:solidFill>
                            <a:schemeClr val="tx1"/>
                          </a:solidFill>
                        </a:rPr>
                        <a:t>•Vi drar på sykkeltur med 3-hjulsykler og øver ferdigheter.</a:t>
                      </a:r>
                    </a:p>
                    <a:p>
                      <a:r>
                        <a:rPr lang="nb-NO" sz="1800" b="0">
                          <a:solidFill>
                            <a:schemeClr val="tx1"/>
                          </a:solidFill>
                        </a:rPr>
                        <a:t>•Barna bruker sansene i naturen.</a:t>
                      </a:r>
                    </a:p>
                    <a:p>
                      <a:r>
                        <a:rPr lang="nb-NO" sz="1800" b="0">
                          <a:solidFill>
                            <a:schemeClr val="tx1"/>
                          </a:solidFill>
                        </a:rPr>
                        <a:t>​</a:t>
                      </a:r>
                    </a:p>
                    <a:p>
                      <a:r>
                        <a:rPr lang="nb-NO" sz="1800" b="0">
                          <a:solidFill>
                            <a:schemeClr val="tx1"/>
                          </a:solidFill>
                        </a:rPr>
                        <a:t>Målekriterier:</a:t>
                      </a:r>
                    </a:p>
                    <a:p>
                      <a:r>
                        <a:rPr lang="nb-NO" sz="1800" b="0">
                          <a:solidFill>
                            <a:schemeClr val="tx1"/>
                          </a:solidFill>
                        </a:rPr>
                        <a:t>•Barna klatrer i fjell</a:t>
                      </a:r>
                    </a:p>
                    <a:p>
                      <a:r>
                        <a:rPr lang="nb-NO" sz="1800" b="0">
                          <a:solidFill>
                            <a:schemeClr val="tx1"/>
                          </a:solidFill>
                        </a:rPr>
                        <a:t>•Barna er fysisk aktive ute og inne.</a:t>
                      </a:r>
                    </a:p>
                    <a:p>
                      <a:r>
                        <a:rPr lang="nb-NO" sz="1800" b="0">
                          <a:solidFill>
                            <a:schemeClr val="tx1"/>
                          </a:solidFill>
                        </a:rPr>
                        <a:t>•Barna viser glede når de bruker kroppen.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dirty="0">
                        <a:solidFill>
                          <a:schemeClr val="tx1"/>
                        </a:solidFill>
                      </a:endParaRPr>
                    </a:p>
                    <a:p>
                      <a:endParaRPr lang="nb-NO" sz="1800" b="0" dirty="0">
                        <a:solidFill>
                          <a:schemeClr val="tx1"/>
                        </a:solidFill>
                      </a:endParaRPr>
                    </a:p>
                    <a:p>
                      <a:r>
                        <a:rPr lang="nb-NO" sz="1800" b="0" dirty="0">
                          <a:solidFill>
                            <a:schemeClr val="tx1"/>
                          </a:solidFill>
                        </a:rPr>
                        <a:t>Mål:</a:t>
                      </a:r>
                    </a:p>
                    <a:p>
                      <a:r>
                        <a:rPr lang="nb-NO" sz="1800" b="0" dirty="0">
                          <a:solidFill>
                            <a:schemeClr val="tx1"/>
                          </a:solidFill>
                        </a:rPr>
                        <a:t>•Barna får kjennskap til et biologisk mangfold (og et bærekraftig miljø).</a:t>
                      </a:r>
                    </a:p>
                    <a:p>
                      <a:r>
                        <a:rPr lang="nb-NO" sz="1800" b="0" dirty="0">
                          <a:solidFill>
                            <a:schemeClr val="tx1"/>
                          </a:solidFill>
                        </a:rPr>
                        <a:t>​</a:t>
                      </a:r>
                    </a:p>
                    <a:p>
                      <a:r>
                        <a:rPr lang="nb-NO" sz="1800" b="0" dirty="0">
                          <a:solidFill>
                            <a:schemeClr val="tx1"/>
                          </a:solidFill>
                        </a:rPr>
                        <a:t>Tiltak:</a:t>
                      </a:r>
                    </a:p>
                    <a:p>
                      <a:r>
                        <a:rPr lang="nb-NO" sz="1800" b="0" dirty="0">
                          <a:solidFill>
                            <a:schemeClr val="tx1"/>
                          </a:solidFill>
                        </a:rPr>
                        <a:t>•Barna plukker råvarer i naturen.</a:t>
                      </a:r>
                    </a:p>
                    <a:p>
                      <a:r>
                        <a:rPr lang="nb-NO" sz="1800" b="0" dirty="0">
                          <a:solidFill>
                            <a:schemeClr val="tx1"/>
                          </a:solidFill>
                        </a:rPr>
                        <a:t>•Barna bruker naturen som en hinderløype.</a:t>
                      </a:r>
                    </a:p>
                    <a:p>
                      <a:r>
                        <a:rPr lang="nb-NO" sz="1800" b="0" dirty="0">
                          <a:solidFill>
                            <a:schemeClr val="tx1"/>
                          </a:solidFill>
                        </a:rPr>
                        <a:t>•Vi drar på sykkelturer i nærmiljøet og trener på sykkelferdigheter.</a:t>
                      </a:r>
                    </a:p>
                    <a:p>
                      <a:r>
                        <a:rPr lang="nb-NO" sz="1800" b="0" dirty="0">
                          <a:solidFill>
                            <a:schemeClr val="tx1"/>
                          </a:solidFill>
                        </a:rPr>
                        <a:t>•Vi har prosjekt "redd en bie".</a:t>
                      </a:r>
                    </a:p>
                    <a:p>
                      <a:r>
                        <a:rPr lang="nb-NO" sz="1800" b="0" dirty="0">
                          <a:solidFill>
                            <a:schemeClr val="tx1"/>
                          </a:solidFill>
                        </a:rPr>
                        <a:t>​</a:t>
                      </a:r>
                    </a:p>
                    <a:p>
                      <a:r>
                        <a:rPr lang="nb-NO" sz="1800" b="0" dirty="0">
                          <a:solidFill>
                            <a:schemeClr val="tx1"/>
                          </a:solidFill>
                        </a:rPr>
                        <a:t>Målekriterier:</a:t>
                      </a:r>
                    </a:p>
                    <a:p>
                      <a:r>
                        <a:rPr lang="nb-NO" sz="1800" b="0" dirty="0">
                          <a:solidFill>
                            <a:schemeClr val="tx1"/>
                          </a:solidFill>
                        </a:rPr>
                        <a:t>•Barna bruker av naturens råvarer og ressurser.</a:t>
                      </a:r>
                    </a:p>
                    <a:p>
                      <a:r>
                        <a:rPr lang="nb-NO" sz="1800" b="0" dirty="0">
                          <a:solidFill>
                            <a:schemeClr val="tx1"/>
                          </a:solidFill>
                        </a:rPr>
                        <a:t>•Barna bruker hele kroppen og sansene i naturen.</a:t>
                      </a:r>
                    </a:p>
                    <a:p>
                      <a:r>
                        <a:rPr lang="nb-NO" sz="1800" b="0" dirty="0">
                          <a:solidFill>
                            <a:schemeClr val="tx1"/>
                          </a:solidFill>
                        </a:rPr>
                        <a:t>•Barna tar vare på mangfoldet i naturen.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3600" b="1" dirty="0">
                        <a:solidFill>
                          <a:schemeClr val="lt1"/>
                        </a:solidFill>
                      </a:endParaRPr>
                    </a:p>
                    <a:p>
                      <a:r>
                        <a:rPr lang="nb-NO" sz="1800" b="0" dirty="0">
                          <a:solidFill>
                            <a:schemeClr val="tx1"/>
                          </a:solidFill>
                        </a:rPr>
                        <a:t>Mål:</a:t>
                      </a:r>
                    </a:p>
                    <a:p>
                      <a:r>
                        <a:rPr lang="nb-NO" sz="1800" b="0" dirty="0">
                          <a:solidFill>
                            <a:schemeClr val="tx1"/>
                          </a:solidFill>
                        </a:rPr>
                        <a:t>•Barna får kjennskap til et biologisk mangfold(og et bærekraftig miljø).</a:t>
                      </a:r>
                    </a:p>
                    <a:p>
                      <a:r>
                        <a:rPr lang="nb-NO" sz="1800" b="0" dirty="0">
                          <a:solidFill>
                            <a:schemeClr val="tx1"/>
                          </a:solidFill>
                        </a:rPr>
                        <a:t>​</a:t>
                      </a:r>
                    </a:p>
                    <a:p>
                      <a:r>
                        <a:rPr lang="nb-NO" sz="1800" b="0" dirty="0">
                          <a:solidFill>
                            <a:schemeClr val="tx1"/>
                          </a:solidFill>
                        </a:rPr>
                        <a:t>Tiltak:</a:t>
                      </a:r>
                    </a:p>
                    <a:p>
                      <a:r>
                        <a:rPr lang="nb-NO" sz="1800" b="0" dirty="0">
                          <a:solidFill>
                            <a:schemeClr val="tx1"/>
                          </a:solidFill>
                        </a:rPr>
                        <a:t>•Barna plukker råvarer i naturen.</a:t>
                      </a:r>
                    </a:p>
                    <a:p>
                      <a:r>
                        <a:rPr lang="nb-NO" sz="1800" b="0" dirty="0">
                          <a:solidFill>
                            <a:schemeClr val="tx1"/>
                          </a:solidFill>
                        </a:rPr>
                        <a:t>•Barna bruker naturen som en hinderløype.</a:t>
                      </a:r>
                    </a:p>
                    <a:p>
                      <a:r>
                        <a:rPr lang="nb-NO" sz="1800" b="0" dirty="0">
                          <a:solidFill>
                            <a:schemeClr val="tx1"/>
                          </a:solidFill>
                        </a:rPr>
                        <a:t>•Vi drar på sykkelturer i nærmiljøet og trener på sykkelferdigheter.</a:t>
                      </a:r>
                    </a:p>
                    <a:p>
                      <a:r>
                        <a:rPr lang="nb-NO" sz="1800" b="0" dirty="0">
                          <a:solidFill>
                            <a:schemeClr val="tx1"/>
                          </a:solidFill>
                        </a:rPr>
                        <a:t>•Vi har prosjekt "redd en bie".</a:t>
                      </a:r>
                    </a:p>
                    <a:p>
                      <a:r>
                        <a:rPr lang="nb-NO" sz="1800" b="0" dirty="0">
                          <a:solidFill>
                            <a:schemeClr val="tx1"/>
                          </a:solidFill>
                        </a:rPr>
                        <a:t>​</a:t>
                      </a:r>
                    </a:p>
                    <a:p>
                      <a:r>
                        <a:rPr lang="nb-NO" sz="1800" b="0" dirty="0">
                          <a:solidFill>
                            <a:schemeClr val="tx1"/>
                          </a:solidFill>
                        </a:rPr>
                        <a:t>Målekriterier:</a:t>
                      </a:r>
                    </a:p>
                    <a:p>
                      <a:r>
                        <a:rPr lang="nb-NO" sz="1800" b="0" dirty="0">
                          <a:solidFill>
                            <a:schemeClr val="tx1"/>
                          </a:solidFill>
                        </a:rPr>
                        <a:t>•Barna bruker av naturens råvarer og ressurser.</a:t>
                      </a:r>
                    </a:p>
                    <a:p>
                      <a:r>
                        <a:rPr lang="nb-NO" sz="1800" b="0" dirty="0">
                          <a:solidFill>
                            <a:schemeClr val="tx1"/>
                          </a:solidFill>
                        </a:rPr>
                        <a:t>•Barna lærer om hvordan egen kropp fungerer.</a:t>
                      </a:r>
                    </a:p>
                    <a:p>
                      <a:r>
                        <a:rPr lang="nb-NO" sz="1800" b="0" dirty="0">
                          <a:solidFill>
                            <a:schemeClr val="tx1"/>
                          </a:solidFill>
                        </a:rPr>
                        <a:t>•Barna tar vare på mangfoldet i naturen.</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1664033421"/>
              </p:ext>
            </p:extLst>
          </p:nvPr>
        </p:nvGraphicFramePr>
        <p:xfrm>
          <a:off x="1050967" y="5765866"/>
          <a:ext cx="22938586" cy="7950134"/>
        </p:xfrm>
        <a:graphic>
          <a:graphicData uri="http://schemas.openxmlformats.org/drawingml/2006/table">
            <a:tbl>
              <a:tblPr firstRow="1" bandRow="1">
                <a:tableStyleId>{F5AB1C69-6EDB-4FF4-983F-18BD219EF322}</a:tableStyleId>
              </a:tblPr>
              <a:tblGrid>
                <a:gridCol w="3093047">
                  <a:extLst>
                    <a:ext uri="{9D8B030D-6E8A-4147-A177-3AD203B41FA5}">
                      <a16:colId xmlns:a16="http://schemas.microsoft.com/office/drawing/2014/main" val="3805073830"/>
                    </a:ext>
                  </a:extLst>
                </a:gridCol>
                <a:gridCol w="3460834">
                  <a:extLst>
                    <a:ext uri="{9D8B030D-6E8A-4147-A177-3AD203B41FA5}">
                      <a16:colId xmlns:a16="http://schemas.microsoft.com/office/drawing/2014/main" val="2495256699"/>
                    </a:ext>
                  </a:extLst>
                </a:gridCol>
                <a:gridCol w="3276941">
                  <a:extLst>
                    <a:ext uri="{9D8B030D-6E8A-4147-A177-3AD203B41FA5}">
                      <a16:colId xmlns:a16="http://schemas.microsoft.com/office/drawing/2014/main" val="84050030"/>
                    </a:ext>
                  </a:extLst>
                </a:gridCol>
                <a:gridCol w="3637513">
                  <a:extLst>
                    <a:ext uri="{9D8B030D-6E8A-4147-A177-3AD203B41FA5}">
                      <a16:colId xmlns:a16="http://schemas.microsoft.com/office/drawing/2014/main" val="2207823375"/>
                    </a:ext>
                  </a:extLst>
                </a:gridCol>
                <a:gridCol w="3502244">
                  <a:extLst>
                    <a:ext uri="{9D8B030D-6E8A-4147-A177-3AD203B41FA5}">
                      <a16:colId xmlns:a16="http://schemas.microsoft.com/office/drawing/2014/main" val="4073347226"/>
                    </a:ext>
                  </a:extLst>
                </a:gridCol>
                <a:gridCol w="3166922">
                  <a:extLst>
                    <a:ext uri="{9D8B030D-6E8A-4147-A177-3AD203B41FA5}">
                      <a16:colId xmlns:a16="http://schemas.microsoft.com/office/drawing/2014/main" val="3288999130"/>
                    </a:ext>
                  </a:extLst>
                </a:gridCol>
                <a:gridCol w="2801085">
                  <a:extLst>
                    <a:ext uri="{9D8B030D-6E8A-4147-A177-3AD203B41FA5}">
                      <a16:colId xmlns:a16="http://schemas.microsoft.com/office/drawing/2014/main" val="319748254"/>
                    </a:ext>
                  </a:extLst>
                </a:gridCol>
              </a:tblGrid>
              <a:tr h="989396">
                <a:tc gridSpan="7">
                  <a:txBody>
                    <a:bodyPr/>
                    <a:lstStyle/>
                    <a:p>
                      <a:r>
                        <a:rPr lang="nb-NO" sz="3600" b="0" dirty="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338481">
                <a:tc>
                  <a:txBody>
                    <a:bodyPr/>
                    <a:lstStyle/>
                    <a:p>
                      <a:pPr algn="l"/>
                      <a:r>
                        <a:rPr lang="nb-NO" sz="2000" dirty="0">
                          <a:solidFill>
                            <a:schemeClr val="tx1"/>
                          </a:solidFill>
                        </a:rPr>
                        <a:t>(uke 22)</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chemeClr val="tx1"/>
                          </a:solidFill>
                          <a:effectLst/>
                        </a:rPr>
                        <a:t>3.</a:t>
                      </a:r>
                    </a:p>
                    <a:p>
                      <a:pPr algn="l"/>
                      <a:endParaRPr lang="nb-NO" sz="2000" dirty="0">
                        <a:solidFill>
                          <a:schemeClr val="tx1"/>
                        </a:solidFill>
                        <a:effectLst/>
                      </a:endParaRPr>
                    </a:p>
                    <a:p>
                      <a:pPr algn="l"/>
                      <a:endParaRPr lang="nb-NO" sz="2000" dirty="0">
                        <a:solidFill>
                          <a:schemeClr val="tx1"/>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chemeClr val="tx1"/>
                          </a:solidFill>
                          <a:effectLst/>
                        </a:rPr>
                        <a:t>4.</a:t>
                      </a:r>
                    </a:p>
                    <a:p>
                      <a:pPr algn="l"/>
                      <a:endParaRPr lang="nb-NO" sz="2000" dirty="0">
                        <a:solidFill>
                          <a:schemeClr val="tx1"/>
                        </a:solidFill>
                        <a:effectLst/>
                      </a:endParaRPr>
                    </a:p>
                    <a:p>
                      <a:pPr algn="l"/>
                      <a:endParaRPr lang="nb-NO" sz="2000" dirty="0">
                        <a:solidFill>
                          <a:schemeClr val="tx1"/>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5.</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6.</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463753135"/>
                  </a:ext>
                </a:extLst>
              </a:tr>
              <a:tr h="13384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7.</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t>(uke 23) </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8.</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9.</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10.</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chemeClr val="tx1"/>
                          </a:solidFill>
                          <a:effectLst/>
                        </a:rPr>
                        <a:t>11.</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12.</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13.</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2606917"/>
                  </a:ext>
                </a:extLst>
              </a:tr>
              <a:tr h="1606814">
                <a:tc>
                  <a:txBody>
                    <a:bodyPr/>
                    <a:lstStyle/>
                    <a:p>
                      <a:pPr algn="l"/>
                      <a:r>
                        <a:rPr lang="nb-NO" sz="2000" dirty="0">
                          <a:solidFill>
                            <a:schemeClr val="tx1"/>
                          </a:solidFill>
                        </a:rPr>
                        <a:t>14.</a:t>
                      </a:r>
                    </a:p>
                    <a:p>
                      <a:pPr algn="l"/>
                      <a:r>
                        <a:rPr lang="nb-NO" sz="2000" dirty="0">
                          <a:solidFill>
                            <a:schemeClr val="tx1"/>
                          </a:solidFill>
                        </a:rPr>
                        <a:t>(uke 24)</a:t>
                      </a:r>
                    </a:p>
                    <a:p>
                      <a:pPr algn="l"/>
                      <a:endParaRPr lang="nb-NO" sz="2000" dirty="0">
                        <a:solidFill>
                          <a:schemeClr val="tx1"/>
                        </a:solidFill>
                      </a:endParaRPr>
                    </a:p>
                    <a:p>
                      <a:pPr algn="l"/>
                      <a:endParaRPr lang="nb-NO" sz="2000" dirty="0">
                        <a:solidFill>
                          <a:schemeClr val="tx1"/>
                        </a:solidFill>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15.</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16.</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17.</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chemeClr val="tx1"/>
                          </a:solidFill>
                          <a:effectLst/>
                        </a:rPr>
                        <a:t>18.</a:t>
                      </a:r>
                    </a:p>
                    <a:p>
                      <a:pPr algn="l"/>
                      <a:endParaRPr lang="nb-NO" sz="2000" dirty="0">
                        <a:solidFill>
                          <a:schemeClr val="tx1"/>
                        </a:solidFill>
                        <a:effectLst/>
                      </a:endParaRPr>
                    </a:p>
                    <a:p>
                      <a:pPr algn="l"/>
                      <a:endParaRPr lang="nb-NO" sz="2000" dirty="0">
                        <a:solidFill>
                          <a:schemeClr val="tx1"/>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19.</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20.</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192235031"/>
                  </a:ext>
                </a:extLst>
              </a:tr>
              <a:tr h="1338481">
                <a:tc>
                  <a:txBody>
                    <a:bodyPr/>
                    <a:lstStyle/>
                    <a:p>
                      <a:pPr algn="l"/>
                      <a:r>
                        <a:rPr lang="nb-NO" sz="2000" dirty="0">
                          <a:solidFill>
                            <a:schemeClr val="tx1"/>
                          </a:solidFill>
                        </a:rPr>
                        <a:t>21.</a:t>
                      </a:r>
                    </a:p>
                    <a:p>
                      <a:pPr algn="l"/>
                      <a:r>
                        <a:rPr lang="nb-NO" sz="2000" dirty="0">
                          <a:solidFill>
                            <a:schemeClr val="tx1"/>
                          </a:solidFill>
                        </a:rPr>
                        <a:t>(uke 25)</a:t>
                      </a:r>
                    </a:p>
                    <a:p>
                      <a:pPr algn="l"/>
                      <a:endParaRPr lang="nb-NO" sz="2000" dirty="0">
                        <a:solidFill>
                          <a:schemeClr val="tx1"/>
                        </a:solidFill>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22.</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23.</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24.</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chemeClr val="tx1"/>
                          </a:solidFill>
                          <a:effectLst/>
                        </a:rPr>
                        <a:t>25.</a:t>
                      </a:r>
                    </a:p>
                    <a:p>
                      <a:pPr algn="l"/>
                      <a:endParaRPr lang="nb-NO" sz="2000" dirty="0">
                        <a:solidFill>
                          <a:schemeClr val="tx1"/>
                        </a:solidFill>
                        <a:effectLst/>
                      </a:endParaRPr>
                    </a:p>
                    <a:p>
                      <a:pPr algn="l"/>
                      <a:endParaRPr lang="nb-NO" sz="2000" dirty="0">
                        <a:solidFill>
                          <a:schemeClr val="tx1"/>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26.</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27.</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120428587"/>
                  </a:ext>
                </a:extLst>
              </a:tr>
              <a:tr h="1338481">
                <a:tc>
                  <a:txBody>
                    <a:bodyPr/>
                    <a:lstStyle/>
                    <a:p>
                      <a:pPr algn="l"/>
                      <a:r>
                        <a:rPr lang="nb-NO" sz="2000" dirty="0">
                          <a:solidFill>
                            <a:schemeClr val="tx1"/>
                          </a:solidFill>
                        </a:rPr>
                        <a:t>28.</a:t>
                      </a:r>
                    </a:p>
                    <a:p>
                      <a:pPr algn="l"/>
                      <a:r>
                        <a:rPr lang="nb-NO" sz="2000" dirty="0">
                          <a:solidFill>
                            <a:schemeClr val="tx1"/>
                          </a:solidFill>
                        </a:rPr>
                        <a:t>(uke 26)</a:t>
                      </a:r>
                    </a:p>
                    <a:p>
                      <a:pPr algn="l"/>
                      <a:endParaRPr lang="nb-NO" sz="2000" dirty="0">
                        <a:solidFill>
                          <a:srgbClr val="FF0000"/>
                        </a:solidFill>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29.</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30.</a:t>
                      </a:r>
                    </a:p>
                    <a:p>
                      <a:pPr algn="l"/>
                      <a:endParaRPr lang="nb-NO" sz="2000" dirty="0">
                        <a:effectLst/>
                      </a:endParaRP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852311202"/>
                  </a:ext>
                </a:extLst>
              </a:tr>
            </a:tbl>
          </a:graphicData>
        </a:graphic>
      </p:graphicFrame>
      <p:sp>
        <p:nvSpPr>
          <p:cNvPr id="10" name="TextBox 9">
            <a:extLst>
              <a:ext uri="{FF2B5EF4-FFF2-40B4-BE49-F238E27FC236}">
                <a16:creationId xmlns:a16="http://schemas.microsoft.com/office/drawing/2014/main" id="{680324A9-CD52-5A8B-43A7-3C7A2701F402}"/>
              </a:ext>
            </a:extLst>
          </p:cNvPr>
          <p:cNvSpPr txBox="1"/>
          <p:nvPr/>
        </p:nvSpPr>
        <p:spPr>
          <a:xfrm>
            <a:off x="16358594" y="347720"/>
            <a:ext cx="8835338" cy="738652"/>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dirty="0"/>
              <a:t>Fra </a:t>
            </a:r>
            <a:r>
              <a:rPr lang="en-US" sz="3600" dirty="0" err="1"/>
              <a:t>Rammeplanen</a:t>
            </a:r>
            <a:r>
              <a:rPr lang="en-US" sz="3600" dirty="0"/>
              <a:t>:</a:t>
            </a:r>
            <a:r>
              <a:rPr lang="en-US" sz="3600" dirty="0">
                <a:ea typeface="Roboto"/>
                <a:cs typeface="Roboto"/>
              </a:rPr>
              <a:t> </a:t>
            </a:r>
            <a:r>
              <a:rPr lang="en-US" sz="3600" dirty="0">
                <a:ea typeface="Roboto"/>
                <a:cs typeface="Roboto"/>
                <a:hlinkClick r:id="rId2">
                  <a:extLst>
                    <a:ext uri="{A12FA001-AC4F-418D-AE19-62706E023703}">
                      <ahyp:hlinkClr xmlns:ahyp="http://schemas.microsoft.com/office/drawing/2018/hyperlinkcolor" val="tx"/>
                    </a:ext>
                  </a:extLst>
                </a:hlinkClick>
              </a:rPr>
              <a:t>Antall, rom og form</a:t>
            </a:r>
            <a:endParaRPr lang="en-US" sz="3600" dirty="0">
              <a:hlinkClick r:id="rId2">
                <a:extLst>
                  <a:ext uri="{A12FA001-AC4F-418D-AE19-62706E023703}">
                    <ahyp:hlinkClr xmlns:ahyp="http://schemas.microsoft.com/office/drawing/2018/hyperlinkcolor" val="tx"/>
                  </a:ext>
                </a:extLst>
              </a:hlinkClick>
            </a:endParaRPr>
          </a:p>
        </p:txBody>
      </p:sp>
      <p:sp>
        <p:nvSpPr>
          <p:cNvPr id="9" name="Cloud 8">
            <a:extLst>
              <a:ext uri="{FF2B5EF4-FFF2-40B4-BE49-F238E27FC236}">
                <a16:creationId xmlns:a16="http://schemas.microsoft.com/office/drawing/2014/main" id="{44DF465D-0708-B7D2-EA1C-05D686752EA1}"/>
              </a:ext>
            </a:extLst>
          </p:cNvPr>
          <p:cNvSpPr/>
          <p:nvPr/>
        </p:nvSpPr>
        <p:spPr>
          <a:xfrm>
            <a:off x="4888554" y="3600987"/>
            <a:ext cx="2566915" cy="8460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dirty="0"/>
              <a:t>Barn 1-2 </a:t>
            </a:r>
            <a:r>
              <a:rPr lang="en-US" sz="2000" dirty="0" err="1"/>
              <a:t>år</a:t>
            </a:r>
            <a:endParaRPr lang="en-US" sz="2000" dirty="0"/>
          </a:p>
        </p:txBody>
      </p:sp>
      <p:sp>
        <p:nvSpPr>
          <p:cNvPr id="12" name="Cloud 11">
            <a:extLst>
              <a:ext uri="{FF2B5EF4-FFF2-40B4-BE49-F238E27FC236}">
                <a16:creationId xmlns:a16="http://schemas.microsoft.com/office/drawing/2014/main" id="{BCB8F0F5-85FD-7459-2B1B-B88FE404AB08}"/>
              </a:ext>
            </a:extLst>
          </p:cNvPr>
          <p:cNvSpPr/>
          <p:nvPr/>
        </p:nvSpPr>
        <p:spPr>
          <a:xfrm>
            <a:off x="12955815" y="2407570"/>
            <a:ext cx="2431280" cy="827662"/>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B23A95FE-5A39-CE8C-1C20-4014489BC411}"/>
              </a:ext>
            </a:extLst>
          </p:cNvPr>
          <p:cNvSpPr/>
          <p:nvPr/>
        </p:nvSpPr>
        <p:spPr>
          <a:xfrm>
            <a:off x="20776263" y="3814369"/>
            <a:ext cx="2339480" cy="8460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16142816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933382" y="188501"/>
            <a:ext cx="2494140" cy="1079024"/>
          </a:xfrm>
        </p:spPr>
        <p:txBody>
          <a:bodyPr>
            <a:normAutofit/>
          </a:bodyPr>
          <a:lstStyle/>
          <a:p>
            <a:r>
              <a:rPr lang="nb-NO" sz="5600" dirty="0"/>
              <a:t>  </a:t>
            </a:r>
            <a:r>
              <a:rPr lang="nb-NO" sz="3600" dirty="0"/>
              <a:t>Juli 2026</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2446045677"/>
              </p:ext>
            </p:extLst>
          </p:nvPr>
        </p:nvGraphicFramePr>
        <p:xfrm>
          <a:off x="1165412" y="1089342"/>
          <a:ext cx="22283620" cy="4571702"/>
        </p:xfrm>
        <a:graphic>
          <a:graphicData uri="http://schemas.openxmlformats.org/drawingml/2006/table">
            <a:tbl>
              <a:tblPr firstRow="1" bandRow="1">
                <a:tableStyleId>{5C22544A-7EE6-4342-B048-85BDC9FD1C3A}</a:tableStyleId>
              </a:tblPr>
              <a:tblGrid>
                <a:gridCol w="7450982">
                  <a:extLst>
                    <a:ext uri="{9D8B030D-6E8A-4147-A177-3AD203B41FA5}">
                      <a16:colId xmlns:a16="http://schemas.microsoft.com/office/drawing/2014/main" val="3065941703"/>
                    </a:ext>
                  </a:extLst>
                </a:gridCol>
                <a:gridCol w="7416319">
                  <a:extLst>
                    <a:ext uri="{9D8B030D-6E8A-4147-A177-3AD203B41FA5}">
                      <a16:colId xmlns:a16="http://schemas.microsoft.com/office/drawing/2014/main" val="2294066148"/>
                    </a:ext>
                  </a:extLst>
                </a:gridCol>
                <a:gridCol w="7416319">
                  <a:extLst>
                    <a:ext uri="{9D8B030D-6E8A-4147-A177-3AD203B41FA5}">
                      <a16:colId xmlns:a16="http://schemas.microsoft.com/office/drawing/2014/main" val="797645268"/>
                    </a:ext>
                  </a:extLst>
                </a:gridCol>
              </a:tblGrid>
              <a:tr h="4571702">
                <a:tc>
                  <a:txBody>
                    <a:bodyPr/>
                    <a:lstStyle/>
                    <a:p>
                      <a:r>
                        <a:rPr lang="nb-NO" sz="1800" b="0" dirty="0">
                          <a:solidFill>
                            <a:schemeClr val="tx1"/>
                          </a:solidFill>
                        </a:rPr>
                        <a:t> </a:t>
                      </a:r>
                    </a:p>
                    <a:p>
                      <a:endParaRPr lang="nb-NO" sz="1800" b="0" dirty="0">
                        <a:solidFill>
                          <a:schemeClr val="tx1"/>
                        </a:solidFill>
                      </a:endParaRPr>
                    </a:p>
                    <a:p>
                      <a:r>
                        <a:rPr lang="nb-NO" sz="1800" b="0" dirty="0">
                          <a:solidFill>
                            <a:schemeClr val="tx1"/>
                          </a:solidFill>
                        </a:rPr>
                        <a:t>Mål:</a:t>
                      </a:r>
                    </a:p>
                    <a:p>
                      <a:r>
                        <a:rPr lang="nb-NO" sz="1800" b="0" dirty="0">
                          <a:solidFill>
                            <a:schemeClr val="tx1"/>
                          </a:solidFill>
                        </a:rPr>
                        <a:t>• Skape gode sommerminner</a:t>
                      </a:r>
                    </a:p>
                    <a:p>
                      <a:r>
                        <a:rPr lang="nb-NO" sz="1800" b="0" dirty="0">
                          <a:solidFill>
                            <a:schemeClr val="tx1"/>
                          </a:solidFill>
                        </a:rPr>
                        <a:t>​</a:t>
                      </a:r>
                    </a:p>
                    <a:p>
                      <a:r>
                        <a:rPr lang="nb-NO" sz="1800" b="0" dirty="0">
                          <a:solidFill>
                            <a:schemeClr val="tx1"/>
                          </a:solidFill>
                        </a:rPr>
                        <a:t>Tiltak:</a:t>
                      </a:r>
                    </a:p>
                    <a:p>
                      <a:r>
                        <a:rPr lang="nb-NO" sz="1800" b="0" dirty="0">
                          <a:solidFill>
                            <a:schemeClr val="tx1"/>
                          </a:solidFill>
                        </a:rPr>
                        <a:t>• Voksne tilrettelegger for bading og vannlek.</a:t>
                      </a:r>
                    </a:p>
                    <a:p>
                      <a:r>
                        <a:rPr lang="nb-NO" sz="1800" b="0" dirty="0">
                          <a:solidFill>
                            <a:schemeClr val="tx1"/>
                          </a:solidFill>
                        </a:rPr>
                        <a:t>• Vi går turer og plukker blomster, bær og ser etter insekter.</a:t>
                      </a:r>
                    </a:p>
                    <a:p>
                      <a:r>
                        <a:rPr lang="nb-NO" sz="1800" b="0" dirty="0">
                          <a:solidFill>
                            <a:schemeClr val="tx1"/>
                          </a:solidFill>
                        </a:rPr>
                        <a:t>• Vi leker sammen på tvers av avdelinger.</a:t>
                      </a:r>
                    </a:p>
                    <a:p>
                      <a:r>
                        <a:rPr lang="nb-NO" sz="1800" b="0" dirty="0">
                          <a:solidFill>
                            <a:schemeClr val="tx1"/>
                          </a:solidFill>
                        </a:rPr>
                        <a:t>​</a:t>
                      </a:r>
                    </a:p>
                    <a:p>
                      <a:r>
                        <a:rPr lang="nb-NO" sz="1800" b="0" dirty="0">
                          <a:solidFill>
                            <a:schemeClr val="tx1"/>
                          </a:solidFill>
                        </a:rPr>
                        <a:t>Målekriterier:</a:t>
                      </a:r>
                    </a:p>
                    <a:p>
                      <a:r>
                        <a:rPr lang="nb-NO" sz="1800" b="0" dirty="0">
                          <a:solidFill>
                            <a:schemeClr val="tx1"/>
                          </a:solidFill>
                        </a:rPr>
                        <a:t>• Barna utforsker og eksperimenterer med vann,</a:t>
                      </a:r>
                    </a:p>
                    <a:p>
                      <a:r>
                        <a:rPr lang="nb-NO" sz="1800" b="0" dirty="0">
                          <a:solidFill>
                            <a:schemeClr val="tx1"/>
                          </a:solidFill>
                        </a:rPr>
                        <a:t>• Vi ser blide, fornøyde barn.</a:t>
                      </a:r>
                    </a:p>
                    <a:p>
                      <a:r>
                        <a:rPr lang="nb-NO" sz="1800" b="0" dirty="0">
                          <a:solidFill>
                            <a:schemeClr val="tx1"/>
                          </a:solidFill>
                        </a:rPr>
                        <a:t>• Barna kan velge mellom ute- og inne aktiviteter.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1800" b="0" dirty="0">
                          <a:solidFill>
                            <a:schemeClr val="tx1"/>
                          </a:solidFill>
                        </a:rPr>
                        <a:t>Mål:</a:t>
                      </a:r>
                    </a:p>
                    <a:p>
                      <a:r>
                        <a:rPr lang="nb-NO" sz="1800" b="0" dirty="0">
                          <a:solidFill>
                            <a:schemeClr val="tx1"/>
                          </a:solidFill>
                        </a:rPr>
                        <a:t>• Skape gode sommerminner</a:t>
                      </a:r>
                    </a:p>
                    <a:p>
                      <a:r>
                        <a:rPr lang="nb-NO" sz="1800" b="0" dirty="0">
                          <a:solidFill>
                            <a:schemeClr val="tx1"/>
                          </a:solidFill>
                        </a:rPr>
                        <a:t>​</a:t>
                      </a:r>
                    </a:p>
                    <a:p>
                      <a:r>
                        <a:rPr lang="nb-NO" sz="1800" b="0" dirty="0">
                          <a:solidFill>
                            <a:schemeClr val="tx1"/>
                          </a:solidFill>
                        </a:rPr>
                        <a:t>Tiltak:</a:t>
                      </a:r>
                    </a:p>
                    <a:p>
                      <a:r>
                        <a:rPr lang="nb-NO" sz="1800" b="0" dirty="0">
                          <a:solidFill>
                            <a:schemeClr val="tx1"/>
                          </a:solidFill>
                        </a:rPr>
                        <a:t>• Voksne tilrettelegger for bading og vannlek.</a:t>
                      </a:r>
                    </a:p>
                    <a:p>
                      <a:r>
                        <a:rPr lang="nb-NO" sz="1800" b="0" dirty="0">
                          <a:solidFill>
                            <a:schemeClr val="tx1"/>
                          </a:solidFill>
                        </a:rPr>
                        <a:t>• Vi går turer og plukker blomster, bær og ser etter insekter.</a:t>
                      </a:r>
                    </a:p>
                    <a:p>
                      <a:r>
                        <a:rPr lang="nb-NO" sz="1800" b="0" dirty="0">
                          <a:solidFill>
                            <a:schemeClr val="tx1"/>
                          </a:solidFill>
                        </a:rPr>
                        <a:t>• Vi leker sammen på tvers av avdelinger.</a:t>
                      </a:r>
                    </a:p>
                    <a:p>
                      <a:r>
                        <a:rPr lang="nb-NO" sz="1800" b="0" dirty="0">
                          <a:solidFill>
                            <a:schemeClr val="tx1"/>
                          </a:solidFill>
                        </a:rPr>
                        <a:t>​</a:t>
                      </a:r>
                    </a:p>
                    <a:p>
                      <a:r>
                        <a:rPr lang="nb-NO" sz="1800" b="0" dirty="0">
                          <a:solidFill>
                            <a:schemeClr val="tx1"/>
                          </a:solidFill>
                        </a:rPr>
                        <a:t>Målekriterier:</a:t>
                      </a:r>
                    </a:p>
                    <a:p>
                      <a:r>
                        <a:rPr lang="nb-NO" sz="1800" b="0" dirty="0">
                          <a:solidFill>
                            <a:schemeClr val="tx1"/>
                          </a:solidFill>
                        </a:rPr>
                        <a:t>• Barna utforsker og eksperimenterer med vann,</a:t>
                      </a:r>
                    </a:p>
                    <a:p>
                      <a:r>
                        <a:rPr lang="nb-NO" sz="1800" b="0" dirty="0">
                          <a:solidFill>
                            <a:schemeClr val="tx1"/>
                          </a:solidFill>
                        </a:rPr>
                        <a:t>• Vi ser blide, fornøyde barn.</a:t>
                      </a:r>
                    </a:p>
                    <a:p>
                      <a:r>
                        <a:rPr lang="nb-NO" sz="1800" b="0" dirty="0">
                          <a:solidFill>
                            <a:schemeClr val="tx1"/>
                          </a:solidFill>
                        </a:rPr>
                        <a:t>• Barna kan velge mellom ute- og inne aktiviteter.</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1800" b="0" dirty="0">
                          <a:solidFill>
                            <a:schemeClr val="tx1"/>
                          </a:solidFill>
                        </a:rPr>
                        <a:t>Mål:</a:t>
                      </a:r>
                    </a:p>
                    <a:p>
                      <a:r>
                        <a:rPr lang="nb-NO" sz="1800" b="0" dirty="0">
                          <a:solidFill>
                            <a:schemeClr val="tx1"/>
                          </a:solidFill>
                        </a:rPr>
                        <a:t>• Skape gode sommerminner</a:t>
                      </a:r>
                    </a:p>
                    <a:p>
                      <a:r>
                        <a:rPr lang="nb-NO" sz="1800" b="0" dirty="0">
                          <a:solidFill>
                            <a:schemeClr val="tx1"/>
                          </a:solidFill>
                        </a:rPr>
                        <a:t>​</a:t>
                      </a:r>
                    </a:p>
                    <a:p>
                      <a:r>
                        <a:rPr lang="nb-NO" sz="1800" b="0" dirty="0">
                          <a:solidFill>
                            <a:schemeClr val="tx1"/>
                          </a:solidFill>
                        </a:rPr>
                        <a:t>Tiltak:</a:t>
                      </a:r>
                    </a:p>
                    <a:p>
                      <a:r>
                        <a:rPr lang="nb-NO" sz="1800" b="0" dirty="0">
                          <a:solidFill>
                            <a:schemeClr val="tx1"/>
                          </a:solidFill>
                        </a:rPr>
                        <a:t>• Voksne tilrettelegger for bading og vannlek.</a:t>
                      </a:r>
                    </a:p>
                    <a:p>
                      <a:r>
                        <a:rPr lang="nb-NO" sz="1800" b="0" dirty="0">
                          <a:solidFill>
                            <a:schemeClr val="tx1"/>
                          </a:solidFill>
                        </a:rPr>
                        <a:t>• Vi går turer og plukker blomster, bær og ser etter insekter.</a:t>
                      </a:r>
                    </a:p>
                    <a:p>
                      <a:r>
                        <a:rPr lang="nb-NO" sz="1800" b="0" dirty="0">
                          <a:solidFill>
                            <a:schemeClr val="tx1"/>
                          </a:solidFill>
                        </a:rPr>
                        <a:t>• Vi leker sammen på tvers av avdelinger.</a:t>
                      </a:r>
                    </a:p>
                    <a:p>
                      <a:r>
                        <a:rPr lang="nb-NO" sz="1800" b="0" dirty="0">
                          <a:solidFill>
                            <a:schemeClr val="tx1"/>
                          </a:solidFill>
                        </a:rPr>
                        <a:t>​</a:t>
                      </a:r>
                    </a:p>
                    <a:p>
                      <a:r>
                        <a:rPr lang="nb-NO" sz="1800" b="0" dirty="0">
                          <a:solidFill>
                            <a:schemeClr val="tx1"/>
                          </a:solidFill>
                        </a:rPr>
                        <a:t>Målekriterier:</a:t>
                      </a:r>
                    </a:p>
                    <a:p>
                      <a:r>
                        <a:rPr lang="nb-NO" sz="1800" b="0" dirty="0">
                          <a:solidFill>
                            <a:schemeClr val="tx1"/>
                          </a:solidFill>
                        </a:rPr>
                        <a:t>• Barna utforsker og eksperimenterer med vann,</a:t>
                      </a:r>
                    </a:p>
                    <a:p>
                      <a:r>
                        <a:rPr lang="nb-NO" sz="1800" b="0" dirty="0">
                          <a:solidFill>
                            <a:schemeClr val="tx1"/>
                          </a:solidFill>
                        </a:rPr>
                        <a:t>• Vi ser blide, fornøyde barn.</a:t>
                      </a:r>
                    </a:p>
                    <a:p>
                      <a:r>
                        <a:rPr lang="nb-NO" sz="1800" b="0" dirty="0">
                          <a:solidFill>
                            <a:schemeClr val="tx1"/>
                          </a:solidFill>
                        </a:rPr>
                        <a:t>•Barna kan velge mellom ute -og inne aktiviteter. </a:t>
                      </a:r>
                      <a:r>
                        <a:rPr lang="nb-NO" sz="1800" dirty="0"/>
                        <a:t>.</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4081241641"/>
              </p:ext>
            </p:extLst>
          </p:nvPr>
        </p:nvGraphicFramePr>
        <p:xfrm>
          <a:off x="1200073" y="5340954"/>
          <a:ext cx="22248957" cy="8375046"/>
        </p:xfrm>
        <a:graphic>
          <a:graphicData uri="http://schemas.openxmlformats.org/drawingml/2006/table">
            <a:tbl>
              <a:tblPr firstRow="1" bandRow="1">
                <a:tableStyleId>{F5AB1C69-6EDB-4FF4-983F-18BD219EF322}</a:tableStyleId>
              </a:tblPr>
              <a:tblGrid>
                <a:gridCol w="3362577">
                  <a:extLst>
                    <a:ext uri="{9D8B030D-6E8A-4147-A177-3AD203B41FA5}">
                      <a16:colId xmlns:a16="http://schemas.microsoft.com/office/drawing/2014/main" val="3805073830"/>
                    </a:ext>
                  </a:extLst>
                </a:gridCol>
                <a:gridCol w="2994265">
                  <a:extLst>
                    <a:ext uri="{9D8B030D-6E8A-4147-A177-3AD203B41FA5}">
                      <a16:colId xmlns:a16="http://schemas.microsoft.com/office/drawing/2014/main" val="2495256699"/>
                    </a:ext>
                  </a:extLst>
                </a:gridCol>
                <a:gridCol w="3178423">
                  <a:extLst>
                    <a:ext uri="{9D8B030D-6E8A-4147-A177-3AD203B41FA5}">
                      <a16:colId xmlns:a16="http://schemas.microsoft.com/office/drawing/2014/main" val="84050030"/>
                    </a:ext>
                  </a:extLst>
                </a:gridCol>
                <a:gridCol w="3178423">
                  <a:extLst>
                    <a:ext uri="{9D8B030D-6E8A-4147-A177-3AD203B41FA5}">
                      <a16:colId xmlns:a16="http://schemas.microsoft.com/office/drawing/2014/main" val="2207823375"/>
                    </a:ext>
                  </a:extLst>
                </a:gridCol>
                <a:gridCol w="3178423">
                  <a:extLst>
                    <a:ext uri="{9D8B030D-6E8A-4147-A177-3AD203B41FA5}">
                      <a16:colId xmlns:a16="http://schemas.microsoft.com/office/drawing/2014/main" val="4073347226"/>
                    </a:ext>
                  </a:extLst>
                </a:gridCol>
                <a:gridCol w="3178423">
                  <a:extLst>
                    <a:ext uri="{9D8B030D-6E8A-4147-A177-3AD203B41FA5}">
                      <a16:colId xmlns:a16="http://schemas.microsoft.com/office/drawing/2014/main" val="3288999130"/>
                    </a:ext>
                  </a:extLst>
                </a:gridCol>
                <a:gridCol w="3178423">
                  <a:extLst>
                    <a:ext uri="{9D8B030D-6E8A-4147-A177-3AD203B41FA5}">
                      <a16:colId xmlns:a16="http://schemas.microsoft.com/office/drawing/2014/main" val="319748254"/>
                    </a:ext>
                  </a:extLst>
                </a:gridCol>
              </a:tblGrid>
              <a:tr h="1187398">
                <a:tc gridSpan="7">
                  <a:txBody>
                    <a:bodyPr/>
                    <a:lstStyle/>
                    <a:p>
                      <a:r>
                        <a:rPr lang="nb-NO" sz="3600" b="0" dirty="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501910">
                <a:tc>
                  <a:txBody>
                    <a:bodyPr/>
                    <a:lstStyle/>
                    <a:p>
                      <a:pPr algn="l"/>
                      <a:r>
                        <a:rPr lang="nb-NO" sz="2000" dirty="0"/>
                        <a:t>(uke 26)</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1.</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3.</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4.</a:t>
                      </a:r>
                    </a:p>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5019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effectLst/>
                        </a:rPr>
                        <a:t>5.</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effectLst/>
                        </a:rPr>
                        <a:t>(uke 27)</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6.</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7.</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8.</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9.</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10.</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11.</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3409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12.</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(uke 28)</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13.</a:t>
                      </a:r>
                    </a:p>
                    <a:p>
                      <a:pPr algn="l"/>
                      <a:r>
                        <a:rPr lang="nb-NO" sz="2000" dirty="0">
                          <a:solidFill>
                            <a:srgbClr val="FF0000"/>
                          </a:solidFill>
                          <a:effectLst/>
                        </a:rPr>
                        <a:t>Barnehagen stengt</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14.</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15.</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16.</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17.</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18.</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570487672"/>
                  </a:ext>
                </a:extLst>
              </a:tr>
              <a:tr h="15019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19.</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(uke 29) Barnehagen stengt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20.</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21.</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22.</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23.</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solidFill>
                            <a:srgbClr val="FF0000"/>
                          </a:solidFill>
                          <a:effectLst/>
                        </a:rPr>
                        <a:t>Barnehagen stengt</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24.</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25.</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502427066"/>
                  </a:ext>
                </a:extLst>
              </a:tr>
              <a:tr h="13409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effectLst/>
                        </a:rPr>
                        <a:t>26.</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dirty="0">
                          <a:effectLst/>
                        </a:rPr>
                        <a:t>(30)</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27.</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28</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29.</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effectLst/>
                        </a:rPr>
                        <a:t>30.</a:t>
                      </a:r>
                    </a:p>
                    <a:p>
                      <a:pPr algn="l"/>
                      <a:endParaRPr lang="nb-NO" sz="2000" dirty="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dirty="0">
                          <a:solidFill>
                            <a:srgbClr val="FF0000"/>
                          </a:solidFill>
                          <a:effectLst/>
                        </a:rPr>
                        <a:t>31.</a:t>
                      </a: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dirty="0">
                        <a:solidFill>
                          <a:srgbClr val="FF0000"/>
                        </a:solidFill>
                        <a:effectLst/>
                      </a:endParaRPr>
                    </a:p>
                    <a:p>
                      <a:pPr algn="l"/>
                      <a:endParaRPr lang="nb-NO" sz="2000" dirty="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77764596"/>
                  </a:ext>
                </a:extLst>
              </a:tr>
            </a:tbl>
          </a:graphicData>
        </a:graphic>
      </p:graphicFrame>
      <p:sp>
        <p:nvSpPr>
          <p:cNvPr id="3" name="TextBox 2">
            <a:extLst>
              <a:ext uri="{FF2B5EF4-FFF2-40B4-BE49-F238E27FC236}">
                <a16:creationId xmlns:a16="http://schemas.microsoft.com/office/drawing/2014/main" id="{AFFD6991-4F06-8C4C-613F-70F89DEC820C}"/>
              </a:ext>
            </a:extLst>
          </p:cNvPr>
          <p:cNvSpPr txBox="1"/>
          <p:nvPr/>
        </p:nvSpPr>
        <p:spPr>
          <a:xfrm>
            <a:off x="14732695" y="402208"/>
            <a:ext cx="9084955" cy="1292649"/>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dirty="0"/>
              <a:t>Fra </a:t>
            </a:r>
            <a:r>
              <a:rPr lang="en-US" sz="3600" dirty="0" err="1"/>
              <a:t>Rammeplanen</a:t>
            </a:r>
            <a:r>
              <a:rPr lang="en-US" sz="3600" dirty="0"/>
              <a:t>:</a:t>
            </a:r>
            <a:r>
              <a:rPr lang="en-US" sz="3600" dirty="0">
                <a:ea typeface="Roboto"/>
                <a:cs typeface="Roboto"/>
              </a:rPr>
              <a:t> </a:t>
            </a:r>
            <a:r>
              <a:rPr lang="en-US" sz="3600" dirty="0">
                <a:ea typeface="Roboto"/>
                <a:cs typeface="Roboto"/>
                <a:hlinkClick r:id="rId2">
                  <a:extLst>
                    <a:ext uri="{A12FA001-AC4F-418D-AE19-62706E023703}">
                      <ahyp:hlinkClr xmlns:ahyp="http://schemas.microsoft.com/office/drawing/2018/hyperlinkcolor" val="tx"/>
                    </a:ext>
                  </a:extLst>
                </a:hlinkClick>
              </a:rPr>
              <a:t>Kunst, kultur og </a:t>
            </a:r>
            <a:r>
              <a:rPr lang="en-US" sz="3600" dirty="0" err="1">
                <a:ea typeface="Roboto"/>
                <a:cs typeface="Roboto"/>
                <a:hlinkClick r:id="rId2">
                  <a:extLst>
                    <a:ext uri="{A12FA001-AC4F-418D-AE19-62706E023703}">
                      <ahyp:hlinkClr xmlns:ahyp="http://schemas.microsoft.com/office/drawing/2018/hyperlinkcolor" val="tx"/>
                    </a:ext>
                  </a:extLst>
                </a:hlinkClick>
              </a:rPr>
              <a:t>kreativitet</a:t>
            </a:r>
            <a:endParaRPr lang="en-US" sz="3600" dirty="0">
              <a:hlinkClick r:id="rId2">
                <a:extLst>
                  <a:ext uri="{A12FA001-AC4F-418D-AE19-62706E023703}">
                    <ahyp:hlinkClr xmlns:ahyp="http://schemas.microsoft.com/office/drawing/2018/hyperlinkcolor" val="tx"/>
                  </a:ext>
                </a:extLst>
              </a:hlinkClick>
            </a:endParaRPr>
          </a:p>
          <a:p>
            <a:endParaRPr lang="en-US" sz="3600" dirty="0"/>
          </a:p>
        </p:txBody>
      </p:sp>
      <p:sp>
        <p:nvSpPr>
          <p:cNvPr id="10" name="Cloud 9">
            <a:extLst>
              <a:ext uri="{FF2B5EF4-FFF2-40B4-BE49-F238E27FC236}">
                <a16:creationId xmlns:a16="http://schemas.microsoft.com/office/drawing/2014/main" id="{9E4E4136-A292-8442-7FC9-34CD70D59EA4}"/>
              </a:ext>
            </a:extLst>
          </p:cNvPr>
          <p:cNvSpPr/>
          <p:nvPr/>
        </p:nvSpPr>
        <p:spPr>
          <a:xfrm>
            <a:off x="5776957" y="1801682"/>
            <a:ext cx="2376203" cy="8460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p>
        </p:txBody>
      </p:sp>
      <p:sp>
        <p:nvSpPr>
          <p:cNvPr id="12" name="Cloud 11">
            <a:extLst>
              <a:ext uri="{FF2B5EF4-FFF2-40B4-BE49-F238E27FC236}">
                <a16:creationId xmlns:a16="http://schemas.microsoft.com/office/drawing/2014/main" id="{6E978D85-D67F-637F-8FB4-CF7AACE68C29}"/>
              </a:ext>
            </a:extLst>
          </p:cNvPr>
          <p:cNvSpPr/>
          <p:nvPr/>
        </p:nvSpPr>
        <p:spPr>
          <a:xfrm>
            <a:off x="12891853" y="1480890"/>
            <a:ext cx="2468001" cy="901101"/>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E61B58E4-D502-A770-96B9-CBDD60A7D418}"/>
              </a:ext>
            </a:extLst>
          </p:cNvPr>
          <p:cNvSpPr/>
          <p:nvPr/>
        </p:nvSpPr>
        <p:spPr>
          <a:xfrm>
            <a:off x="20714335" y="1170865"/>
            <a:ext cx="2468003" cy="1047984"/>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3715656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e 11">
            <a:extLst>
              <a:ext uri="{FF2B5EF4-FFF2-40B4-BE49-F238E27FC236}">
                <a16:creationId xmlns:a16="http://schemas.microsoft.com/office/drawing/2014/main" id="{41ECE649-BDEB-B26B-DC13-4401A8CE1E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7300" y="760180"/>
            <a:ext cx="10172700" cy="121956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487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ssholder for innhold 7">
            <a:extLst>
              <a:ext uri="{FF2B5EF4-FFF2-40B4-BE49-F238E27FC236}">
                <a16:creationId xmlns:a16="http://schemas.microsoft.com/office/drawing/2014/main" id="{822DB603-5259-C16F-B4F8-7E9FA4E9F23F}"/>
              </a:ext>
            </a:extLst>
          </p:cNvPr>
          <p:cNvPicPr>
            <a:picLocks noGrp="1" noChangeAspect="1"/>
          </p:cNvPicPr>
          <p:nvPr>
            <p:ph sz="half" idx="2"/>
          </p:nvPr>
        </p:nvPicPr>
        <p:blipFill>
          <a:blip r:embed="rId2"/>
          <a:stretch>
            <a:fillRect/>
          </a:stretch>
        </p:blipFill>
        <p:spPr>
          <a:xfrm>
            <a:off x="17524859" y="3651459"/>
            <a:ext cx="0" cy="87021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kstSylinder 8">
            <a:extLst>
              <a:ext uri="{FF2B5EF4-FFF2-40B4-BE49-F238E27FC236}">
                <a16:creationId xmlns:a16="http://schemas.microsoft.com/office/drawing/2014/main" id="{D3C68B00-4CE2-D7D6-4080-6CB72496AF39}"/>
              </a:ext>
            </a:extLst>
          </p:cNvPr>
          <p:cNvSpPr txBox="1"/>
          <p:nvPr/>
        </p:nvSpPr>
        <p:spPr>
          <a:xfrm>
            <a:off x="11257583" y="1908509"/>
            <a:ext cx="12061507" cy="553986"/>
          </a:xfrm>
          <a:prstGeom prst="rect">
            <a:avLst/>
          </a:prstGeom>
          <a:gradFill>
            <a:gsLst>
              <a:gs pos="100000">
                <a:schemeClr val="bg2">
                  <a:tint val="97000"/>
                  <a:hueMod val="92000"/>
                  <a:satMod val="169000"/>
                  <a:lumMod val="164000"/>
                </a:schemeClr>
              </a:gs>
              <a:gs pos="100000">
                <a:schemeClr val="bg2">
                  <a:shade val="96000"/>
                  <a:satMod val="120000"/>
                  <a:lumMod val="90000"/>
                </a:schemeClr>
              </a:gs>
            </a:gsLst>
            <a:lin ang="6120000" scaled="1"/>
          </a:gradFill>
        </p:spPr>
        <p:txBody>
          <a:bodyPr wrap="square" lIns="182868" tIns="91434" rIns="182868" bIns="91434" rtlCol="0" anchor="t">
            <a:spAutoFit/>
          </a:bodyPr>
          <a:lstStyle/>
          <a:p>
            <a:pPr defTabSz="1188661">
              <a:spcAft>
                <a:spcPts val="1200"/>
              </a:spcAft>
            </a:pPr>
            <a:r>
              <a:rPr lang="nb-NO" sz="2400">
                <a:latin typeface="+mj-lt"/>
              </a:rPr>
              <a:t>  </a:t>
            </a:r>
            <a:endParaRPr lang="nb-NO" sz="2400">
              <a:solidFill>
                <a:srgbClr val="FF0000"/>
              </a:solidFill>
              <a:latin typeface="+mj-lt"/>
            </a:endParaRPr>
          </a:p>
        </p:txBody>
      </p:sp>
      <p:pic>
        <p:nvPicPr>
          <p:cNvPr id="5" name="Bilde 4">
            <a:extLst>
              <a:ext uri="{FF2B5EF4-FFF2-40B4-BE49-F238E27FC236}">
                <a16:creationId xmlns:a16="http://schemas.microsoft.com/office/drawing/2014/main" id="{54EE1D7F-E411-8BF1-46D4-7941227A73C2}"/>
              </a:ext>
            </a:extLst>
          </p:cNvPr>
          <p:cNvPicPr>
            <a:picLocks noChangeAspect="1"/>
          </p:cNvPicPr>
          <p:nvPr/>
        </p:nvPicPr>
        <p:blipFill>
          <a:blip r:embed="rId3"/>
          <a:stretch>
            <a:fillRect/>
          </a:stretch>
        </p:blipFill>
        <p:spPr>
          <a:xfrm>
            <a:off x="14823343" y="2375694"/>
            <a:ext cx="8495747" cy="9431798"/>
          </a:xfrm>
          <a:prstGeom prst="rect">
            <a:avLst/>
          </a:prstGeom>
          <a:ln>
            <a:noFill/>
          </a:ln>
          <a:effectLst>
            <a:outerShdw blurRad="292100" dist="139700" dir="2700000" algn="tl" rotWithShape="0">
              <a:srgbClr val="333333">
                <a:alpha val="65000"/>
              </a:srgbClr>
            </a:outerShdw>
          </a:effectLst>
        </p:spPr>
      </p:pic>
      <p:sp>
        <p:nvSpPr>
          <p:cNvPr id="4" name="TekstSylinder 3">
            <a:extLst>
              <a:ext uri="{FF2B5EF4-FFF2-40B4-BE49-F238E27FC236}">
                <a16:creationId xmlns:a16="http://schemas.microsoft.com/office/drawing/2014/main" id="{3096EA42-2FFE-53AE-E23B-AFF8271FEA0F}"/>
              </a:ext>
            </a:extLst>
          </p:cNvPr>
          <p:cNvSpPr txBox="1"/>
          <p:nvPr/>
        </p:nvSpPr>
        <p:spPr>
          <a:xfrm>
            <a:off x="378924" y="237568"/>
            <a:ext cx="22940166"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3600" b="1" dirty="0" err="1">
                <a:solidFill>
                  <a:schemeClr val="bg1"/>
                </a:solidFill>
              </a:rPr>
              <a:t>Visjon</a:t>
            </a:r>
            <a:r>
              <a:rPr lang="en-US" sz="3600" b="1" dirty="0">
                <a:solidFill>
                  <a:schemeClr val="bg1"/>
                </a:solidFill>
              </a:rPr>
              <a:t>, </a:t>
            </a:r>
            <a:r>
              <a:rPr lang="en-US" sz="3600" b="1" dirty="0" err="1">
                <a:solidFill>
                  <a:schemeClr val="bg1"/>
                </a:solidFill>
              </a:rPr>
              <a:t>verdier</a:t>
            </a:r>
            <a:r>
              <a:rPr lang="en-US" sz="3600" b="1" dirty="0">
                <a:solidFill>
                  <a:schemeClr val="bg1"/>
                </a:solidFill>
              </a:rPr>
              <a:t> og </a:t>
            </a:r>
            <a:r>
              <a:rPr lang="en-US" sz="3600" b="1" dirty="0" err="1">
                <a:solidFill>
                  <a:schemeClr val="bg1"/>
                </a:solidFill>
              </a:rPr>
              <a:t>mål</a:t>
            </a:r>
            <a:r>
              <a:rPr lang="en-US" sz="3600" b="1" dirty="0">
                <a:solidFill>
                  <a:schemeClr val="bg1"/>
                </a:solidFill>
              </a:rPr>
              <a:t> for </a:t>
            </a:r>
            <a:r>
              <a:rPr lang="en-US" sz="3600" b="1" dirty="0" err="1">
                <a:solidFill>
                  <a:schemeClr val="bg1"/>
                </a:solidFill>
              </a:rPr>
              <a:t>barnehager</a:t>
            </a:r>
            <a:r>
              <a:rPr lang="en-US" sz="3600" b="1" dirty="0">
                <a:solidFill>
                  <a:schemeClr val="bg1"/>
                </a:solidFill>
              </a:rPr>
              <a:t> </a:t>
            </a:r>
            <a:r>
              <a:rPr lang="en-US" sz="3600" b="1" dirty="0" err="1">
                <a:solidFill>
                  <a:schemeClr val="bg1"/>
                </a:solidFill>
              </a:rPr>
              <a:t>i</a:t>
            </a:r>
            <a:r>
              <a:rPr lang="en-US" sz="3600" b="1" dirty="0">
                <a:solidFill>
                  <a:schemeClr val="bg1"/>
                </a:solidFill>
              </a:rPr>
              <a:t> Moss</a:t>
            </a:r>
            <a:endParaRPr lang="nb-NO" sz="3600" b="1" dirty="0">
              <a:solidFill>
                <a:schemeClr val="bg1"/>
              </a:solidFill>
            </a:endParaRPr>
          </a:p>
        </p:txBody>
      </p:sp>
      <p:sp>
        <p:nvSpPr>
          <p:cNvPr id="12" name="TekstSylinder 11">
            <a:extLst>
              <a:ext uri="{FF2B5EF4-FFF2-40B4-BE49-F238E27FC236}">
                <a16:creationId xmlns:a16="http://schemas.microsoft.com/office/drawing/2014/main" id="{21973683-7C29-7F2C-A23D-1A2BA8AE4CA5}"/>
              </a:ext>
            </a:extLst>
          </p:cNvPr>
          <p:cNvSpPr txBox="1"/>
          <p:nvPr/>
        </p:nvSpPr>
        <p:spPr>
          <a:xfrm>
            <a:off x="15017353" y="12071894"/>
            <a:ext cx="8301737" cy="1200329"/>
          </a:xfrm>
          <a:prstGeom prst="rect">
            <a:avLst/>
          </a:prstGeom>
          <a:noFill/>
        </p:spPr>
        <p:txBody>
          <a:bodyPr wrap="square">
            <a:spAutoFit/>
          </a:bodyPr>
          <a:lstStyle/>
          <a:p>
            <a:r>
              <a:rPr lang="nb-NO" sz="2400" dirty="0"/>
              <a:t>Med utgangspunkt i Moss kommunes visjon, er det utviklet følgende modell for kvalitet i de kommunale barnehagene i Moss kommune</a:t>
            </a:r>
          </a:p>
        </p:txBody>
      </p:sp>
      <p:sp>
        <p:nvSpPr>
          <p:cNvPr id="2" name="Plassholder for innhold 1">
            <a:extLst>
              <a:ext uri="{FF2B5EF4-FFF2-40B4-BE49-F238E27FC236}">
                <a16:creationId xmlns:a16="http://schemas.microsoft.com/office/drawing/2014/main" id="{0A3ABAFE-3B68-2F11-7CFC-A9216321225C}"/>
              </a:ext>
            </a:extLst>
          </p:cNvPr>
          <p:cNvSpPr>
            <a:spLocks noGrp="1"/>
          </p:cNvSpPr>
          <p:nvPr/>
        </p:nvSpPr>
        <p:spPr>
          <a:xfrm>
            <a:off x="378924" y="2214687"/>
            <a:ext cx="11351705" cy="9753811"/>
          </a:xfrm>
          <a:prstGeom prst="rect">
            <a:avLst/>
          </a:prstGeom>
        </p:spPr>
        <p:txBody>
          <a:bodyPr vert="horz" lIns="182868" tIns="91434" rIns="182868" bIns="91434" rtlCol="0">
            <a:normAutofit/>
          </a:bodyPr>
          <a:lstStyle>
            <a:lvl1pPr marL="0" indent="0" algn="l" defTabSz="914400" rtl="0" eaLnBrk="1" latinLnBrk="0" hangingPunct="1">
              <a:lnSpc>
                <a:spcPct val="130000"/>
              </a:lnSpc>
              <a:spcBef>
                <a:spcPts val="1000"/>
              </a:spcBef>
              <a:buFont typeface="Neue Haas Grotesk Text Pro" panose="020B0504020202020204" pitchFamily="34" charset="0"/>
              <a:buNone/>
              <a:defRPr sz="1800" kern="1200">
                <a:solidFill>
                  <a:schemeClr val="tx1"/>
                </a:solidFill>
                <a:latin typeface="+mn-lt"/>
                <a:ea typeface="+mn-ea"/>
                <a:cs typeface="+mn-cs"/>
              </a:defRPr>
            </a:lvl1pPr>
            <a:lvl2pPr marL="502920" indent="-228600" algn="l" defTabSz="914400" rtl="0" eaLnBrk="1" latinLnBrk="0" hangingPunct="1">
              <a:lnSpc>
                <a:spcPct val="130000"/>
              </a:lnSpc>
              <a:spcBef>
                <a:spcPts val="500"/>
              </a:spcBef>
              <a:buFont typeface="Neue Haas Grotesk Text Pro" panose="020B05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Font typeface="Neue Haas Grotesk Text Pro" panose="020B05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4pPr>
            <a:lvl5pPr marL="128016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2800" dirty="0">
                <a:latin typeface="+mj-lt"/>
                <a:cs typeface="Arial" panose="020B0604020202020204" pitchFamily="34" charset="0"/>
              </a:rPr>
              <a:t>Kommunens visjon, </a:t>
            </a:r>
            <a:r>
              <a:rPr lang="nb-NO" sz="2800" b="1" dirty="0">
                <a:latin typeface="+mj-lt"/>
                <a:cs typeface="Arial" panose="020B0604020202020204" pitchFamily="34" charset="0"/>
              </a:rPr>
              <a:t>«Mangfoldige Moss – varmere, skapende, grønnere»</a:t>
            </a:r>
            <a:r>
              <a:rPr lang="nb-NO" sz="2800" dirty="0">
                <a:latin typeface="+mj-lt"/>
                <a:cs typeface="Arial" panose="020B0604020202020204" pitchFamily="34" charset="0"/>
              </a:rPr>
              <a:t>, står sentralt i barnehagens arbeid. Med utgangspunkt i visjonen er det utviklet felles kvalitetsprinsipper og kvalitetsstandarder, som skal skape en felles forståelse av kvalitet, gi retning for det pedagogiske arbeidet og sikre god praksis på tvers av barnehagene. </a:t>
            </a:r>
          </a:p>
          <a:p>
            <a:r>
              <a:rPr lang="nb-NO" sz="2800" dirty="0">
                <a:latin typeface="+mj-lt"/>
                <a:cs typeface="Arial" panose="020B0604020202020204" pitchFamily="34" charset="0"/>
              </a:rPr>
              <a:t>De felles kvalitetsstandardene omfatter tilvenning, kosthold og digital praksis.</a:t>
            </a:r>
          </a:p>
          <a:p>
            <a:r>
              <a:rPr lang="nb-NO" sz="2800" b="1" dirty="0">
                <a:latin typeface="+mj-lt"/>
                <a:cs typeface="Arial" panose="020B0604020202020204" pitchFamily="34" charset="0"/>
              </a:rPr>
              <a:t>Kvalitetsprinsippene: </a:t>
            </a:r>
          </a:p>
          <a:p>
            <a:pPr marL="342883" indent="-342883">
              <a:buFont typeface="Arial" panose="020B0604020202020204" pitchFamily="34" charset="0"/>
              <a:buChar char="•"/>
            </a:pPr>
            <a:r>
              <a:rPr lang="nb-NO" sz="2800" dirty="0">
                <a:latin typeface="+mj-lt"/>
                <a:cs typeface="Arial" panose="020B0604020202020204" pitchFamily="34" charset="0"/>
              </a:rPr>
              <a:t>For barnets beste </a:t>
            </a:r>
          </a:p>
          <a:p>
            <a:pPr marL="342883" indent="-342883">
              <a:buFont typeface="Arial" panose="020B0604020202020204" pitchFamily="34" charset="0"/>
              <a:buChar char="•"/>
            </a:pPr>
            <a:r>
              <a:rPr lang="nb-NO" sz="2800" dirty="0">
                <a:latin typeface="+mj-lt"/>
                <a:cs typeface="Arial" panose="020B0604020202020204" pitchFamily="34" charset="0"/>
              </a:rPr>
              <a:t>Fellesskap</a:t>
            </a:r>
          </a:p>
          <a:p>
            <a:pPr marL="342883" indent="-342883">
              <a:buFont typeface="Arial" panose="020B0604020202020204" pitchFamily="34" charset="0"/>
              <a:buChar char="•"/>
            </a:pPr>
            <a:r>
              <a:rPr lang="nb-NO" sz="2800" dirty="0">
                <a:latin typeface="+mj-lt"/>
                <a:cs typeface="Arial" panose="020B0604020202020204" pitchFamily="34" charset="0"/>
              </a:rPr>
              <a:t>Gode naturopplevelser.</a:t>
            </a:r>
          </a:p>
          <a:p>
            <a:pPr marL="342883" indent="-342883">
              <a:buFont typeface="Arial" panose="020B0604020202020204" pitchFamily="34" charset="0"/>
              <a:buChar char="•"/>
            </a:pPr>
            <a:r>
              <a:rPr lang="nb-NO" sz="2800" dirty="0">
                <a:latin typeface="+mj-lt"/>
                <a:cs typeface="Arial" panose="020B0604020202020204" pitchFamily="34" charset="0"/>
              </a:rPr>
              <a:t>Utforskende </a:t>
            </a:r>
          </a:p>
          <a:p>
            <a:pPr marL="342883" indent="-342883">
              <a:buFont typeface="Arial" panose="020B0604020202020204" pitchFamily="34" charset="0"/>
              <a:buChar char="•"/>
            </a:pPr>
            <a:r>
              <a:rPr lang="nb-NO" sz="2800" dirty="0">
                <a:latin typeface="+mj-lt"/>
                <a:cs typeface="Arial" panose="020B0604020202020204" pitchFamily="34" charset="0"/>
              </a:rPr>
              <a:t>Profesjonell </a:t>
            </a:r>
          </a:p>
          <a:p>
            <a:pPr marL="342883" indent="-342883">
              <a:buFont typeface="Arial" panose="020B0604020202020204" pitchFamily="34" charset="0"/>
              <a:buChar char="•"/>
            </a:pPr>
            <a:r>
              <a:rPr lang="nb-NO" sz="2800" dirty="0">
                <a:latin typeface="+mj-lt"/>
                <a:cs typeface="Arial" panose="020B0604020202020204" pitchFamily="34" charset="0"/>
              </a:rPr>
              <a:t>Lekende</a:t>
            </a:r>
          </a:p>
          <a:p>
            <a:r>
              <a:rPr lang="nb-NO" sz="2800" dirty="0">
                <a:latin typeface="+mj-lt"/>
                <a:cs typeface="Arial" panose="020B0604020202020204" pitchFamily="34" charset="0"/>
              </a:rPr>
              <a:t>Som en grunnmur for etterlevelse av disse prinsippene ligger relasjoner. </a:t>
            </a:r>
          </a:p>
          <a:p>
            <a:pPr marL="571471" indent="-571471">
              <a:buFont typeface="Arial" panose="020B0604020202020204" pitchFamily="34" charset="0"/>
              <a:buChar char="•"/>
            </a:pPr>
            <a:endParaRPr lang="nb-NO" sz="2400" dirty="0">
              <a:latin typeface="+mj-lt"/>
              <a:cs typeface="Arial" panose="020B0604020202020204" pitchFamily="34" charset="0"/>
            </a:endParaRPr>
          </a:p>
          <a:p>
            <a:endParaRPr lang="nb-NO" sz="3600" dirty="0"/>
          </a:p>
        </p:txBody>
      </p:sp>
      <p:sp>
        <p:nvSpPr>
          <p:cNvPr id="11" name="TekstSylinder 10">
            <a:extLst>
              <a:ext uri="{FF2B5EF4-FFF2-40B4-BE49-F238E27FC236}">
                <a16:creationId xmlns:a16="http://schemas.microsoft.com/office/drawing/2014/main" id="{D548A6DF-DD46-67AF-81B0-017ACD1FC32F}"/>
              </a:ext>
            </a:extLst>
          </p:cNvPr>
          <p:cNvSpPr txBox="1"/>
          <p:nvPr/>
        </p:nvSpPr>
        <p:spPr>
          <a:xfrm>
            <a:off x="378926" y="1113471"/>
            <a:ext cx="12489889" cy="646331"/>
          </a:xfrm>
          <a:prstGeom prst="rect">
            <a:avLst/>
          </a:prstGeom>
          <a:noFill/>
        </p:spPr>
        <p:txBody>
          <a:bodyPr wrap="square">
            <a:spAutoFit/>
          </a:bodyPr>
          <a:lstStyle/>
          <a:p>
            <a:pPr defTabSz="1188661">
              <a:spcBef>
                <a:spcPts val="1300"/>
              </a:spcBef>
            </a:pPr>
            <a:r>
              <a:rPr lang="nb-NO" sz="2800" dirty="0"/>
              <a:t>Moss kommunes visjon er: #mangfoldige Moss-skapende, varmere </a:t>
            </a:r>
            <a:r>
              <a:rPr lang="nb-NO" sz="2400" dirty="0">
                <a:solidFill>
                  <a:schemeClr val="bg1"/>
                </a:solidFill>
              </a:rPr>
              <a:t>og </a:t>
            </a:r>
            <a:r>
              <a:rPr lang="nb-NO" sz="3600" dirty="0">
                <a:solidFill>
                  <a:schemeClr val="bg1"/>
                </a:solidFill>
              </a:rPr>
              <a:t>grønnere.</a:t>
            </a:r>
          </a:p>
        </p:txBody>
      </p:sp>
    </p:spTree>
    <p:extLst>
      <p:ext uri="{BB962C8B-B14F-4D97-AF65-F5344CB8AC3E}">
        <p14:creationId xmlns:p14="http://schemas.microsoft.com/office/powerpoint/2010/main" val="2461390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644E5F1-BC7B-D854-00DB-0B57A29C0F98}"/>
              </a:ext>
            </a:extLst>
          </p:cNvPr>
          <p:cNvSpPr>
            <a:spLocks noGrp="1"/>
          </p:cNvSpPr>
          <p:nvPr>
            <p:ph type="title"/>
          </p:nvPr>
        </p:nvSpPr>
        <p:spPr>
          <a:xfrm>
            <a:off x="3578120" y="445828"/>
            <a:ext cx="17226172" cy="2287403"/>
          </a:xfrm>
        </p:spPr>
        <p:txBody>
          <a:bodyPr vert="horz" lIns="182868" tIns="91434" rIns="182868" bIns="91434" rtlCol="0" anchor="ctr">
            <a:normAutofit/>
          </a:bodyPr>
          <a:lstStyle/>
          <a:p>
            <a:r>
              <a:rPr lang="nb-NO" sz="5600" dirty="0">
                <a:solidFill>
                  <a:srgbClr val="000000"/>
                </a:solidFill>
              </a:rPr>
              <a:t> </a:t>
            </a:r>
            <a:endParaRPr lang="en-US" sz="5600" dirty="0"/>
          </a:p>
        </p:txBody>
      </p:sp>
      <p:sp>
        <p:nvSpPr>
          <p:cNvPr id="5" name="Plassholder for innhold 4">
            <a:extLst>
              <a:ext uri="{FF2B5EF4-FFF2-40B4-BE49-F238E27FC236}">
                <a16:creationId xmlns:a16="http://schemas.microsoft.com/office/drawing/2014/main" id="{B82F3387-031B-79B8-2733-66B2133450DB}"/>
              </a:ext>
            </a:extLst>
          </p:cNvPr>
          <p:cNvSpPr>
            <a:spLocks noGrp="1"/>
          </p:cNvSpPr>
          <p:nvPr>
            <p:ph sz="half" idx="1"/>
          </p:nvPr>
        </p:nvSpPr>
        <p:spPr>
          <a:xfrm>
            <a:off x="371428" y="911441"/>
            <a:ext cx="9729769" cy="4774465"/>
          </a:xfrm>
        </p:spPr>
        <p:txBody>
          <a:bodyPr>
            <a:noAutofit/>
          </a:bodyPr>
          <a:lstStyle/>
          <a:p>
            <a:pPr marL="91435" indent="0">
              <a:buNone/>
            </a:pPr>
            <a:r>
              <a:rPr lang="nb-NO" sz="2400" b="1" dirty="0">
                <a:latin typeface="+mj-lt"/>
              </a:rPr>
              <a:t>​</a:t>
            </a:r>
            <a:r>
              <a:rPr lang="nb-NO" sz="2400" b="1" dirty="0">
                <a:solidFill>
                  <a:srgbClr val="000000"/>
                </a:solidFill>
                <a:latin typeface="+mj-lt"/>
              </a:rPr>
              <a:t>I barnehageloven:</a:t>
            </a:r>
          </a:p>
          <a:p>
            <a:pPr marL="91435" indent="0">
              <a:buNone/>
            </a:pPr>
            <a:r>
              <a:rPr lang="nb-NO" sz="2400" dirty="0">
                <a:solidFill>
                  <a:srgbClr val="000000"/>
                </a:solidFill>
                <a:latin typeface="+mj-lt"/>
              </a:rPr>
              <a:t> §41 slås det fast at barnehagen skal ha nulltoleranse for krenkelser som utestenging, mobbing, vold, diskriminering og trakassering. Formålet med bestemmelsen er å understreke viktigheten av tydelige holdninger fra barnehagens side. Videre følger det av bestemmelsen at de som arbeider i barnehagen, plikter å gripe inn hvis et barn utsettes for krenkelser. En krenkelse kan være fysisk eller verbal, men den kan også være mer indirekte i form av utfrysning. Plikten til å gripe inn vil derfor kunne handle om alt fra å bryte opp en krangel til å inkludere barnet i lek. Alle som arbeider i barnehagen, skal gripe inn når et barn i barnehagen utsettes for slike krenkelser.</a:t>
            </a:r>
          </a:p>
          <a:p>
            <a:pPr marL="91435" indent="0">
              <a:buNone/>
            </a:pPr>
            <a:r>
              <a:rPr lang="nb-NO" sz="2400" dirty="0">
                <a:solidFill>
                  <a:srgbClr val="000000"/>
                </a:solidFill>
                <a:latin typeface="+mj-lt"/>
              </a:rPr>
              <a:t>§42 Plikt til å sikre at barnehagebarna har et trygt og godt psykososialt barnehagemiljø (aktivitetsplikt). Alle som arbeider i barnehagen, skal følge med på hvordan barna i barnehagen har det, alle som arbeider i barnehagen skal melde fra til barnehagens styrer dersom de får mistanke om eller kjennskap til at et barn ikke har et trygt og godt barnehagemiljø. Styreren skal melde fra til barnehageeieren i alvorlige tilfellen. </a:t>
            </a:r>
          </a:p>
        </p:txBody>
      </p:sp>
      <p:sp>
        <p:nvSpPr>
          <p:cNvPr id="6" name="Plassholder for innhold 5">
            <a:extLst>
              <a:ext uri="{FF2B5EF4-FFF2-40B4-BE49-F238E27FC236}">
                <a16:creationId xmlns:a16="http://schemas.microsoft.com/office/drawing/2014/main" id="{2469A023-6A4C-77D0-544E-C2EBFCCAE69D}"/>
              </a:ext>
            </a:extLst>
          </p:cNvPr>
          <p:cNvSpPr>
            <a:spLocks noGrp="1"/>
          </p:cNvSpPr>
          <p:nvPr>
            <p:ph sz="half" idx="2"/>
          </p:nvPr>
        </p:nvSpPr>
        <p:spPr>
          <a:xfrm>
            <a:off x="371426" y="8097450"/>
            <a:ext cx="9729771" cy="5474388"/>
          </a:xfrm>
        </p:spPr>
        <p:txBody>
          <a:bodyPr>
            <a:noAutofit/>
          </a:bodyPr>
          <a:lstStyle/>
          <a:p>
            <a:pPr marL="91435" indent="0">
              <a:buNone/>
            </a:pPr>
            <a:r>
              <a:rPr lang="nb-NO" sz="2400" dirty="0">
                <a:solidFill>
                  <a:srgbClr val="000000"/>
                </a:solidFill>
                <a:latin typeface="+mj-lt"/>
              </a:rPr>
              <a:t>§43 Skjerpet aktivitetsplikt dersom en som arbeider i barnehagen, krenker et barn. Dersom en som arbeider i barnehagen krenker et barn skal vedkommende straks melde fra til barnehagens styrer. Styreren skal melde fra til barnehageeieren. Dersom det er mistanke eller kjennskap til at styreren i barnehagen krenker et barn skal vedkommende melde fra til barnehageeieren direkte. </a:t>
            </a:r>
          </a:p>
          <a:p>
            <a:pPr marL="91435" indent="0">
              <a:buNone/>
            </a:pPr>
            <a:r>
              <a:rPr lang="nb-NO" sz="2400" dirty="0">
                <a:solidFill>
                  <a:srgbClr val="000000"/>
                </a:solidFill>
                <a:latin typeface="+mj-lt"/>
              </a:rPr>
              <a:t>#Når et barn eller foreldrene sier at barnet ikke har et trygt og godt barnehagemiljø, undersøke saken og så langt det finnes egnede tiltak , sørge for at barnet får et trygt og godt barnehagemiljø. Det samme gjelder når en undersøkelse som barnehagen selv har satt i gang, viser at et barn ikke har et trygt og godt barnehagemiljø. Tiltakene skal velges på grunnlag av en konkret og faglig vurdering. </a:t>
            </a:r>
          </a:p>
        </p:txBody>
      </p:sp>
      <p:sp>
        <p:nvSpPr>
          <p:cNvPr id="7" name="TekstSylinder 6">
            <a:extLst>
              <a:ext uri="{FF2B5EF4-FFF2-40B4-BE49-F238E27FC236}">
                <a16:creationId xmlns:a16="http://schemas.microsoft.com/office/drawing/2014/main" id="{5B8BE158-64B7-C1DF-A074-AAAF08B3EAD1}"/>
              </a:ext>
            </a:extLst>
          </p:cNvPr>
          <p:cNvSpPr txBox="1"/>
          <p:nvPr/>
        </p:nvSpPr>
        <p:spPr>
          <a:xfrm>
            <a:off x="7600456" y="9581974"/>
            <a:ext cx="6114652" cy="646331"/>
          </a:xfrm>
          <a:prstGeom prst="rect">
            <a:avLst/>
          </a:prstGeom>
          <a:noFill/>
        </p:spPr>
        <p:txBody>
          <a:bodyPr wrap="square" rtlCol="0">
            <a:spAutoFit/>
          </a:bodyPr>
          <a:lstStyle/>
          <a:p>
            <a:endParaRPr lang="nb-NO" sz="3600"/>
          </a:p>
        </p:txBody>
      </p:sp>
      <p:pic>
        <p:nvPicPr>
          <p:cNvPr id="11" name="Bilde 10">
            <a:extLst>
              <a:ext uri="{FF2B5EF4-FFF2-40B4-BE49-F238E27FC236}">
                <a16:creationId xmlns:a16="http://schemas.microsoft.com/office/drawing/2014/main" id="{5D6FC635-1FD9-B247-3834-AF728926D240}"/>
              </a:ext>
            </a:extLst>
          </p:cNvPr>
          <p:cNvPicPr>
            <a:picLocks noChangeAspect="1"/>
          </p:cNvPicPr>
          <p:nvPr/>
        </p:nvPicPr>
        <p:blipFill>
          <a:blip r:embed="rId2"/>
          <a:stretch>
            <a:fillRect/>
          </a:stretch>
        </p:blipFill>
        <p:spPr>
          <a:xfrm>
            <a:off x="17972795" y="8426700"/>
            <a:ext cx="4823704" cy="4610360"/>
          </a:xfrm>
          <a:prstGeom prst="rect">
            <a:avLst/>
          </a:prstGeom>
          <a:solidFill>
            <a:srgbClr val="FFFFFF">
              <a:shade val="85000"/>
            </a:srgbClr>
          </a:solidFill>
          <a:ln w="190500" cap="sq">
            <a:solidFill>
              <a:srgbClr val="FFFFFF"/>
            </a:solidFill>
            <a:miter lim="800000"/>
          </a:ln>
          <a:effectLst>
            <a:glow rad="127000">
              <a:schemeClr val="accent1"/>
            </a:glow>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TekstSylinder 13">
            <a:extLst>
              <a:ext uri="{FF2B5EF4-FFF2-40B4-BE49-F238E27FC236}">
                <a16:creationId xmlns:a16="http://schemas.microsoft.com/office/drawing/2014/main" id="{7CDB7F44-C3E7-574D-6CA8-5F0832F1EE53}"/>
              </a:ext>
            </a:extLst>
          </p:cNvPr>
          <p:cNvSpPr txBox="1"/>
          <p:nvPr/>
        </p:nvSpPr>
        <p:spPr>
          <a:xfrm>
            <a:off x="11766012" y="13037060"/>
            <a:ext cx="6906314" cy="338554"/>
          </a:xfrm>
          <a:prstGeom prst="rect">
            <a:avLst/>
          </a:prstGeom>
          <a:noFill/>
        </p:spPr>
        <p:txBody>
          <a:bodyPr wrap="square" rtlCol="0">
            <a:spAutoFit/>
          </a:bodyPr>
          <a:lstStyle/>
          <a:p>
            <a:pPr defTabSz="457177">
              <a:spcAft>
                <a:spcPts val="1200"/>
              </a:spcAft>
            </a:pPr>
            <a:r>
              <a:rPr lang="nb-NO" sz="1600" dirty="0">
                <a:latin typeface="Verdana Pro" panose="020B0604030504040204" pitchFamily="34" charset="0"/>
              </a:rPr>
              <a:t>Illustrasjonen hentet fra: https://www.pexels.com/nb-no/</a:t>
            </a:r>
          </a:p>
        </p:txBody>
      </p:sp>
      <p:sp>
        <p:nvSpPr>
          <p:cNvPr id="8" name="TekstSylinder 7">
            <a:extLst>
              <a:ext uri="{FF2B5EF4-FFF2-40B4-BE49-F238E27FC236}">
                <a16:creationId xmlns:a16="http://schemas.microsoft.com/office/drawing/2014/main" id="{D4C4A2A1-3334-4A55-B31D-74434EBB287F}"/>
              </a:ext>
            </a:extLst>
          </p:cNvPr>
          <p:cNvSpPr txBox="1"/>
          <p:nvPr/>
        </p:nvSpPr>
        <p:spPr>
          <a:xfrm>
            <a:off x="371427" y="144162"/>
            <a:ext cx="22966863" cy="646331"/>
          </a:xfrm>
          <a:prstGeom prst="rect">
            <a:avLst/>
          </a:prstGeom>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dirty="0"/>
              <a:t>Psykososialt barnehagemiljø og nulltoleranse mot mobbing Barnehageloven kap. 8 - § 41, § 42 og § 43</a:t>
            </a:r>
            <a:endParaRPr lang="nb-NO" sz="3600" dirty="0">
              <a:solidFill>
                <a:schemeClr val="bg1"/>
              </a:solidFill>
            </a:endParaRPr>
          </a:p>
        </p:txBody>
      </p:sp>
      <p:sp>
        <p:nvSpPr>
          <p:cNvPr id="9" name="TekstSylinder 8">
            <a:extLst>
              <a:ext uri="{FF2B5EF4-FFF2-40B4-BE49-F238E27FC236}">
                <a16:creationId xmlns:a16="http://schemas.microsoft.com/office/drawing/2014/main" id="{DBAC2337-A00D-A2D1-E2F3-D6CB3010E3F6}"/>
              </a:ext>
            </a:extLst>
          </p:cNvPr>
          <p:cNvSpPr txBox="1"/>
          <p:nvPr/>
        </p:nvSpPr>
        <p:spPr>
          <a:xfrm>
            <a:off x="14006362" y="1184445"/>
            <a:ext cx="9331928" cy="6370975"/>
          </a:xfrm>
          <a:prstGeom prst="rect">
            <a:avLst/>
          </a:prstGeom>
          <a:noFill/>
        </p:spPr>
        <p:txBody>
          <a:bodyPr wrap="square" rtlCol="0">
            <a:spAutoFit/>
          </a:bodyPr>
          <a:lstStyle/>
          <a:p>
            <a:r>
              <a:rPr lang="nb-NO" sz="2400" b="1" dirty="0"/>
              <a:t> </a:t>
            </a:r>
            <a:r>
              <a:rPr lang="nb-NO" sz="2400" b="1" dirty="0">
                <a:latin typeface="+mj-lt"/>
              </a:rPr>
              <a:t>Alle som jobber i barnehage skal:</a:t>
            </a:r>
          </a:p>
          <a:p>
            <a:r>
              <a:rPr lang="nb-NO" sz="2400" dirty="0">
                <a:latin typeface="+mj-lt"/>
              </a:rPr>
              <a:t> </a:t>
            </a:r>
            <a:r>
              <a:rPr lang="nb-NO" sz="2400" dirty="0">
                <a:solidFill>
                  <a:schemeClr val="accent1"/>
                </a:solidFill>
                <a:latin typeface="+mj-lt"/>
              </a:rPr>
              <a:t>1.Følge med </a:t>
            </a:r>
            <a:r>
              <a:rPr lang="nb-NO" sz="2400" dirty="0">
                <a:latin typeface="+mj-lt"/>
              </a:rPr>
              <a:t>på hvordan barna i barnehagen har det.</a:t>
            </a:r>
          </a:p>
          <a:p>
            <a:endParaRPr lang="nb-NO" sz="2400" dirty="0">
              <a:latin typeface="+mj-lt"/>
            </a:endParaRPr>
          </a:p>
          <a:p>
            <a:r>
              <a:rPr lang="nb-NO" sz="2400" dirty="0">
                <a:solidFill>
                  <a:schemeClr val="accent1"/>
                </a:solidFill>
                <a:latin typeface="+mj-lt"/>
              </a:rPr>
              <a:t> 2.Melde fra </a:t>
            </a:r>
            <a:r>
              <a:rPr lang="nb-NO" sz="2400" dirty="0">
                <a:latin typeface="+mj-lt"/>
              </a:rPr>
              <a:t>til barnehagens styrer dersom de får mistanke om eller kjennskap til at et barn ikke har et trygt og godt barnehagemiljø. Styreren skal melde fra til barnehageeieren i alvorlige tilfeller. </a:t>
            </a:r>
          </a:p>
          <a:p>
            <a:endParaRPr lang="nb-NO" sz="2400" dirty="0">
              <a:latin typeface="+mj-lt"/>
            </a:endParaRPr>
          </a:p>
          <a:p>
            <a:r>
              <a:rPr lang="nb-NO" sz="2400" dirty="0">
                <a:solidFill>
                  <a:schemeClr val="accent1"/>
                </a:solidFill>
                <a:latin typeface="+mj-lt"/>
              </a:rPr>
              <a:t> 3.Undersøke </a:t>
            </a:r>
            <a:r>
              <a:rPr lang="nb-NO" sz="2400" dirty="0">
                <a:latin typeface="+mj-lt"/>
              </a:rPr>
              <a:t>saken ved mistanke om eller kjennskap til at et barn ikke har et trygt og godt barnehagemiljø</a:t>
            </a:r>
          </a:p>
          <a:p>
            <a:endParaRPr lang="nb-NO" sz="2400" dirty="0">
              <a:latin typeface="+mj-lt"/>
            </a:endParaRPr>
          </a:p>
          <a:p>
            <a:r>
              <a:rPr lang="nb-NO" sz="2400" dirty="0">
                <a:latin typeface="+mj-lt"/>
              </a:rPr>
              <a:t> </a:t>
            </a:r>
            <a:r>
              <a:rPr lang="nb-NO" sz="2400" dirty="0">
                <a:solidFill>
                  <a:schemeClr val="accent1"/>
                </a:solidFill>
                <a:latin typeface="+mj-lt"/>
              </a:rPr>
              <a:t>4.Iverksette tiltak </a:t>
            </a:r>
            <a:r>
              <a:rPr lang="nb-NO" sz="2400" dirty="0">
                <a:latin typeface="+mj-lt"/>
              </a:rPr>
              <a:t>Når et barn eller foreldrene sier at barnet ikke har et trygt og godt barnehagemiljø, undersøke saken og så langt det finnes egnede tiltak , sørge for at barnet får et trygt og godt barnehagemiljø. Det samme gjelder når en undersøkelse som barnehagen selv har satt i gang, viser at et barn ikke har et trygt og godt barnehagemiljø. </a:t>
            </a:r>
          </a:p>
          <a:p>
            <a:r>
              <a:rPr lang="nb-NO" sz="2400" dirty="0">
                <a:latin typeface="+mj-lt"/>
              </a:rPr>
              <a:t>Barnehagens ansatte forplikter seg til å melde fra og handle om en ansatt krenker et barn.</a:t>
            </a:r>
          </a:p>
        </p:txBody>
      </p:sp>
    </p:spTree>
    <p:extLst>
      <p:ext uri="{BB962C8B-B14F-4D97-AF65-F5344CB8AC3E}">
        <p14:creationId xmlns:p14="http://schemas.microsoft.com/office/powerpoint/2010/main" val="214729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8">
            <a:extLst>
              <a:ext uri="{FF2B5EF4-FFF2-40B4-BE49-F238E27FC236}">
                <a16:creationId xmlns:a16="http://schemas.microsoft.com/office/drawing/2014/main" id="{8D50B121-3E8E-4A5A-790E-D68DCA49B962}"/>
              </a:ext>
            </a:extLst>
          </p:cNvPr>
          <p:cNvGraphicFramePr>
            <a:graphicFrameLocks noGrp="1"/>
          </p:cNvGraphicFramePr>
          <p:nvPr>
            <p:ph idx="1"/>
            <p:extLst>
              <p:ext uri="{D42A27DB-BD31-4B8C-83A1-F6EECF244321}">
                <p14:modId xmlns:p14="http://schemas.microsoft.com/office/powerpoint/2010/main" val="998399310"/>
              </p:ext>
            </p:extLst>
          </p:nvPr>
        </p:nvGraphicFramePr>
        <p:xfrm>
          <a:off x="853266" y="2733675"/>
          <a:ext cx="13023850" cy="8248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lassholder for innhold 4">
            <a:extLst>
              <a:ext uri="{FF2B5EF4-FFF2-40B4-BE49-F238E27FC236}">
                <a16:creationId xmlns:a16="http://schemas.microsoft.com/office/drawing/2014/main" id="{E6F3C374-39C7-F0B5-BB7B-66724502CF14}"/>
              </a:ext>
            </a:extLst>
          </p:cNvPr>
          <p:cNvPicPr>
            <a:picLocks noChangeAspect="1"/>
          </p:cNvPicPr>
          <p:nvPr/>
        </p:nvPicPr>
        <p:blipFill rotWithShape="1">
          <a:blip r:embed="rId7"/>
          <a:srcRect r="1250"/>
          <a:stretch/>
        </p:blipFill>
        <p:spPr>
          <a:xfrm rot="840999">
            <a:off x="16845404" y="3796257"/>
            <a:ext cx="6791708" cy="5745974"/>
          </a:xfrm>
          <a:prstGeom prst="rect">
            <a:avLst/>
          </a:prstGeom>
          <a:noFill/>
          <a:ln w="88900" cap="sq">
            <a:solidFill>
              <a:srgbClr val="FFFFFF"/>
            </a:solidFill>
            <a:miter lim="800000"/>
          </a:ln>
          <a:effectLst>
            <a:outerShdw blurRad="55000" dist="18000" dir="5400000" algn="tl" rotWithShape="0">
              <a:schemeClr val="accent1">
                <a:alpha val="40000"/>
              </a:schemeClr>
            </a:outerShdw>
          </a:effectLst>
          <a:scene3d>
            <a:camera prst="orthographicFront"/>
            <a:lightRig rig="twoPt" dir="t">
              <a:rot lat="0" lon="0" rev="7200000"/>
            </a:lightRig>
          </a:scene3d>
          <a:sp3d>
            <a:bevelT w="25400" h="19050"/>
            <a:contourClr>
              <a:srgbClr val="FFFFFF"/>
            </a:contourClr>
          </a:sp3d>
        </p:spPr>
      </p:pic>
      <p:sp>
        <p:nvSpPr>
          <p:cNvPr id="10" name="Tittel 9">
            <a:extLst>
              <a:ext uri="{FF2B5EF4-FFF2-40B4-BE49-F238E27FC236}">
                <a16:creationId xmlns:a16="http://schemas.microsoft.com/office/drawing/2014/main" id="{102D8D60-40B6-E198-AB61-119B700B32E4}"/>
              </a:ext>
            </a:extLst>
          </p:cNvPr>
          <p:cNvSpPr txBox="1">
            <a:spLocks noGrp="1"/>
          </p:cNvSpPr>
          <p:nvPr>
            <p:ph type="title"/>
          </p:nvPr>
        </p:nvSpPr>
        <p:spPr>
          <a:xfrm>
            <a:off x="146576" y="100512"/>
            <a:ext cx="15075493" cy="553998"/>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dirty="0">
                <a:solidFill>
                  <a:schemeClr val="bg1"/>
                </a:solidFill>
              </a:rPr>
              <a:t>Barnehagens planer, rammeverk og lovverk</a:t>
            </a:r>
          </a:p>
        </p:txBody>
      </p:sp>
    </p:spTree>
    <p:extLst>
      <p:ext uri="{BB962C8B-B14F-4D97-AF65-F5344CB8AC3E}">
        <p14:creationId xmlns:p14="http://schemas.microsoft.com/office/powerpoint/2010/main" val="2668439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19D9142C-345B-F93B-858A-0BC45AFDC880}"/>
              </a:ext>
            </a:extLst>
          </p:cNvPr>
          <p:cNvSpPr>
            <a:spLocks noGrp="1"/>
          </p:cNvSpPr>
          <p:nvPr>
            <p:ph sz="half" idx="1"/>
          </p:nvPr>
        </p:nvSpPr>
        <p:spPr>
          <a:xfrm>
            <a:off x="258602" y="1002095"/>
            <a:ext cx="8932548" cy="7098678"/>
          </a:xfrm>
        </p:spPr>
        <p:txBody>
          <a:bodyPr vert="horz" lIns="182868" tIns="91434" rIns="182868" bIns="91434" rtlCol="0" anchor="t">
            <a:noAutofit/>
          </a:bodyPr>
          <a:lstStyle/>
          <a:p>
            <a:pPr marL="0" indent="0">
              <a:buNone/>
            </a:pPr>
            <a:r>
              <a:rPr lang="en-US" sz="2400" dirty="0">
                <a:solidFill>
                  <a:schemeClr val="accent1"/>
                </a:solidFill>
                <a:latin typeface="+mj-lt"/>
              </a:rPr>
              <a:t>#for </a:t>
            </a:r>
            <a:r>
              <a:rPr lang="en-US" sz="2400" dirty="0" err="1">
                <a:solidFill>
                  <a:schemeClr val="accent1"/>
                </a:solidFill>
                <a:latin typeface="+mj-lt"/>
              </a:rPr>
              <a:t>barnets</a:t>
            </a:r>
            <a:r>
              <a:rPr lang="en-US" sz="2400" dirty="0">
                <a:solidFill>
                  <a:schemeClr val="accent1"/>
                </a:solidFill>
                <a:latin typeface="+mj-lt"/>
              </a:rPr>
              <a:t> </a:t>
            </a:r>
            <a:r>
              <a:rPr lang="en-US" sz="2400" dirty="0" err="1">
                <a:solidFill>
                  <a:schemeClr val="accent1"/>
                </a:solidFill>
                <a:latin typeface="+mj-lt"/>
              </a:rPr>
              <a:t>beste</a:t>
            </a:r>
            <a:r>
              <a:rPr lang="en-US" sz="2400" dirty="0">
                <a:solidFill>
                  <a:schemeClr val="accent1"/>
                </a:solidFill>
                <a:latin typeface="+mj-lt"/>
              </a:rPr>
              <a:t>: </a:t>
            </a:r>
            <a:r>
              <a:rPr lang="en-US" sz="2400" dirty="0">
                <a:latin typeface="+mj-lt"/>
              </a:rPr>
              <a:t>Hos </a:t>
            </a:r>
            <a:r>
              <a:rPr lang="en-US" sz="2400" dirty="0" err="1">
                <a:latin typeface="+mj-lt"/>
              </a:rPr>
              <a:t>oss</a:t>
            </a:r>
            <a:r>
              <a:rPr lang="en-US" sz="2400" dirty="0">
                <a:latin typeface="+mj-lt"/>
              </a:rPr>
              <a:t> </a:t>
            </a:r>
            <a:r>
              <a:rPr lang="en-US" sz="2400" dirty="0" err="1">
                <a:latin typeface="+mj-lt"/>
              </a:rPr>
              <a:t>skal</a:t>
            </a:r>
            <a:r>
              <a:rPr lang="en-US" sz="2400" dirty="0">
                <a:latin typeface="+mj-lt"/>
              </a:rPr>
              <a:t> de </a:t>
            </a:r>
            <a:r>
              <a:rPr lang="en-US" sz="2400" dirty="0" err="1">
                <a:latin typeface="+mj-lt"/>
              </a:rPr>
              <a:t>voksne</a:t>
            </a:r>
            <a:r>
              <a:rPr lang="en-US" sz="2400" dirty="0">
                <a:latin typeface="+mj-lt"/>
              </a:rPr>
              <a:t> </a:t>
            </a:r>
            <a:r>
              <a:rPr lang="en-US" sz="2400" dirty="0" err="1">
                <a:latin typeface="+mj-lt"/>
              </a:rPr>
              <a:t>gjøre</a:t>
            </a:r>
            <a:r>
              <a:rPr lang="en-US" sz="2400" dirty="0">
                <a:latin typeface="+mj-lt"/>
              </a:rPr>
              <a:t> det </a:t>
            </a:r>
            <a:r>
              <a:rPr lang="en-US" sz="2400" dirty="0" err="1">
                <a:latin typeface="+mj-lt"/>
              </a:rPr>
              <a:t>som</a:t>
            </a:r>
            <a:r>
              <a:rPr lang="en-US" sz="2400" dirty="0">
                <a:latin typeface="+mj-lt"/>
              </a:rPr>
              <a:t> </a:t>
            </a:r>
            <a:r>
              <a:rPr lang="en-US" sz="2400" dirty="0" err="1">
                <a:latin typeface="+mj-lt"/>
              </a:rPr>
              <a:t>til</a:t>
            </a:r>
            <a:r>
              <a:rPr lang="en-US" sz="2400" dirty="0">
                <a:latin typeface="+mj-lt"/>
              </a:rPr>
              <a:t> </a:t>
            </a:r>
            <a:r>
              <a:rPr lang="en-US" sz="2400" dirty="0" err="1">
                <a:latin typeface="+mj-lt"/>
              </a:rPr>
              <a:t>enhver</a:t>
            </a:r>
            <a:r>
              <a:rPr lang="en-US" sz="2400" dirty="0">
                <a:latin typeface="+mj-lt"/>
              </a:rPr>
              <a:t> </a:t>
            </a:r>
            <a:r>
              <a:rPr lang="en-US" sz="2400" dirty="0" err="1">
                <a:latin typeface="+mj-lt"/>
              </a:rPr>
              <a:t>tid</a:t>
            </a:r>
            <a:r>
              <a:rPr lang="en-US" sz="2400" dirty="0">
                <a:latin typeface="+mj-lt"/>
              </a:rPr>
              <a:t> er best for </a:t>
            </a:r>
            <a:r>
              <a:rPr lang="en-US" sz="2400" dirty="0" err="1">
                <a:latin typeface="+mj-lt"/>
              </a:rPr>
              <a:t>barnet</a:t>
            </a:r>
            <a:r>
              <a:rPr lang="en-US" sz="2400" dirty="0">
                <a:latin typeface="+mj-lt"/>
              </a:rPr>
              <a:t>. Det er </a:t>
            </a:r>
            <a:r>
              <a:rPr lang="en-US" sz="2400" dirty="0" err="1">
                <a:latin typeface="+mj-lt"/>
              </a:rPr>
              <a:t>viktig</a:t>
            </a:r>
            <a:r>
              <a:rPr lang="en-US" sz="2400" dirty="0">
                <a:latin typeface="+mj-lt"/>
              </a:rPr>
              <a:t> for barn å ha </a:t>
            </a:r>
            <a:r>
              <a:rPr lang="en-US" sz="2400" dirty="0" err="1">
                <a:latin typeface="+mj-lt"/>
              </a:rPr>
              <a:t>en</a:t>
            </a:r>
            <a:r>
              <a:rPr lang="en-US" sz="2400" dirty="0">
                <a:latin typeface="+mj-lt"/>
              </a:rPr>
              <a:t> </a:t>
            </a:r>
            <a:r>
              <a:rPr lang="en-US" sz="2400" dirty="0" err="1">
                <a:latin typeface="+mj-lt"/>
              </a:rPr>
              <a:t>voksen</a:t>
            </a:r>
            <a:r>
              <a:rPr lang="en-US" sz="2400" dirty="0">
                <a:latin typeface="+mj-lt"/>
              </a:rPr>
              <a:t> </a:t>
            </a:r>
            <a:r>
              <a:rPr lang="en-US" sz="2400" dirty="0" err="1">
                <a:latin typeface="+mj-lt"/>
              </a:rPr>
              <a:t>som</a:t>
            </a:r>
            <a:r>
              <a:rPr lang="en-US" sz="2400" dirty="0">
                <a:latin typeface="+mj-lt"/>
              </a:rPr>
              <a:t> ser dem, </a:t>
            </a:r>
            <a:r>
              <a:rPr lang="en-US" sz="2400" dirty="0" err="1">
                <a:latin typeface="+mj-lt"/>
              </a:rPr>
              <a:t>støtter</a:t>
            </a:r>
            <a:r>
              <a:rPr lang="en-US" sz="2400" dirty="0">
                <a:latin typeface="+mj-lt"/>
              </a:rPr>
              <a:t> og </a:t>
            </a:r>
            <a:r>
              <a:rPr lang="en-US" sz="2400" dirty="0" err="1">
                <a:latin typeface="+mj-lt"/>
              </a:rPr>
              <a:t>som</a:t>
            </a:r>
            <a:r>
              <a:rPr lang="en-US" sz="2400" dirty="0">
                <a:latin typeface="+mj-lt"/>
              </a:rPr>
              <a:t> de </a:t>
            </a:r>
            <a:r>
              <a:rPr lang="en-US" sz="2400" dirty="0" err="1">
                <a:latin typeface="+mj-lt"/>
              </a:rPr>
              <a:t>kan</a:t>
            </a:r>
            <a:r>
              <a:rPr lang="en-US" sz="2400" dirty="0">
                <a:latin typeface="+mj-lt"/>
              </a:rPr>
              <a:t> </a:t>
            </a:r>
            <a:r>
              <a:rPr lang="en-US" sz="2400" dirty="0" err="1">
                <a:latin typeface="+mj-lt"/>
              </a:rPr>
              <a:t>gå</a:t>
            </a:r>
            <a:r>
              <a:rPr lang="en-US" sz="2400" dirty="0">
                <a:latin typeface="+mj-lt"/>
              </a:rPr>
              <a:t> </a:t>
            </a:r>
            <a:r>
              <a:rPr lang="en-US" sz="2400" dirty="0" err="1">
                <a:latin typeface="+mj-lt"/>
              </a:rPr>
              <a:t>til</a:t>
            </a:r>
            <a:r>
              <a:rPr lang="en-US" sz="2400" dirty="0">
                <a:latin typeface="+mj-lt"/>
              </a:rPr>
              <a:t> </a:t>
            </a:r>
            <a:r>
              <a:rPr lang="en-US" sz="2400" dirty="0" err="1">
                <a:latin typeface="+mj-lt"/>
              </a:rPr>
              <a:t>når</a:t>
            </a:r>
            <a:r>
              <a:rPr lang="en-US" sz="2400" dirty="0">
                <a:latin typeface="+mj-lt"/>
              </a:rPr>
              <a:t> </a:t>
            </a:r>
            <a:r>
              <a:rPr lang="en-US" sz="2400" dirty="0" err="1">
                <a:latin typeface="+mj-lt"/>
              </a:rPr>
              <a:t>barnet</a:t>
            </a:r>
            <a:r>
              <a:rPr lang="en-US" sz="2400" dirty="0">
                <a:latin typeface="+mj-lt"/>
              </a:rPr>
              <a:t> </a:t>
            </a:r>
            <a:r>
              <a:rPr lang="en-US" sz="2400" dirty="0" err="1">
                <a:latin typeface="+mj-lt"/>
              </a:rPr>
              <a:t>trenger</a:t>
            </a:r>
            <a:r>
              <a:rPr lang="en-US" sz="2400" dirty="0">
                <a:latin typeface="+mj-lt"/>
              </a:rPr>
              <a:t> </a:t>
            </a:r>
            <a:r>
              <a:rPr lang="en-US" sz="2400" dirty="0" err="1">
                <a:latin typeface="+mj-lt"/>
              </a:rPr>
              <a:t>hjelp</a:t>
            </a:r>
            <a:r>
              <a:rPr lang="en-US" sz="2400" dirty="0">
                <a:latin typeface="+mj-lt"/>
              </a:rPr>
              <a:t>, </a:t>
            </a:r>
            <a:r>
              <a:rPr lang="en-US" sz="2400" dirty="0" err="1">
                <a:latin typeface="+mj-lt"/>
              </a:rPr>
              <a:t>motivasjon</a:t>
            </a:r>
            <a:r>
              <a:rPr lang="en-US" sz="2400" dirty="0">
                <a:latin typeface="+mj-lt"/>
              </a:rPr>
              <a:t> </a:t>
            </a:r>
            <a:r>
              <a:rPr lang="en-US" sz="2400" dirty="0" err="1">
                <a:latin typeface="+mj-lt"/>
              </a:rPr>
              <a:t>eller</a:t>
            </a:r>
            <a:r>
              <a:rPr lang="en-US" sz="2400" dirty="0">
                <a:latin typeface="+mj-lt"/>
              </a:rPr>
              <a:t> </a:t>
            </a:r>
            <a:r>
              <a:rPr lang="en-US" sz="2400" dirty="0" err="1">
                <a:latin typeface="+mj-lt"/>
              </a:rPr>
              <a:t>trygghet</a:t>
            </a:r>
            <a:r>
              <a:rPr lang="en-US" sz="2400" dirty="0">
                <a:latin typeface="+mj-lt"/>
              </a:rPr>
              <a:t>. Det er den </a:t>
            </a:r>
            <a:r>
              <a:rPr lang="en-US" sz="2400" dirty="0" err="1">
                <a:latin typeface="+mj-lt"/>
              </a:rPr>
              <a:t>voksnes</a:t>
            </a:r>
            <a:r>
              <a:rPr lang="en-US" sz="2400" dirty="0">
                <a:latin typeface="+mj-lt"/>
              </a:rPr>
              <a:t> </a:t>
            </a:r>
            <a:r>
              <a:rPr lang="en-US" sz="2400" dirty="0" err="1">
                <a:latin typeface="+mj-lt"/>
              </a:rPr>
              <a:t>ansvar</a:t>
            </a:r>
            <a:r>
              <a:rPr lang="en-US" sz="2400" dirty="0">
                <a:latin typeface="+mj-lt"/>
              </a:rPr>
              <a:t> å </a:t>
            </a:r>
            <a:r>
              <a:rPr lang="en-US" sz="2400" dirty="0" err="1">
                <a:latin typeface="+mj-lt"/>
              </a:rPr>
              <a:t>skape</a:t>
            </a:r>
            <a:r>
              <a:rPr lang="en-US" sz="2400" dirty="0">
                <a:latin typeface="+mj-lt"/>
              </a:rPr>
              <a:t> </a:t>
            </a:r>
            <a:r>
              <a:rPr lang="en-US" sz="2400" dirty="0" err="1">
                <a:latin typeface="+mj-lt"/>
              </a:rPr>
              <a:t>trygge</a:t>
            </a:r>
            <a:r>
              <a:rPr lang="en-US" sz="2400" dirty="0">
                <a:latin typeface="+mj-lt"/>
              </a:rPr>
              <a:t> og </a:t>
            </a:r>
            <a:r>
              <a:rPr lang="en-US" sz="2400" dirty="0" err="1">
                <a:latin typeface="+mj-lt"/>
              </a:rPr>
              <a:t>gode</a:t>
            </a:r>
            <a:r>
              <a:rPr lang="en-US" sz="2400" dirty="0">
                <a:latin typeface="+mj-lt"/>
              </a:rPr>
              <a:t> </a:t>
            </a:r>
            <a:r>
              <a:rPr lang="en-US" sz="2400" dirty="0" err="1">
                <a:latin typeface="+mj-lt"/>
              </a:rPr>
              <a:t>relasjoner</a:t>
            </a:r>
            <a:r>
              <a:rPr lang="en-US" sz="2400" dirty="0">
                <a:latin typeface="+mj-lt"/>
              </a:rPr>
              <a:t>.</a:t>
            </a:r>
          </a:p>
          <a:p>
            <a:pPr marL="0" indent="0">
              <a:buNone/>
            </a:pPr>
            <a:r>
              <a:rPr lang="en-US" sz="2400" dirty="0">
                <a:solidFill>
                  <a:schemeClr val="accent1"/>
                </a:solidFill>
                <a:latin typeface="+mj-lt"/>
              </a:rPr>
              <a:t>#utforskende: </a:t>
            </a:r>
            <a:r>
              <a:rPr lang="en-US" sz="2400" dirty="0">
                <a:latin typeface="+mj-lt"/>
              </a:rPr>
              <a:t>Vi tar </a:t>
            </a:r>
            <a:r>
              <a:rPr lang="en-US" sz="2400" dirty="0" err="1">
                <a:latin typeface="+mj-lt"/>
              </a:rPr>
              <a:t>oss</a:t>
            </a:r>
            <a:r>
              <a:rPr lang="en-US" sz="2400" dirty="0">
                <a:latin typeface="+mj-lt"/>
              </a:rPr>
              <a:t> </a:t>
            </a:r>
            <a:r>
              <a:rPr lang="en-US" sz="2400" dirty="0" err="1">
                <a:latin typeface="+mj-lt"/>
              </a:rPr>
              <a:t>tid</a:t>
            </a:r>
            <a:r>
              <a:rPr lang="en-US" sz="2400" dirty="0">
                <a:latin typeface="+mj-lt"/>
              </a:rPr>
              <a:t> </a:t>
            </a:r>
            <a:r>
              <a:rPr lang="en-US" sz="2400" dirty="0" err="1">
                <a:latin typeface="+mj-lt"/>
              </a:rPr>
              <a:t>til</a:t>
            </a:r>
            <a:r>
              <a:rPr lang="en-US" sz="2400" dirty="0">
                <a:latin typeface="+mj-lt"/>
              </a:rPr>
              <a:t> å </a:t>
            </a:r>
            <a:r>
              <a:rPr lang="en-US" sz="2400" dirty="0" err="1">
                <a:latin typeface="+mj-lt"/>
              </a:rPr>
              <a:t>være</a:t>
            </a:r>
            <a:r>
              <a:rPr lang="en-US" sz="2400" dirty="0">
                <a:latin typeface="+mj-lt"/>
              </a:rPr>
              <a:t> </a:t>
            </a:r>
            <a:r>
              <a:rPr lang="en-US" sz="2400" dirty="0" err="1">
                <a:latin typeface="+mj-lt"/>
              </a:rPr>
              <a:t>nysgjerrige</a:t>
            </a:r>
            <a:r>
              <a:rPr lang="en-US" sz="2400" dirty="0">
                <a:latin typeface="+mj-lt"/>
              </a:rPr>
              <a:t> </a:t>
            </a:r>
            <a:r>
              <a:rPr lang="en-US" sz="2400" dirty="0" err="1">
                <a:latin typeface="+mj-lt"/>
              </a:rPr>
              <a:t>sammen</a:t>
            </a:r>
            <a:r>
              <a:rPr lang="en-US" sz="2400" dirty="0">
                <a:latin typeface="+mj-lt"/>
              </a:rPr>
              <a:t> med </a:t>
            </a:r>
            <a:r>
              <a:rPr lang="en-US" sz="2400" dirty="0" err="1">
                <a:latin typeface="+mj-lt"/>
              </a:rPr>
              <a:t>barna</a:t>
            </a:r>
            <a:r>
              <a:rPr lang="en-US" sz="2400" dirty="0">
                <a:latin typeface="+mj-lt"/>
              </a:rPr>
              <a:t>. Barna </a:t>
            </a:r>
            <a:r>
              <a:rPr lang="en-US" sz="2400" dirty="0" err="1">
                <a:latin typeface="+mj-lt"/>
              </a:rPr>
              <a:t>medvirker</a:t>
            </a:r>
            <a:r>
              <a:rPr lang="en-US" sz="2400" dirty="0">
                <a:latin typeface="+mj-lt"/>
              </a:rPr>
              <a:t> </a:t>
            </a:r>
            <a:r>
              <a:rPr lang="en-US" sz="2400" dirty="0" err="1">
                <a:latin typeface="+mj-lt"/>
              </a:rPr>
              <a:t>i</a:t>
            </a:r>
            <a:r>
              <a:rPr lang="en-US" sz="2400" dirty="0">
                <a:latin typeface="+mj-lt"/>
              </a:rPr>
              <a:t> </a:t>
            </a:r>
            <a:r>
              <a:rPr lang="en-US" sz="2400" dirty="0" err="1">
                <a:latin typeface="+mj-lt"/>
              </a:rPr>
              <a:t>egen</a:t>
            </a:r>
            <a:r>
              <a:rPr lang="en-US" sz="2400" dirty="0">
                <a:latin typeface="+mj-lt"/>
              </a:rPr>
              <a:t> </a:t>
            </a:r>
            <a:r>
              <a:rPr lang="en-US" sz="2400" dirty="0" err="1">
                <a:latin typeface="+mj-lt"/>
              </a:rPr>
              <a:t>hverdag</a:t>
            </a:r>
            <a:r>
              <a:rPr lang="en-US" sz="2400" dirty="0">
                <a:latin typeface="+mj-lt"/>
              </a:rPr>
              <a:t>, og de </a:t>
            </a:r>
            <a:r>
              <a:rPr lang="en-US" sz="2400" dirty="0" err="1">
                <a:latin typeface="+mj-lt"/>
              </a:rPr>
              <a:t>voksne</a:t>
            </a:r>
            <a:r>
              <a:rPr lang="en-US" sz="2400" dirty="0">
                <a:latin typeface="+mj-lt"/>
              </a:rPr>
              <a:t> </a:t>
            </a:r>
            <a:r>
              <a:rPr lang="en-US" sz="2400" dirty="0" err="1">
                <a:latin typeface="+mj-lt"/>
              </a:rPr>
              <a:t>bidrar</a:t>
            </a:r>
            <a:r>
              <a:rPr lang="en-US" sz="2400" dirty="0">
                <a:latin typeface="+mj-lt"/>
              </a:rPr>
              <a:t> </a:t>
            </a:r>
            <a:r>
              <a:rPr lang="en-US" sz="2400" dirty="0" err="1">
                <a:latin typeface="+mj-lt"/>
              </a:rPr>
              <a:t>til</a:t>
            </a:r>
            <a:r>
              <a:rPr lang="en-US" sz="2400" dirty="0">
                <a:latin typeface="+mj-lt"/>
              </a:rPr>
              <a:t> å </a:t>
            </a:r>
            <a:r>
              <a:rPr lang="en-US" sz="2400" dirty="0" err="1">
                <a:latin typeface="+mj-lt"/>
              </a:rPr>
              <a:t>skape</a:t>
            </a:r>
            <a:r>
              <a:rPr lang="en-US" sz="2400" dirty="0">
                <a:latin typeface="+mj-lt"/>
              </a:rPr>
              <a:t> </a:t>
            </a:r>
            <a:r>
              <a:rPr lang="en-US" sz="2400" dirty="0" err="1">
                <a:latin typeface="+mj-lt"/>
              </a:rPr>
              <a:t>undring</a:t>
            </a:r>
            <a:r>
              <a:rPr lang="en-US" sz="2400" dirty="0">
                <a:latin typeface="+mj-lt"/>
              </a:rPr>
              <a:t> og </a:t>
            </a:r>
            <a:r>
              <a:rPr lang="en-US" sz="2400" dirty="0" err="1">
                <a:latin typeface="+mj-lt"/>
              </a:rPr>
              <a:t>utforskertrang</a:t>
            </a:r>
            <a:r>
              <a:rPr lang="en-US" sz="2400" dirty="0">
                <a:latin typeface="+mj-lt"/>
              </a:rPr>
              <a:t>. For </a:t>
            </a:r>
            <a:r>
              <a:rPr lang="en-US" sz="2400" dirty="0" err="1">
                <a:latin typeface="+mj-lt"/>
              </a:rPr>
              <a:t>oss</a:t>
            </a:r>
            <a:r>
              <a:rPr lang="en-US" sz="2400" dirty="0">
                <a:latin typeface="+mj-lt"/>
              </a:rPr>
              <a:t> er </a:t>
            </a:r>
            <a:r>
              <a:rPr lang="en-US" sz="2400" dirty="0" err="1">
                <a:latin typeface="+mj-lt"/>
              </a:rPr>
              <a:t>prosessen</a:t>
            </a:r>
            <a:r>
              <a:rPr lang="en-US" sz="2400" dirty="0">
                <a:latin typeface="+mj-lt"/>
              </a:rPr>
              <a:t> </a:t>
            </a:r>
            <a:r>
              <a:rPr lang="en-US" sz="2400" dirty="0" err="1">
                <a:latin typeface="+mj-lt"/>
              </a:rPr>
              <a:t>viktigere</a:t>
            </a:r>
            <a:r>
              <a:rPr lang="en-US" sz="2400" dirty="0">
                <a:latin typeface="+mj-lt"/>
              </a:rPr>
              <a:t> </a:t>
            </a:r>
            <a:r>
              <a:rPr lang="en-US" sz="2400" dirty="0" err="1">
                <a:latin typeface="+mj-lt"/>
              </a:rPr>
              <a:t>enn</a:t>
            </a:r>
            <a:r>
              <a:rPr lang="en-US" sz="2400" dirty="0">
                <a:latin typeface="+mj-lt"/>
              </a:rPr>
              <a:t> </a:t>
            </a:r>
            <a:r>
              <a:rPr lang="en-US" sz="2400" dirty="0" err="1">
                <a:latin typeface="+mj-lt"/>
              </a:rPr>
              <a:t>målet</a:t>
            </a:r>
            <a:r>
              <a:rPr lang="en-US" sz="2400" dirty="0">
                <a:latin typeface="+mj-lt"/>
              </a:rPr>
              <a:t>.</a:t>
            </a:r>
          </a:p>
          <a:p>
            <a:pPr marL="0" indent="0">
              <a:buNone/>
            </a:pPr>
            <a:r>
              <a:rPr lang="en-US" sz="2400" dirty="0">
                <a:solidFill>
                  <a:schemeClr val="accent1"/>
                </a:solidFill>
                <a:latin typeface="+mj-lt"/>
              </a:rPr>
              <a:t>#fellesskap: </a:t>
            </a:r>
            <a:r>
              <a:rPr lang="en-US" sz="2400" dirty="0">
                <a:latin typeface="+mj-lt"/>
              </a:rPr>
              <a:t>Hos </a:t>
            </a:r>
            <a:r>
              <a:rPr lang="en-US" sz="2400" dirty="0" err="1">
                <a:latin typeface="+mj-lt"/>
              </a:rPr>
              <a:t>oss</a:t>
            </a:r>
            <a:r>
              <a:rPr lang="en-US" sz="2400" dirty="0">
                <a:latin typeface="+mj-lt"/>
              </a:rPr>
              <a:t> </a:t>
            </a:r>
            <a:r>
              <a:rPr lang="en-US" sz="2400" dirty="0" err="1">
                <a:latin typeface="+mj-lt"/>
              </a:rPr>
              <a:t>har</a:t>
            </a:r>
            <a:r>
              <a:rPr lang="en-US" sz="2400" dirty="0">
                <a:latin typeface="+mj-lt"/>
              </a:rPr>
              <a:t> alle </a:t>
            </a:r>
            <a:r>
              <a:rPr lang="en-US" sz="2400" dirty="0" err="1">
                <a:latin typeface="+mj-lt"/>
              </a:rPr>
              <a:t>en</a:t>
            </a:r>
            <a:r>
              <a:rPr lang="en-US" sz="2400" dirty="0">
                <a:latin typeface="+mj-lt"/>
              </a:rPr>
              <a:t> </a:t>
            </a:r>
            <a:r>
              <a:rPr lang="en-US" sz="2400" dirty="0" err="1">
                <a:latin typeface="+mj-lt"/>
              </a:rPr>
              <a:t>plass</a:t>
            </a:r>
            <a:r>
              <a:rPr lang="en-US" sz="2400" dirty="0">
                <a:latin typeface="+mj-lt"/>
              </a:rPr>
              <a:t>, og alle barn </a:t>
            </a:r>
            <a:r>
              <a:rPr lang="en-US" sz="2400" dirty="0" err="1">
                <a:latin typeface="+mj-lt"/>
              </a:rPr>
              <a:t>skal</a:t>
            </a:r>
            <a:r>
              <a:rPr lang="en-US" sz="2400" dirty="0">
                <a:latin typeface="+mj-lt"/>
              </a:rPr>
              <a:t> </a:t>
            </a:r>
            <a:r>
              <a:rPr lang="en-US" sz="2400" dirty="0" err="1">
                <a:latin typeface="+mj-lt"/>
              </a:rPr>
              <a:t>få</a:t>
            </a:r>
            <a:r>
              <a:rPr lang="en-US" sz="2400" dirty="0">
                <a:latin typeface="+mj-lt"/>
              </a:rPr>
              <a:t> </a:t>
            </a:r>
            <a:r>
              <a:rPr lang="en-US" sz="2400" dirty="0" err="1">
                <a:latin typeface="+mj-lt"/>
              </a:rPr>
              <a:t>kunne</a:t>
            </a:r>
            <a:r>
              <a:rPr lang="en-US" sz="2400" dirty="0">
                <a:latin typeface="+mj-lt"/>
              </a:rPr>
              <a:t> </a:t>
            </a:r>
            <a:r>
              <a:rPr lang="en-US" sz="2400" dirty="0" err="1">
                <a:latin typeface="+mj-lt"/>
              </a:rPr>
              <a:t>si</a:t>
            </a:r>
            <a:r>
              <a:rPr lang="en-US" sz="2400" dirty="0">
                <a:latin typeface="+mj-lt"/>
              </a:rPr>
              <a:t> sin </a:t>
            </a:r>
            <a:r>
              <a:rPr lang="en-US" sz="2400" dirty="0" err="1">
                <a:latin typeface="+mj-lt"/>
              </a:rPr>
              <a:t>mening</a:t>
            </a:r>
            <a:r>
              <a:rPr lang="en-US" sz="2400" dirty="0">
                <a:latin typeface="+mj-lt"/>
              </a:rPr>
              <a:t> og </a:t>
            </a:r>
            <a:r>
              <a:rPr lang="en-US" sz="2400" dirty="0" err="1">
                <a:latin typeface="+mj-lt"/>
              </a:rPr>
              <a:t>bli</a:t>
            </a:r>
            <a:r>
              <a:rPr lang="en-US" sz="2400" dirty="0">
                <a:latin typeface="+mj-lt"/>
              </a:rPr>
              <a:t> </a:t>
            </a:r>
            <a:r>
              <a:rPr lang="en-US" sz="2400" dirty="0" err="1">
                <a:latin typeface="+mj-lt"/>
              </a:rPr>
              <a:t>hørt</a:t>
            </a:r>
            <a:r>
              <a:rPr lang="en-US" sz="2400" dirty="0">
                <a:latin typeface="+mj-lt"/>
              </a:rPr>
              <a:t>. Vi </a:t>
            </a:r>
            <a:r>
              <a:rPr lang="en-US" sz="2400" dirty="0" err="1">
                <a:latin typeface="+mj-lt"/>
              </a:rPr>
              <a:t>styrker</a:t>
            </a:r>
            <a:r>
              <a:rPr lang="en-US" sz="2400" dirty="0">
                <a:latin typeface="+mj-lt"/>
              </a:rPr>
              <a:t> </a:t>
            </a:r>
            <a:r>
              <a:rPr lang="en-US" sz="2400" dirty="0" err="1">
                <a:latin typeface="+mj-lt"/>
              </a:rPr>
              <a:t>fellesskapsfølelsen</a:t>
            </a:r>
            <a:r>
              <a:rPr lang="en-US" sz="2400" dirty="0">
                <a:latin typeface="+mj-lt"/>
              </a:rPr>
              <a:t> </a:t>
            </a:r>
            <a:r>
              <a:rPr lang="en-US" sz="2400" dirty="0" err="1">
                <a:latin typeface="+mj-lt"/>
              </a:rPr>
              <a:t>ved</a:t>
            </a:r>
            <a:r>
              <a:rPr lang="en-US" sz="2400" dirty="0">
                <a:latin typeface="+mj-lt"/>
              </a:rPr>
              <a:t> å </a:t>
            </a:r>
            <a:r>
              <a:rPr lang="en-US" sz="2400" dirty="0" err="1">
                <a:latin typeface="+mj-lt"/>
              </a:rPr>
              <a:t>gi</a:t>
            </a:r>
            <a:r>
              <a:rPr lang="en-US" sz="2400" dirty="0">
                <a:latin typeface="+mj-lt"/>
              </a:rPr>
              <a:t> </a:t>
            </a:r>
            <a:r>
              <a:rPr lang="en-US" sz="2400" dirty="0" err="1">
                <a:latin typeface="+mj-lt"/>
              </a:rPr>
              <a:t>barna</a:t>
            </a:r>
            <a:r>
              <a:rPr lang="en-US" sz="2400" dirty="0">
                <a:latin typeface="+mj-lt"/>
              </a:rPr>
              <a:t> </a:t>
            </a:r>
            <a:r>
              <a:rPr lang="en-US" sz="2400" dirty="0" err="1">
                <a:latin typeface="+mj-lt"/>
              </a:rPr>
              <a:t>felles</a:t>
            </a:r>
            <a:r>
              <a:rPr lang="en-US" sz="2400" dirty="0">
                <a:latin typeface="+mj-lt"/>
              </a:rPr>
              <a:t> </a:t>
            </a:r>
            <a:r>
              <a:rPr lang="en-US" sz="2400" dirty="0" err="1">
                <a:latin typeface="+mj-lt"/>
              </a:rPr>
              <a:t>opplevelser</a:t>
            </a:r>
            <a:r>
              <a:rPr lang="en-US" sz="2400" dirty="0">
                <a:latin typeface="+mj-lt"/>
              </a:rPr>
              <a:t>, </a:t>
            </a:r>
            <a:r>
              <a:rPr lang="en-US" sz="2400" dirty="0" err="1">
                <a:latin typeface="+mj-lt"/>
              </a:rPr>
              <a:t>legge</a:t>
            </a:r>
            <a:r>
              <a:rPr lang="en-US" sz="2400" dirty="0">
                <a:latin typeface="+mj-lt"/>
              </a:rPr>
              <a:t> </a:t>
            </a:r>
            <a:r>
              <a:rPr lang="en-US" sz="2400" dirty="0" err="1">
                <a:latin typeface="+mj-lt"/>
              </a:rPr>
              <a:t>til</a:t>
            </a:r>
            <a:r>
              <a:rPr lang="en-US" sz="2400" dirty="0">
                <a:latin typeface="+mj-lt"/>
              </a:rPr>
              <a:t> </a:t>
            </a:r>
            <a:r>
              <a:rPr lang="en-US" sz="2400" dirty="0" err="1">
                <a:latin typeface="+mj-lt"/>
              </a:rPr>
              <a:t>rette</a:t>
            </a:r>
            <a:r>
              <a:rPr lang="en-US" sz="2400" dirty="0">
                <a:latin typeface="+mj-lt"/>
              </a:rPr>
              <a:t> for lek, og </a:t>
            </a:r>
            <a:r>
              <a:rPr lang="en-US" sz="2400" dirty="0" err="1">
                <a:latin typeface="+mj-lt"/>
              </a:rPr>
              <a:t>hjelper</a:t>
            </a:r>
            <a:r>
              <a:rPr lang="en-US" sz="2400" dirty="0">
                <a:latin typeface="+mj-lt"/>
              </a:rPr>
              <a:t> de </a:t>
            </a:r>
            <a:r>
              <a:rPr lang="en-US" sz="2400" dirty="0" err="1">
                <a:latin typeface="+mj-lt"/>
              </a:rPr>
              <a:t>til</a:t>
            </a:r>
            <a:r>
              <a:rPr lang="en-US" sz="2400" dirty="0">
                <a:latin typeface="+mj-lt"/>
              </a:rPr>
              <a:t> å </a:t>
            </a:r>
            <a:r>
              <a:rPr lang="en-US" sz="2400" dirty="0" err="1">
                <a:latin typeface="+mj-lt"/>
              </a:rPr>
              <a:t>få</a:t>
            </a:r>
            <a:r>
              <a:rPr lang="en-US" sz="2400" dirty="0">
                <a:latin typeface="+mj-lt"/>
              </a:rPr>
              <a:t> </a:t>
            </a:r>
            <a:r>
              <a:rPr lang="en-US" sz="2400" dirty="0" err="1">
                <a:latin typeface="+mj-lt"/>
              </a:rPr>
              <a:t>gode</a:t>
            </a:r>
            <a:r>
              <a:rPr lang="en-US" sz="2400" dirty="0">
                <a:latin typeface="+mj-lt"/>
              </a:rPr>
              <a:t> </a:t>
            </a:r>
            <a:r>
              <a:rPr lang="en-US" sz="2400" dirty="0" err="1">
                <a:latin typeface="+mj-lt"/>
              </a:rPr>
              <a:t>relasjoner</a:t>
            </a:r>
            <a:r>
              <a:rPr lang="en-US" sz="2400" dirty="0">
                <a:latin typeface="+mj-lt"/>
              </a:rPr>
              <a:t> med </a:t>
            </a:r>
            <a:r>
              <a:rPr lang="en-US" sz="2400" dirty="0" err="1">
                <a:latin typeface="+mj-lt"/>
              </a:rPr>
              <a:t>hverandre</a:t>
            </a:r>
            <a:r>
              <a:rPr lang="en-US" sz="2400" dirty="0">
                <a:latin typeface="+mj-lt"/>
              </a:rPr>
              <a:t>. Det er </a:t>
            </a:r>
            <a:r>
              <a:rPr lang="en-US" sz="2400" dirty="0" err="1">
                <a:latin typeface="+mj-lt"/>
              </a:rPr>
              <a:t>viktig</a:t>
            </a:r>
            <a:r>
              <a:rPr lang="en-US" sz="2400" dirty="0">
                <a:latin typeface="+mj-lt"/>
              </a:rPr>
              <a:t> for </a:t>
            </a:r>
            <a:r>
              <a:rPr lang="en-US" sz="2400" dirty="0" err="1">
                <a:latin typeface="+mj-lt"/>
              </a:rPr>
              <a:t>oss</a:t>
            </a:r>
            <a:r>
              <a:rPr lang="en-US" sz="2400" dirty="0">
                <a:latin typeface="+mj-lt"/>
              </a:rPr>
              <a:t> at </a:t>
            </a:r>
            <a:r>
              <a:rPr lang="en-US" sz="2400" dirty="0" err="1">
                <a:latin typeface="+mj-lt"/>
              </a:rPr>
              <a:t>barnet</a:t>
            </a:r>
            <a:r>
              <a:rPr lang="en-US" sz="2400" dirty="0">
                <a:latin typeface="+mj-lt"/>
              </a:rPr>
              <a:t> </a:t>
            </a:r>
            <a:r>
              <a:rPr lang="en-US" sz="2400" dirty="0" err="1">
                <a:latin typeface="+mj-lt"/>
              </a:rPr>
              <a:t>blir</a:t>
            </a:r>
            <a:r>
              <a:rPr lang="en-US" sz="2400" dirty="0">
                <a:latin typeface="+mj-lt"/>
              </a:rPr>
              <a:t> </a:t>
            </a:r>
            <a:r>
              <a:rPr lang="en-US" sz="2400" dirty="0" err="1">
                <a:latin typeface="+mj-lt"/>
              </a:rPr>
              <a:t>kjent</a:t>
            </a:r>
            <a:r>
              <a:rPr lang="en-US" sz="2400" dirty="0">
                <a:latin typeface="+mj-lt"/>
              </a:rPr>
              <a:t> med </a:t>
            </a:r>
            <a:r>
              <a:rPr lang="en-US" sz="2400" dirty="0" err="1">
                <a:latin typeface="+mj-lt"/>
              </a:rPr>
              <a:t>egne</a:t>
            </a:r>
            <a:r>
              <a:rPr lang="en-US" sz="2400" dirty="0">
                <a:latin typeface="+mj-lt"/>
              </a:rPr>
              <a:t> og </a:t>
            </a:r>
            <a:r>
              <a:rPr lang="en-US" sz="2400" dirty="0" err="1">
                <a:latin typeface="+mj-lt"/>
              </a:rPr>
              <a:t>andres</a:t>
            </a:r>
            <a:r>
              <a:rPr lang="en-US" sz="2400" dirty="0">
                <a:latin typeface="+mj-lt"/>
              </a:rPr>
              <a:t> </a:t>
            </a:r>
            <a:r>
              <a:rPr lang="en-US" sz="2400" dirty="0" err="1">
                <a:latin typeface="+mj-lt"/>
              </a:rPr>
              <a:t>følelser</a:t>
            </a:r>
            <a:r>
              <a:rPr lang="en-US" sz="2400" dirty="0">
                <a:latin typeface="+mj-lt"/>
              </a:rPr>
              <a:t>, og </a:t>
            </a:r>
            <a:r>
              <a:rPr lang="en-US" sz="2400" dirty="0" err="1">
                <a:latin typeface="+mj-lt"/>
              </a:rPr>
              <a:t>til</a:t>
            </a:r>
            <a:r>
              <a:rPr lang="en-US" sz="2400" dirty="0">
                <a:latin typeface="+mj-lt"/>
              </a:rPr>
              <a:t> å </a:t>
            </a:r>
            <a:r>
              <a:rPr lang="en-US" sz="2400" dirty="0" err="1">
                <a:latin typeface="+mj-lt"/>
              </a:rPr>
              <a:t>utvikle</a:t>
            </a:r>
            <a:r>
              <a:rPr lang="en-US" sz="2400" dirty="0">
                <a:latin typeface="+mj-lt"/>
              </a:rPr>
              <a:t> </a:t>
            </a:r>
            <a:r>
              <a:rPr lang="en-US" sz="2400" dirty="0" err="1">
                <a:latin typeface="+mj-lt"/>
              </a:rPr>
              <a:t>evne</a:t>
            </a:r>
            <a:r>
              <a:rPr lang="en-US" sz="2400" dirty="0">
                <a:latin typeface="+mj-lt"/>
              </a:rPr>
              <a:t> </a:t>
            </a:r>
            <a:r>
              <a:rPr lang="en-US" sz="2400" dirty="0" err="1">
                <a:latin typeface="+mj-lt"/>
              </a:rPr>
              <a:t>til</a:t>
            </a:r>
            <a:r>
              <a:rPr lang="en-US" sz="2400" dirty="0">
                <a:latin typeface="+mj-lt"/>
              </a:rPr>
              <a:t> </a:t>
            </a:r>
            <a:r>
              <a:rPr lang="en-US" sz="2400" dirty="0" err="1">
                <a:latin typeface="+mj-lt"/>
              </a:rPr>
              <a:t>empati</a:t>
            </a:r>
            <a:r>
              <a:rPr lang="en-US" sz="2400" dirty="0">
                <a:latin typeface="+mj-lt"/>
              </a:rPr>
              <a:t>. Dette </a:t>
            </a:r>
            <a:r>
              <a:rPr lang="en-US" sz="2400" dirty="0" err="1">
                <a:latin typeface="+mj-lt"/>
              </a:rPr>
              <a:t>tenker</a:t>
            </a:r>
            <a:r>
              <a:rPr lang="en-US" sz="2400" dirty="0">
                <a:latin typeface="+mj-lt"/>
              </a:rPr>
              <a:t> vi er </a:t>
            </a:r>
            <a:r>
              <a:rPr lang="en-US" sz="2400" dirty="0" err="1">
                <a:latin typeface="+mj-lt"/>
              </a:rPr>
              <a:t>viktige</a:t>
            </a:r>
            <a:r>
              <a:rPr lang="en-US" sz="2400" dirty="0">
                <a:latin typeface="+mj-lt"/>
              </a:rPr>
              <a:t> </a:t>
            </a:r>
            <a:r>
              <a:rPr lang="en-US" sz="2400" dirty="0" err="1">
                <a:latin typeface="+mj-lt"/>
              </a:rPr>
              <a:t>prinsipper</a:t>
            </a:r>
            <a:r>
              <a:rPr lang="en-US" sz="2400" dirty="0">
                <a:latin typeface="+mj-lt"/>
              </a:rPr>
              <a:t> </a:t>
            </a:r>
            <a:r>
              <a:rPr lang="en-US" sz="2400" dirty="0" err="1">
                <a:latin typeface="+mj-lt"/>
              </a:rPr>
              <a:t>i</a:t>
            </a:r>
            <a:r>
              <a:rPr lang="en-US" sz="2400" dirty="0">
                <a:latin typeface="+mj-lt"/>
              </a:rPr>
              <a:t> </a:t>
            </a:r>
            <a:r>
              <a:rPr lang="en-US" sz="2400" dirty="0" err="1">
                <a:latin typeface="+mj-lt"/>
              </a:rPr>
              <a:t>arbeidet</a:t>
            </a:r>
            <a:r>
              <a:rPr lang="en-US" sz="2400" dirty="0">
                <a:latin typeface="+mj-lt"/>
              </a:rPr>
              <a:t> med å </a:t>
            </a:r>
            <a:r>
              <a:rPr lang="en-US" sz="2400" dirty="0" err="1">
                <a:latin typeface="+mj-lt"/>
              </a:rPr>
              <a:t>forebygge</a:t>
            </a:r>
            <a:r>
              <a:rPr lang="en-US" sz="2400" dirty="0">
                <a:latin typeface="+mj-lt"/>
              </a:rPr>
              <a:t> mobbing </a:t>
            </a:r>
            <a:r>
              <a:rPr lang="en-US" sz="2400" dirty="0" err="1">
                <a:latin typeface="+mj-lt"/>
              </a:rPr>
              <a:t>i</a:t>
            </a:r>
            <a:r>
              <a:rPr lang="en-US" sz="2400" dirty="0">
                <a:latin typeface="+mj-lt"/>
              </a:rPr>
              <a:t> </a:t>
            </a:r>
            <a:r>
              <a:rPr lang="en-US" sz="2400" dirty="0" err="1">
                <a:latin typeface="+mj-lt"/>
              </a:rPr>
              <a:t>barnehagen</a:t>
            </a:r>
            <a:r>
              <a:rPr lang="en-US" sz="2400" dirty="0">
                <a:latin typeface="+mj-lt"/>
              </a:rPr>
              <a:t>.</a:t>
            </a:r>
          </a:p>
        </p:txBody>
      </p:sp>
      <p:sp>
        <p:nvSpPr>
          <p:cNvPr id="4" name="TekstSylinder 3">
            <a:extLst>
              <a:ext uri="{FF2B5EF4-FFF2-40B4-BE49-F238E27FC236}">
                <a16:creationId xmlns:a16="http://schemas.microsoft.com/office/drawing/2014/main" id="{4F9059F8-3337-54C5-C281-D758016D3565}"/>
              </a:ext>
            </a:extLst>
          </p:cNvPr>
          <p:cNvSpPr txBox="1"/>
          <p:nvPr/>
        </p:nvSpPr>
        <p:spPr>
          <a:xfrm>
            <a:off x="365736" y="7465"/>
            <a:ext cx="12364145"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3600" b="1" dirty="0">
                <a:solidFill>
                  <a:schemeClr val="bg1"/>
                </a:solidFill>
              </a:rPr>
              <a:t>Barnehagens </a:t>
            </a:r>
            <a:r>
              <a:rPr lang="en-US" sz="3600" b="1" dirty="0" err="1">
                <a:solidFill>
                  <a:schemeClr val="bg1"/>
                </a:solidFill>
              </a:rPr>
              <a:t>verdigrunnlag</a:t>
            </a:r>
            <a:endParaRPr lang="nb-NO" sz="3600" b="1" dirty="0">
              <a:solidFill>
                <a:schemeClr val="bg1"/>
              </a:solidFill>
            </a:endParaRPr>
          </a:p>
        </p:txBody>
      </p:sp>
      <p:sp>
        <p:nvSpPr>
          <p:cNvPr id="6" name="TekstSylinder 5">
            <a:extLst>
              <a:ext uri="{FF2B5EF4-FFF2-40B4-BE49-F238E27FC236}">
                <a16:creationId xmlns:a16="http://schemas.microsoft.com/office/drawing/2014/main" id="{B8FC05D8-67CD-60CA-FDAD-E90301535DB4}"/>
              </a:ext>
            </a:extLst>
          </p:cNvPr>
          <p:cNvSpPr txBox="1"/>
          <p:nvPr/>
        </p:nvSpPr>
        <p:spPr>
          <a:xfrm>
            <a:off x="258601" y="8094174"/>
            <a:ext cx="11932605" cy="5447645"/>
          </a:xfrm>
          <a:prstGeom prst="rect">
            <a:avLst/>
          </a:prstGeom>
          <a:noFill/>
        </p:spPr>
        <p:txBody>
          <a:bodyPr wrap="square" rtlCol="0">
            <a:spAutoFit/>
          </a:bodyPr>
          <a:lstStyle/>
          <a:p>
            <a:r>
              <a:rPr lang="en-US" sz="2400" dirty="0">
                <a:solidFill>
                  <a:schemeClr val="accent1"/>
                </a:solidFill>
                <a:latin typeface="+mj-lt"/>
              </a:rPr>
              <a:t>#profesjonell </a:t>
            </a:r>
            <a:r>
              <a:rPr lang="en-US" sz="2400" dirty="0" err="1">
                <a:solidFill>
                  <a:schemeClr val="accent1"/>
                </a:solidFill>
                <a:latin typeface="+mj-lt"/>
              </a:rPr>
              <a:t>kjærlighet</a:t>
            </a:r>
            <a:r>
              <a:rPr lang="en-US" sz="2400" dirty="0">
                <a:solidFill>
                  <a:schemeClr val="accent1"/>
                </a:solidFill>
                <a:latin typeface="+mj-lt"/>
              </a:rPr>
              <a:t>: </a:t>
            </a:r>
            <a:r>
              <a:rPr lang="en-US" sz="2400" dirty="0" err="1">
                <a:latin typeface="+mj-lt"/>
              </a:rPr>
              <a:t>Kjærlighet</a:t>
            </a:r>
            <a:r>
              <a:rPr lang="en-US" sz="2400" dirty="0">
                <a:latin typeface="+mj-lt"/>
              </a:rPr>
              <a:t> </a:t>
            </a:r>
            <a:r>
              <a:rPr lang="en-US" sz="2400" dirty="0" err="1">
                <a:latin typeface="+mj-lt"/>
              </a:rPr>
              <a:t>i</a:t>
            </a:r>
            <a:r>
              <a:rPr lang="en-US" sz="2400" dirty="0">
                <a:latin typeface="+mj-lt"/>
              </a:rPr>
              <a:t> </a:t>
            </a:r>
            <a:r>
              <a:rPr lang="en-US" sz="2400" dirty="0" err="1">
                <a:latin typeface="+mj-lt"/>
              </a:rPr>
              <a:t>barnehagen</a:t>
            </a:r>
            <a:r>
              <a:rPr lang="en-US" sz="2400" dirty="0">
                <a:latin typeface="+mj-lt"/>
              </a:rPr>
              <a:t> handler om at vi </a:t>
            </a:r>
            <a:r>
              <a:rPr lang="en-US" sz="2400" dirty="0" err="1">
                <a:latin typeface="+mj-lt"/>
              </a:rPr>
              <a:t>har</a:t>
            </a:r>
            <a:r>
              <a:rPr lang="en-US" sz="2400" dirty="0">
                <a:latin typeface="+mj-lt"/>
              </a:rPr>
              <a:t> </a:t>
            </a:r>
            <a:r>
              <a:rPr lang="en-US" sz="2400" dirty="0" err="1">
                <a:latin typeface="+mj-lt"/>
              </a:rPr>
              <a:t>en</a:t>
            </a:r>
            <a:r>
              <a:rPr lang="en-US" sz="2400" dirty="0">
                <a:latin typeface="+mj-lt"/>
              </a:rPr>
              <a:t> </a:t>
            </a:r>
            <a:r>
              <a:rPr lang="en-US" sz="2400" dirty="0" err="1">
                <a:latin typeface="+mj-lt"/>
              </a:rPr>
              <a:t>profesjonell</a:t>
            </a:r>
            <a:r>
              <a:rPr lang="en-US" sz="2400" dirty="0">
                <a:latin typeface="+mj-lt"/>
              </a:rPr>
              <a:t> </a:t>
            </a:r>
            <a:r>
              <a:rPr lang="en-US" sz="2400" dirty="0" err="1">
                <a:latin typeface="+mj-lt"/>
              </a:rPr>
              <a:t>relasjon</a:t>
            </a:r>
            <a:r>
              <a:rPr lang="en-US" sz="2400" dirty="0">
                <a:latin typeface="+mj-lt"/>
              </a:rPr>
              <a:t> </a:t>
            </a:r>
            <a:r>
              <a:rPr lang="en-US" sz="2400" dirty="0" err="1">
                <a:latin typeface="+mj-lt"/>
              </a:rPr>
              <a:t>til</a:t>
            </a:r>
            <a:r>
              <a:rPr lang="en-US" sz="2400" dirty="0">
                <a:latin typeface="+mj-lt"/>
              </a:rPr>
              <a:t> </a:t>
            </a:r>
            <a:r>
              <a:rPr lang="en-US" sz="2400" dirty="0" err="1">
                <a:latin typeface="+mj-lt"/>
              </a:rPr>
              <a:t>hvert</a:t>
            </a:r>
            <a:r>
              <a:rPr lang="en-US" sz="2400" dirty="0">
                <a:latin typeface="+mj-lt"/>
              </a:rPr>
              <a:t> </a:t>
            </a:r>
            <a:r>
              <a:rPr lang="en-US" sz="2400" dirty="0" err="1">
                <a:latin typeface="+mj-lt"/>
              </a:rPr>
              <a:t>enkelt</a:t>
            </a:r>
            <a:r>
              <a:rPr lang="en-US" sz="2400" dirty="0">
                <a:latin typeface="+mj-lt"/>
              </a:rPr>
              <a:t> barn, </a:t>
            </a:r>
            <a:r>
              <a:rPr lang="en-US" sz="2400" dirty="0" err="1">
                <a:latin typeface="+mj-lt"/>
              </a:rPr>
              <a:t>som</a:t>
            </a:r>
            <a:r>
              <a:rPr lang="en-US" sz="2400" dirty="0">
                <a:latin typeface="+mj-lt"/>
              </a:rPr>
              <a:t> </a:t>
            </a:r>
            <a:r>
              <a:rPr lang="en-US" sz="2400" dirty="0" err="1">
                <a:latin typeface="+mj-lt"/>
              </a:rPr>
              <a:t>innbefatter</a:t>
            </a:r>
            <a:r>
              <a:rPr lang="en-US" sz="2400" dirty="0">
                <a:latin typeface="+mj-lt"/>
              </a:rPr>
              <a:t> </a:t>
            </a:r>
            <a:r>
              <a:rPr lang="en-US" sz="2400" dirty="0" err="1">
                <a:latin typeface="+mj-lt"/>
              </a:rPr>
              <a:t>omsorg</a:t>
            </a:r>
            <a:r>
              <a:rPr lang="en-US" sz="2400" dirty="0">
                <a:latin typeface="+mj-lt"/>
              </a:rPr>
              <a:t>, </a:t>
            </a:r>
            <a:r>
              <a:rPr lang="en-US" sz="2400" dirty="0" err="1">
                <a:latin typeface="+mj-lt"/>
              </a:rPr>
              <a:t>oppmerksomhet,innlevelse</a:t>
            </a:r>
            <a:r>
              <a:rPr lang="en-US" sz="2400" dirty="0">
                <a:latin typeface="+mj-lt"/>
              </a:rPr>
              <a:t> og </a:t>
            </a:r>
            <a:r>
              <a:rPr lang="en-US" sz="2400" dirty="0" err="1">
                <a:latin typeface="+mj-lt"/>
              </a:rPr>
              <a:t>troverdig</a:t>
            </a:r>
            <a:r>
              <a:rPr lang="en-US" sz="2400" dirty="0">
                <a:latin typeface="+mj-lt"/>
              </a:rPr>
              <a:t> </a:t>
            </a:r>
            <a:r>
              <a:rPr lang="en-US" sz="2400" dirty="0" err="1">
                <a:latin typeface="+mj-lt"/>
              </a:rPr>
              <a:t>kontakt</a:t>
            </a:r>
            <a:r>
              <a:rPr lang="en-US" sz="2400" dirty="0">
                <a:latin typeface="+mj-lt"/>
              </a:rPr>
              <a:t>. Hos </a:t>
            </a:r>
            <a:r>
              <a:rPr lang="en-US" sz="2400" dirty="0" err="1">
                <a:latin typeface="+mj-lt"/>
              </a:rPr>
              <a:t>oss</a:t>
            </a:r>
            <a:r>
              <a:rPr lang="en-US" sz="2400" dirty="0">
                <a:latin typeface="+mj-lt"/>
              </a:rPr>
              <a:t> er de </a:t>
            </a:r>
            <a:r>
              <a:rPr lang="en-US" sz="2400" dirty="0" err="1">
                <a:latin typeface="+mj-lt"/>
              </a:rPr>
              <a:t>voksne</a:t>
            </a:r>
            <a:r>
              <a:rPr lang="en-US" sz="2400" dirty="0">
                <a:latin typeface="+mj-lt"/>
              </a:rPr>
              <a:t> </a:t>
            </a:r>
            <a:r>
              <a:rPr lang="en-US" sz="2400" dirty="0" err="1">
                <a:latin typeface="+mj-lt"/>
              </a:rPr>
              <a:t>nære</a:t>
            </a:r>
            <a:r>
              <a:rPr lang="en-US" sz="2400" dirty="0">
                <a:latin typeface="+mj-lt"/>
              </a:rPr>
              <a:t> </a:t>
            </a:r>
            <a:r>
              <a:rPr lang="en-US" sz="2400" dirty="0" err="1">
                <a:latin typeface="+mj-lt"/>
              </a:rPr>
              <a:t>fysisk</a:t>
            </a:r>
            <a:r>
              <a:rPr lang="en-US" sz="2400" dirty="0">
                <a:latin typeface="+mj-lt"/>
              </a:rPr>
              <a:t> og </a:t>
            </a:r>
            <a:r>
              <a:rPr lang="en-US" sz="2400" dirty="0" err="1">
                <a:latin typeface="+mj-lt"/>
              </a:rPr>
              <a:t>psykisk</a:t>
            </a:r>
            <a:r>
              <a:rPr lang="en-US" sz="2400" dirty="0">
                <a:latin typeface="+mj-lt"/>
              </a:rPr>
              <a:t>, og </a:t>
            </a:r>
            <a:r>
              <a:rPr lang="en-US" sz="2400" dirty="0" err="1">
                <a:latin typeface="+mj-lt"/>
              </a:rPr>
              <a:t>støtter</a:t>
            </a:r>
            <a:r>
              <a:rPr lang="en-US" sz="2400" dirty="0">
                <a:latin typeface="+mj-lt"/>
              </a:rPr>
              <a:t> og </a:t>
            </a:r>
            <a:r>
              <a:rPr lang="en-US" sz="2400" dirty="0" err="1">
                <a:latin typeface="+mj-lt"/>
              </a:rPr>
              <a:t>utfordrer</a:t>
            </a:r>
            <a:r>
              <a:rPr lang="en-US" sz="2400" dirty="0">
                <a:latin typeface="+mj-lt"/>
              </a:rPr>
              <a:t> </a:t>
            </a:r>
            <a:r>
              <a:rPr lang="en-US" sz="2400" dirty="0" err="1">
                <a:latin typeface="+mj-lt"/>
              </a:rPr>
              <a:t>barnet</a:t>
            </a:r>
            <a:r>
              <a:rPr lang="en-US" sz="2400" dirty="0">
                <a:latin typeface="+mj-lt"/>
              </a:rPr>
              <a:t>. Vi </a:t>
            </a:r>
            <a:r>
              <a:rPr lang="en-US" sz="2400" dirty="0" err="1">
                <a:latin typeface="+mj-lt"/>
              </a:rPr>
              <a:t>vil</a:t>
            </a:r>
            <a:r>
              <a:rPr lang="en-US" sz="2400" dirty="0">
                <a:latin typeface="+mj-lt"/>
              </a:rPr>
              <a:t> </a:t>
            </a:r>
            <a:r>
              <a:rPr lang="en-US" sz="2400" dirty="0" err="1">
                <a:latin typeface="+mj-lt"/>
              </a:rPr>
              <a:t>støtte</a:t>
            </a:r>
            <a:r>
              <a:rPr lang="en-US" sz="2400" dirty="0">
                <a:latin typeface="+mj-lt"/>
              </a:rPr>
              <a:t> </a:t>
            </a:r>
            <a:r>
              <a:rPr lang="en-US" sz="2400" dirty="0" err="1">
                <a:latin typeface="+mj-lt"/>
              </a:rPr>
              <a:t>barnets</a:t>
            </a:r>
            <a:r>
              <a:rPr lang="en-US" sz="2400" dirty="0">
                <a:latin typeface="+mj-lt"/>
              </a:rPr>
              <a:t> </a:t>
            </a:r>
            <a:r>
              <a:rPr lang="en-US" sz="2400" dirty="0" err="1">
                <a:latin typeface="+mj-lt"/>
              </a:rPr>
              <a:t>evne</a:t>
            </a:r>
            <a:r>
              <a:rPr lang="en-US" sz="2400" dirty="0">
                <a:latin typeface="+mj-lt"/>
              </a:rPr>
              <a:t> </a:t>
            </a:r>
            <a:r>
              <a:rPr lang="en-US" sz="2400" dirty="0" err="1">
                <a:latin typeface="+mj-lt"/>
              </a:rPr>
              <a:t>til</a:t>
            </a:r>
            <a:r>
              <a:rPr lang="en-US" sz="2400" dirty="0">
                <a:latin typeface="+mj-lt"/>
              </a:rPr>
              <a:t> å </a:t>
            </a:r>
            <a:r>
              <a:rPr lang="en-US" sz="2400" dirty="0" err="1">
                <a:latin typeface="+mj-lt"/>
              </a:rPr>
              <a:t>utvikle</a:t>
            </a:r>
            <a:r>
              <a:rPr lang="en-US" sz="2400" dirty="0">
                <a:latin typeface="+mj-lt"/>
              </a:rPr>
              <a:t> </a:t>
            </a:r>
            <a:r>
              <a:rPr lang="en-US" sz="2400" dirty="0" err="1">
                <a:latin typeface="+mj-lt"/>
              </a:rPr>
              <a:t>en</a:t>
            </a:r>
            <a:r>
              <a:rPr lang="en-US" sz="2400" dirty="0">
                <a:latin typeface="+mj-lt"/>
              </a:rPr>
              <a:t> </a:t>
            </a:r>
            <a:r>
              <a:rPr lang="en-US" sz="2400" dirty="0" err="1">
                <a:latin typeface="+mj-lt"/>
              </a:rPr>
              <a:t>sunn</a:t>
            </a:r>
            <a:r>
              <a:rPr lang="en-US" sz="2400" dirty="0">
                <a:latin typeface="+mj-lt"/>
              </a:rPr>
              <a:t> </a:t>
            </a:r>
            <a:r>
              <a:rPr lang="en-US" sz="2400" dirty="0" err="1">
                <a:latin typeface="+mj-lt"/>
              </a:rPr>
              <a:t>selvfølelse</a:t>
            </a:r>
            <a:r>
              <a:rPr lang="en-US" sz="2400" dirty="0">
                <a:latin typeface="+mj-lt"/>
              </a:rPr>
              <a:t>.</a:t>
            </a:r>
          </a:p>
          <a:p>
            <a:endParaRPr lang="en-US" sz="2400" dirty="0">
              <a:latin typeface="+mj-lt"/>
            </a:endParaRPr>
          </a:p>
          <a:p>
            <a:r>
              <a:rPr lang="en-US" sz="2400" dirty="0">
                <a:solidFill>
                  <a:schemeClr val="accent1"/>
                </a:solidFill>
                <a:latin typeface="+mj-lt"/>
              </a:rPr>
              <a:t>#lekende: </a:t>
            </a:r>
            <a:r>
              <a:rPr lang="en-US" sz="2400" dirty="0">
                <a:latin typeface="+mj-lt"/>
              </a:rPr>
              <a:t>Hos </a:t>
            </a:r>
            <a:r>
              <a:rPr lang="en-US" sz="2400" dirty="0" err="1">
                <a:latin typeface="+mj-lt"/>
              </a:rPr>
              <a:t>oss</a:t>
            </a:r>
            <a:r>
              <a:rPr lang="en-US" sz="2400" dirty="0">
                <a:latin typeface="+mj-lt"/>
              </a:rPr>
              <a:t> </a:t>
            </a:r>
            <a:r>
              <a:rPr lang="en-US" sz="2400" dirty="0" err="1">
                <a:latin typeface="+mj-lt"/>
              </a:rPr>
              <a:t>deltar</a:t>
            </a:r>
            <a:r>
              <a:rPr lang="en-US" sz="2400" dirty="0">
                <a:latin typeface="+mj-lt"/>
              </a:rPr>
              <a:t> de </a:t>
            </a:r>
            <a:r>
              <a:rPr lang="en-US" sz="2400" dirty="0" err="1">
                <a:latin typeface="+mj-lt"/>
              </a:rPr>
              <a:t>voksne</a:t>
            </a:r>
            <a:r>
              <a:rPr lang="en-US" sz="2400" dirty="0">
                <a:latin typeface="+mj-lt"/>
              </a:rPr>
              <a:t> </a:t>
            </a:r>
            <a:r>
              <a:rPr lang="en-US" sz="2400" dirty="0" err="1">
                <a:latin typeface="+mj-lt"/>
              </a:rPr>
              <a:t>aktivt</a:t>
            </a:r>
            <a:r>
              <a:rPr lang="en-US" sz="2400" dirty="0">
                <a:latin typeface="+mj-lt"/>
              </a:rPr>
              <a:t> </a:t>
            </a:r>
            <a:r>
              <a:rPr lang="en-US" sz="2400" dirty="0" err="1">
                <a:latin typeface="+mj-lt"/>
              </a:rPr>
              <a:t>i</a:t>
            </a:r>
            <a:r>
              <a:rPr lang="en-US" sz="2400" dirty="0">
                <a:latin typeface="+mj-lt"/>
              </a:rPr>
              <a:t> </a:t>
            </a:r>
            <a:r>
              <a:rPr lang="en-US" sz="2400" dirty="0" err="1">
                <a:latin typeface="+mj-lt"/>
              </a:rPr>
              <a:t>leken</a:t>
            </a:r>
            <a:r>
              <a:rPr lang="en-US" sz="2400" dirty="0">
                <a:latin typeface="+mj-lt"/>
              </a:rPr>
              <a:t>, og er </a:t>
            </a:r>
            <a:r>
              <a:rPr lang="en-US" sz="2400" dirty="0" err="1">
                <a:latin typeface="+mj-lt"/>
              </a:rPr>
              <a:t>støttespillere</a:t>
            </a:r>
            <a:r>
              <a:rPr lang="en-US" sz="2400" dirty="0">
                <a:latin typeface="+mj-lt"/>
              </a:rPr>
              <a:t> </a:t>
            </a:r>
            <a:r>
              <a:rPr lang="en-US" sz="2400" dirty="0" err="1">
                <a:latin typeface="+mj-lt"/>
              </a:rPr>
              <a:t>som</a:t>
            </a:r>
            <a:r>
              <a:rPr lang="en-US" sz="2400" dirty="0">
                <a:latin typeface="+mj-lt"/>
              </a:rPr>
              <a:t> </a:t>
            </a:r>
            <a:r>
              <a:rPr lang="en-US" sz="2400" dirty="0" err="1">
                <a:latin typeface="+mj-lt"/>
              </a:rPr>
              <a:t>veileder</a:t>
            </a:r>
            <a:r>
              <a:rPr lang="en-US" sz="2400" dirty="0">
                <a:latin typeface="+mj-lt"/>
              </a:rPr>
              <a:t> og legger </a:t>
            </a:r>
            <a:r>
              <a:rPr lang="en-US" sz="2400" dirty="0" err="1">
                <a:latin typeface="+mj-lt"/>
              </a:rPr>
              <a:t>til</a:t>
            </a:r>
            <a:r>
              <a:rPr lang="en-US" sz="2400" dirty="0">
                <a:latin typeface="+mj-lt"/>
              </a:rPr>
              <a:t> </a:t>
            </a:r>
            <a:r>
              <a:rPr lang="en-US" sz="2400" dirty="0" err="1">
                <a:latin typeface="+mj-lt"/>
              </a:rPr>
              <a:t>rette</a:t>
            </a:r>
            <a:r>
              <a:rPr lang="en-US" sz="2400" dirty="0">
                <a:latin typeface="+mj-lt"/>
              </a:rPr>
              <a:t> for </a:t>
            </a:r>
            <a:r>
              <a:rPr lang="en-US" sz="2400" dirty="0" err="1">
                <a:latin typeface="+mj-lt"/>
              </a:rPr>
              <a:t>gode</a:t>
            </a:r>
            <a:r>
              <a:rPr lang="en-US" sz="2400" dirty="0">
                <a:latin typeface="+mj-lt"/>
              </a:rPr>
              <a:t> </a:t>
            </a:r>
            <a:r>
              <a:rPr lang="en-US" sz="2400" dirty="0" err="1">
                <a:latin typeface="+mj-lt"/>
              </a:rPr>
              <a:t>lekemiljøer</a:t>
            </a:r>
            <a:r>
              <a:rPr lang="en-US" sz="2400" dirty="0">
                <a:latin typeface="+mj-lt"/>
              </a:rPr>
              <a:t>, </a:t>
            </a:r>
            <a:r>
              <a:rPr lang="en-US" sz="2400" dirty="0" err="1">
                <a:latin typeface="+mj-lt"/>
              </a:rPr>
              <a:t>inne</a:t>
            </a:r>
            <a:r>
              <a:rPr lang="en-US" sz="2400" dirty="0">
                <a:latin typeface="+mj-lt"/>
              </a:rPr>
              <a:t> og </a:t>
            </a:r>
            <a:r>
              <a:rPr lang="en-US" sz="2400" dirty="0" err="1">
                <a:latin typeface="+mj-lt"/>
              </a:rPr>
              <a:t>ute</a:t>
            </a:r>
            <a:r>
              <a:rPr lang="en-US" sz="2400" dirty="0">
                <a:latin typeface="+mj-lt"/>
              </a:rPr>
              <a:t>. </a:t>
            </a:r>
            <a:r>
              <a:rPr lang="en-US" sz="2400" dirty="0" err="1">
                <a:latin typeface="+mj-lt"/>
              </a:rPr>
              <a:t>Barnehagen</a:t>
            </a:r>
            <a:r>
              <a:rPr lang="en-US" sz="2400" dirty="0">
                <a:latin typeface="+mj-lt"/>
              </a:rPr>
              <a:t> </a:t>
            </a:r>
            <a:r>
              <a:rPr lang="en-US" sz="2400" dirty="0" err="1">
                <a:latin typeface="+mj-lt"/>
              </a:rPr>
              <a:t>kjennetegnes</a:t>
            </a:r>
            <a:r>
              <a:rPr lang="en-US" sz="2400" dirty="0">
                <a:latin typeface="+mj-lt"/>
              </a:rPr>
              <a:t> av Glede, humor og </a:t>
            </a:r>
            <a:r>
              <a:rPr lang="en-US" sz="2400" dirty="0" err="1">
                <a:latin typeface="+mj-lt"/>
              </a:rPr>
              <a:t>engasjement</a:t>
            </a:r>
            <a:r>
              <a:rPr lang="en-US" sz="2400" dirty="0">
                <a:latin typeface="+mj-lt"/>
              </a:rPr>
              <a:t>.</a:t>
            </a:r>
          </a:p>
          <a:p>
            <a:endParaRPr lang="en-US" sz="2400" dirty="0">
              <a:latin typeface="+mj-lt"/>
            </a:endParaRPr>
          </a:p>
          <a:p>
            <a:r>
              <a:rPr lang="en-US" sz="2400" dirty="0">
                <a:solidFill>
                  <a:schemeClr val="accent1"/>
                </a:solidFill>
                <a:latin typeface="+mj-lt"/>
              </a:rPr>
              <a:t>#gode </a:t>
            </a:r>
            <a:r>
              <a:rPr lang="en-US" sz="2400" dirty="0" err="1">
                <a:solidFill>
                  <a:schemeClr val="accent1"/>
                </a:solidFill>
                <a:latin typeface="+mj-lt"/>
              </a:rPr>
              <a:t>naturopplevelser</a:t>
            </a:r>
            <a:r>
              <a:rPr lang="en-US" sz="2400" dirty="0">
                <a:solidFill>
                  <a:schemeClr val="accent1"/>
                </a:solidFill>
                <a:latin typeface="+mj-lt"/>
              </a:rPr>
              <a:t>: </a:t>
            </a:r>
            <a:r>
              <a:rPr lang="en-US" sz="2400" dirty="0">
                <a:latin typeface="+mj-lt"/>
              </a:rPr>
              <a:t>Hos </a:t>
            </a:r>
            <a:r>
              <a:rPr lang="en-US" sz="2400" dirty="0" err="1">
                <a:latin typeface="+mj-lt"/>
              </a:rPr>
              <a:t>oss</a:t>
            </a:r>
            <a:r>
              <a:rPr lang="en-US" sz="2400" dirty="0">
                <a:latin typeface="+mj-lt"/>
              </a:rPr>
              <a:t> </a:t>
            </a:r>
            <a:r>
              <a:rPr lang="en-US" sz="2400" dirty="0" err="1">
                <a:latin typeface="+mj-lt"/>
              </a:rPr>
              <a:t>bruker</a:t>
            </a:r>
            <a:r>
              <a:rPr lang="en-US" sz="2400" dirty="0">
                <a:latin typeface="+mj-lt"/>
              </a:rPr>
              <a:t> vi </a:t>
            </a:r>
            <a:r>
              <a:rPr lang="en-US" sz="2400" dirty="0" err="1">
                <a:latin typeface="+mj-lt"/>
              </a:rPr>
              <a:t>naturen</a:t>
            </a:r>
            <a:r>
              <a:rPr lang="en-US" sz="2400" dirty="0">
                <a:latin typeface="+mj-lt"/>
              </a:rPr>
              <a:t> </a:t>
            </a:r>
            <a:r>
              <a:rPr lang="en-US" sz="2400" dirty="0" err="1">
                <a:latin typeface="+mj-lt"/>
              </a:rPr>
              <a:t>som</a:t>
            </a:r>
            <a:r>
              <a:rPr lang="en-US" sz="2400" dirty="0">
                <a:latin typeface="+mj-lt"/>
              </a:rPr>
              <a:t> arena for </a:t>
            </a:r>
            <a:r>
              <a:rPr lang="en-US" sz="2400" dirty="0" err="1">
                <a:latin typeface="+mj-lt"/>
              </a:rPr>
              <a:t>utforsking</a:t>
            </a:r>
            <a:r>
              <a:rPr lang="en-US" sz="2400" dirty="0">
                <a:latin typeface="+mj-lt"/>
              </a:rPr>
              <a:t>, </a:t>
            </a:r>
            <a:r>
              <a:rPr lang="en-US" sz="2400" dirty="0" err="1">
                <a:latin typeface="+mj-lt"/>
              </a:rPr>
              <a:t>har</a:t>
            </a:r>
            <a:r>
              <a:rPr lang="en-US" sz="2400" dirty="0">
                <a:latin typeface="+mj-lt"/>
              </a:rPr>
              <a:t> </a:t>
            </a:r>
            <a:r>
              <a:rPr lang="en-US" sz="2400" dirty="0" err="1">
                <a:latin typeface="+mj-lt"/>
              </a:rPr>
              <a:t>fokus</a:t>
            </a:r>
            <a:r>
              <a:rPr lang="en-US" sz="2400" dirty="0">
                <a:latin typeface="+mj-lt"/>
              </a:rPr>
              <a:t> </a:t>
            </a:r>
            <a:r>
              <a:rPr lang="en-US" sz="2400" dirty="0" err="1">
                <a:latin typeface="+mj-lt"/>
              </a:rPr>
              <a:t>på</a:t>
            </a:r>
            <a:r>
              <a:rPr lang="en-US" sz="2400" dirty="0">
                <a:latin typeface="+mj-lt"/>
              </a:rPr>
              <a:t> </a:t>
            </a:r>
            <a:r>
              <a:rPr lang="en-US" sz="2400" dirty="0" err="1">
                <a:latin typeface="+mj-lt"/>
              </a:rPr>
              <a:t>gode</a:t>
            </a:r>
            <a:r>
              <a:rPr lang="en-US" sz="2400" dirty="0">
                <a:latin typeface="+mj-lt"/>
              </a:rPr>
              <a:t> </a:t>
            </a:r>
            <a:r>
              <a:rPr lang="en-US" sz="2400" dirty="0" err="1">
                <a:latin typeface="+mj-lt"/>
              </a:rPr>
              <a:t>naturopplevelser</a:t>
            </a:r>
            <a:r>
              <a:rPr lang="en-US" sz="2400" dirty="0">
                <a:latin typeface="+mj-lt"/>
              </a:rPr>
              <a:t> og </a:t>
            </a:r>
            <a:r>
              <a:rPr lang="en-US" sz="2400" dirty="0" err="1">
                <a:latin typeface="+mj-lt"/>
              </a:rPr>
              <a:t>viser</a:t>
            </a:r>
            <a:r>
              <a:rPr lang="en-US" sz="2400" dirty="0">
                <a:latin typeface="+mj-lt"/>
              </a:rPr>
              <a:t> interesse for barns </a:t>
            </a:r>
            <a:r>
              <a:rPr lang="en-US" sz="2400" dirty="0" err="1">
                <a:latin typeface="+mj-lt"/>
              </a:rPr>
              <a:t>opplevelsesverden</a:t>
            </a:r>
            <a:r>
              <a:rPr lang="en-US" sz="2400" dirty="0">
                <a:latin typeface="+mj-lt"/>
              </a:rPr>
              <a:t>. Vi </a:t>
            </a:r>
            <a:r>
              <a:rPr lang="en-US" sz="2400" dirty="0" err="1">
                <a:latin typeface="+mj-lt"/>
              </a:rPr>
              <a:t>bruker</a:t>
            </a:r>
            <a:r>
              <a:rPr lang="en-US" sz="2400" dirty="0">
                <a:latin typeface="+mj-lt"/>
              </a:rPr>
              <a:t> </a:t>
            </a:r>
            <a:r>
              <a:rPr lang="en-US" sz="2400" dirty="0" err="1">
                <a:latin typeface="+mj-lt"/>
              </a:rPr>
              <a:t>nærmiljøet</a:t>
            </a:r>
            <a:r>
              <a:rPr lang="en-US" sz="2400" dirty="0">
                <a:latin typeface="+mj-lt"/>
              </a:rPr>
              <a:t>, og er </a:t>
            </a:r>
            <a:r>
              <a:rPr lang="en-US" sz="2400" dirty="0" err="1">
                <a:latin typeface="+mj-lt"/>
              </a:rPr>
              <a:t>opptatt</a:t>
            </a:r>
            <a:r>
              <a:rPr lang="en-US" sz="2400" dirty="0">
                <a:latin typeface="+mj-lt"/>
              </a:rPr>
              <a:t> av at </a:t>
            </a:r>
            <a:r>
              <a:rPr lang="en-US" sz="2400" dirty="0" err="1">
                <a:latin typeface="+mj-lt"/>
              </a:rPr>
              <a:t>barna</a:t>
            </a:r>
            <a:r>
              <a:rPr lang="en-US" sz="2400" dirty="0">
                <a:latin typeface="+mj-lt"/>
              </a:rPr>
              <a:t> </a:t>
            </a:r>
            <a:r>
              <a:rPr lang="en-US" sz="2400" dirty="0" err="1">
                <a:latin typeface="+mj-lt"/>
              </a:rPr>
              <a:t>skal</a:t>
            </a:r>
            <a:r>
              <a:rPr lang="en-US" sz="2400" dirty="0">
                <a:latin typeface="+mj-lt"/>
              </a:rPr>
              <a:t> </a:t>
            </a:r>
            <a:r>
              <a:rPr lang="en-US" sz="2400" dirty="0" err="1">
                <a:latin typeface="+mj-lt"/>
              </a:rPr>
              <a:t>få</a:t>
            </a:r>
            <a:r>
              <a:rPr lang="en-US" sz="2400" dirty="0">
                <a:latin typeface="+mj-lt"/>
              </a:rPr>
              <a:t> </a:t>
            </a:r>
            <a:r>
              <a:rPr lang="en-US" sz="2400" dirty="0" err="1">
                <a:latin typeface="+mj-lt"/>
              </a:rPr>
              <a:t>mestringsopplevelser</a:t>
            </a:r>
            <a:r>
              <a:rPr lang="en-US" sz="2400" dirty="0">
                <a:latin typeface="+mj-lt"/>
              </a:rPr>
              <a:t>. Vi </a:t>
            </a:r>
            <a:r>
              <a:rPr lang="en-US" sz="2400" dirty="0" err="1">
                <a:latin typeface="+mj-lt"/>
              </a:rPr>
              <a:t>tror</a:t>
            </a:r>
            <a:r>
              <a:rPr lang="en-US" sz="2400" dirty="0">
                <a:latin typeface="+mj-lt"/>
              </a:rPr>
              <a:t> </a:t>
            </a:r>
            <a:r>
              <a:rPr lang="en-US" sz="2400" dirty="0" err="1">
                <a:latin typeface="+mj-lt"/>
              </a:rPr>
              <a:t>på</a:t>
            </a:r>
            <a:r>
              <a:rPr lang="en-US" sz="2400" dirty="0">
                <a:latin typeface="+mj-lt"/>
              </a:rPr>
              <a:t> </a:t>
            </a:r>
            <a:r>
              <a:rPr lang="en-US" sz="2400" dirty="0" err="1">
                <a:latin typeface="+mj-lt"/>
              </a:rPr>
              <a:t>skogen</a:t>
            </a:r>
            <a:r>
              <a:rPr lang="en-US" sz="2400" dirty="0">
                <a:latin typeface="+mj-lt"/>
              </a:rPr>
              <a:t> og </a:t>
            </a:r>
            <a:r>
              <a:rPr lang="en-US" sz="2400" dirty="0" err="1">
                <a:latin typeface="+mj-lt"/>
              </a:rPr>
              <a:t>livet</a:t>
            </a:r>
            <a:r>
              <a:rPr lang="en-US" sz="2400" dirty="0">
                <a:latin typeface="+mj-lt"/>
              </a:rPr>
              <a:t> </a:t>
            </a:r>
            <a:r>
              <a:rPr lang="en-US" sz="2400" dirty="0" err="1">
                <a:latin typeface="+mj-lt"/>
              </a:rPr>
              <a:t>i</a:t>
            </a:r>
            <a:r>
              <a:rPr lang="en-US" sz="2400" dirty="0">
                <a:latin typeface="+mj-lt"/>
              </a:rPr>
              <a:t> </a:t>
            </a:r>
            <a:r>
              <a:rPr lang="en-US" sz="2400" dirty="0" err="1">
                <a:latin typeface="+mj-lt"/>
              </a:rPr>
              <a:t>naturen</a:t>
            </a:r>
            <a:r>
              <a:rPr lang="en-US" sz="2400" dirty="0">
                <a:latin typeface="+mj-lt"/>
              </a:rPr>
              <a:t>, </a:t>
            </a:r>
            <a:r>
              <a:rPr lang="en-US" sz="2400" dirty="0" err="1">
                <a:latin typeface="+mj-lt"/>
              </a:rPr>
              <a:t>som</a:t>
            </a:r>
            <a:r>
              <a:rPr lang="en-US" sz="2400" dirty="0">
                <a:latin typeface="+mj-lt"/>
              </a:rPr>
              <a:t> barns </a:t>
            </a:r>
            <a:r>
              <a:rPr lang="en-US" sz="2400" dirty="0" err="1">
                <a:latin typeface="+mj-lt"/>
              </a:rPr>
              <a:t>fineste</a:t>
            </a:r>
            <a:r>
              <a:rPr lang="en-US" sz="2400" dirty="0">
                <a:latin typeface="+mj-lt"/>
              </a:rPr>
              <a:t> </a:t>
            </a:r>
            <a:r>
              <a:rPr lang="en-US" sz="2400" dirty="0" err="1">
                <a:latin typeface="+mj-lt"/>
              </a:rPr>
              <a:t>lekeplass</a:t>
            </a:r>
            <a:r>
              <a:rPr lang="en-US" sz="2400" dirty="0">
                <a:latin typeface="+mj-lt"/>
              </a:rPr>
              <a:t>.</a:t>
            </a:r>
          </a:p>
          <a:p>
            <a:endParaRPr lang="nb-NO" sz="3600" dirty="0"/>
          </a:p>
        </p:txBody>
      </p:sp>
      <p:pic>
        <p:nvPicPr>
          <p:cNvPr id="9" name="Bilde 8">
            <a:extLst>
              <a:ext uri="{FF2B5EF4-FFF2-40B4-BE49-F238E27FC236}">
                <a16:creationId xmlns:a16="http://schemas.microsoft.com/office/drawing/2014/main" id="{AE1275C3-C985-3F7F-E034-DF231818BE3A}"/>
              </a:ext>
            </a:extLst>
          </p:cNvPr>
          <p:cNvPicPr>
            <a:picLocks noChangeAspect="1"/>
          </p:cNvPicPr>
          <p:nvPr/>
        </p:nvPicPr>
        <p:blipFill>
          <a:blip r:embed="rId2"/>
          <a:stretch>
            <a:fillRect/>
          </a:stretch>
        </p:blipFill>
        <p:spPr>
          <a:xfrm>
            <a:off x="13222352" y="6369359"/>
            <a:ext cx="5199551" cy="57668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Bilde 4">
            <a:extLst>
              <a:ext uri="{FF2B5EF4-FFF2-40B4-BE49-F238E27FC236}">
                <a16:creationId xmlns:a16="http://schemas.microsoft.com/office/drawing/2014/main" id="{7AE8A815-987C-380B-494F-ABFDCD2932C1}"/>
              </a:ext>
            </a:extLst>
          </p:cNvPr>
          <p:cNvPicPr>
            <a:picLocks noChangeAspect="1"/>
          </p:cNvPicPr>
          <p:nvPr/>
        </p:nvPicPr>
        <p:blipFill>
          <a:blip r:embed="rId3"/>
          <a:stretch>
            <a:fillRect/>
          </a:stretch>
        </p:blipFill>
        <p:spPr>
          <a:xfrm>
            <a:off x="12918330" y="217733"/>
            <a:ext cx="10566286" cy="53764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Bilde 7">
            <a:extLst>
              <a:ext uri="{FF2B5EF4-FFF2-40B4-BE49-F238E27FC236}">
                <a16:creationId xmlns:a16="http://schemas.microsoft.com/office/drawing/2014/main" id="{F7CDDEF5-6024-CA94-6A9B-AFDC97A713F7}"/>
              </a:ext>
            </a:extLst>
          </p:cNvPr>
          <p:cNvPicPr>
            <a:picLocks noChangeAspect="1"/>
          </p:cNvPicPr>
          <p:nvPr/>
        </p:nvPicPr>
        <p:blipFill>
          <a:blip r:embed="rId4"/>
          <a:stretch>
            <a:fillRect/>
          </a:stretch>
        </p:blipFill>
        <p:spPr>
          <a:xfrm>
            <a:off x="19428755" y="6858001"/>
            <a:ext cx="4670764" cy="39599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23720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tel 10">
            <a:extLst>
              <a:ext uri="{FF2B5EF4-FFF2-40B4-BE49-F238E27FC236}">
                <a16:creationId xmlns:a16="http://schemas.microsoft.com/office/drawing/2014/main" id="{2A18CE74-6B32-F3E9-7C1A-2D98624FDE67}"/>
              </a:ext>
            </a:extLst>
          </p:cNvPr>
          <p:cNvSpPr txBox="1">
            <a:spLocks noGrp="1"/>
          </p:cNvSpPr>
          <p:nvPr>
            <p:ph type="title"/>
          </p:nvPr>
        </p:nvSpPr>
        <p:spPr>
          <a:xfrm>
            <a:off x="153888" y="147478"/>
            <a:ext cx="23738698" cy="623487"/>
          </a:xfrm>
        </p:spPr>
        <p:style>
          <a:lnRef idx="1">
            <a:schemeClr val="accent1"/>
          </a:lnRef>
          <a:fillRef idx="3">
            <a:schemeClr val="accent1"/>
          </a:fillRef>
          <a:effectRef idx="2">
            <a:schemeClr val="accent1"/>
          </a:effectRef>
          <a:fontRef idx="minor">
            <a:schemeClr val="lt1"/>
          </a:fontRef>
        </p:style>
        <p:txBody>
          <a:bodyPr rtlCol="0" anchor="ctr">
            <a:normAutofit/>
          </a:bodyPr>
          <a:lstStyle/>
          <a:p>
            <a:r>
              <a:rPr lang="nb-NO" sz="3600" dirty="0">
                <a:solidFill>
                  <a:schemeClr val="bg1"/>
                </a:solidFill>
              </a:rPr>
              <a:t>Fagområdene og arbeidsmetoder</a:t>
            </a:r>
          </a:p>
        </p:txBody>
      </p:sp>
      <p:sp>
        <p:nvSpPr>
          <p:cNvPr id="10" name="Plassholder for innhold 9">
            <a:extLst>
              <a:ext uri="{FF2B5EF4-FFF2-40B4-BE49-F238E27FC236}">
                <a16:creationId xmlns:a16="http://schemas.microsoft.com/office/drawing/2014/main" id="{AE6C3CD2-2A7A-ECB5-611C-94D0071736BC}"/>
              </a:ext>
            </a:extLst>
          </p:cNvPr>
          <p:cNvSpPr txBox="1">
            <a:spLocks noGrp="1"/>
          </p:cNvSpPr>
          <p:nvPr>
            <p:ph sz="half" idx="1"/>
          </p:nvPr>
        </p:nvSpPr>
        <p:spPr>
          <a:xfrm>
            <a:off x="153888" y="1322644"/>
            <a:ext cx="12037318" cy="9273638"/>
          </a:xfrm>
        </p:spPr>
        <p:txBody>
          <a:bodyPr rtlCol="0" anchor="t">
            <a:normAutofit/>
          </a:bodyPr>
          <a:lstStyle/>
          <a:p>
            <a:pPr marL="0" indent="0">
              <a:lnSpc>
                <a:spcPct val="95000"/>
              </a:lnSpc>
              <a:buNone/>
            </a:pPr>
            <a:r>
              <a:rPr lang="nb-NO" sz="2800" dirty="0"/>
              <a:t>Utfra rammeplanens fagområdene jobber barnehageansatte bevisst med og få in de ulike fagområdene i barnas hverdag både i form med planlagte aktiviteter og uformelle hverdagssituasjoner. </a:t>
            </a:r>
          </a:p>
          <a:p>
            <a:pPr marL="0" indent="0">
              <a:lnSpc>
                <a:spcPct val="95000"/>
              </a:lnSpc>
              <a:buNone/>
            </a:pPr>
            <a:r>
              <a:rPr lang="nb-NO" sz="2800" dirty="0"/>
              <a:t>Fagområdene gjenspeiler områder som har interesse og egenverdi for barn i barnehagealder, og skal bidra til å fremme trivsel ,allsidig utvikling og helse. </a:t>
            </a:r>
          </a:p>
          <a:p>
            <a:pPr marL="0" indent="0">
              <a:lnSpc>
                <a:spcPct val="95000"/>
              </a:lnSpc>
              <a:buNone/>
            </a:pPr>
            <a:r>
              <a:rPr lang="nb-NO" sz="2800" dirty="0"/>
              <a:t>Barnehagens verdigrunnlag og formål skal gi retning for og prege arbeid med fagområdene, og barnas rett til medvirkning skal ivaretas. </a:t>
            </a:r>
          </a:p>
          <a:p>
            <a:pPr marL="0" indent="0">
              <a:lnSpc>
                <a:spcPct val="95000"/>
              </a:lnSpc>
              <a:buNone/>
            </a:pPr>
            <a:r>
              <a:rPr lang="nb-NO" sz="2800" dirty="0"/>
              <a:t>Barnehagen skal ta utgangspunkt i barnas engasjement og bidrag slik at arbeidet med fagområdene kan oppleves som en meningsfull og morsom del av barnas hverdag. Barnas interesse for fagområdene skal stimuleres, og barnehagen skal bidra til å etablere et lærende fellesskap som verdsetter ulike uttrykk og meninger. </a:t>
            </a:r>
          </a:p>
          <a:p>
            <a:pPr marL="0" indent="0">
              <a:lnSpc>
                <a:spcPct val="95000"/>
              </a:lnSpc>
              <a:buNone/>
            </a:pPr>
            <a:r>
              <a:rPr lang="nb-NO" sz="2800" dirty="0"/>
              <a:t>​Barnehagen skal ikke ‘undervise’ i fag, men barn skal lære gjennom opplevelser. Lek er den viktigste arenaen for å få opplevelser innenfor fagområdene og aktive voksne legger til rette for dette.</a:t>
            </a:r>
          </a:p>
          <a:p>
            <a:pPr marL="0" indent="0">
              <a:lnSpc>
                <a:spcPct val="95000"/>
              </a:lnSpc>
              <a:buNone/>
            </a:pPr>
            <a:r>
              <a:rPr lang="nb-NO" sz="2800" dirty="0"/>
              <a:t>I Gaupefaret barnehage bruker vi ulikt materiell, utstyr, teknologi, digitale verktøy, spill, bøker og musikk i arbeidet med alle fagområdene</a:t>
            </a:r>
            <a:r>
              <a:rPr lang="nb-NO" sz="2400" dirty="0"/>
              <a:t>.</a:t>
            </a:r>
          </a:p>
        </p:txBody>
      </p:sp>
      <p:pic>
        <p:nvPicPr>
          <p:cNvPr id="17" name="Bilde 16">
            <a:extLst>
              <a:ext uri="{FF2B5EF4-FFF2-40B4-BE49-F238E27FC236}">
                <a16:creationId xmlns:a16="http://schemas.microsoft.com/office/drawing/2014/main" id="{153E0065-0DCB-BA3C-7FC3-29676944CE30}"/>
              </a:ext>
            </a:extLst>
          </p:cNvPr>
          <p:cNvPicPr>
            <a:picLocks noChangeAspect="1"/>
          </p:cNvPicPr>
          <p:nvPr/>
        </p:nvPicPr>
        <p:blipFill>
          <a:blip r:embed="rId2"/>
          <a:stretch>
            <a:fillRect/>
          </a:stretch>
        </p:blipFill>
        <p:spPr>
          <a:xfrm>
            <a:off x="13620478" y="1609515"/>
            <a:ext cx="10272108" cy="10153649"/>
          </a:xfrm>
          <a:prstGeom prst="rect">
            <a:avLst/>
          </a:prstGeom>
        </p:spPr>
      </p:pic>
    </p:spTree>
    <p:extLst>
      <p:ext uri="{BB962C8B-B14F-4D97-AF65-F5344CB8AC3E}">
        <p14:creationId xmlns:p14="http://schemas.microsoft.com/office/powerpoint/2010/main" val="414444078"/>
      </p:ext>
    </p:extLst>
  </p:cSld>
  <p:clrMapOvr>
    <a:masterClrMapping/>
  </p:clrMapOvr>
</p:sld>
</file>

<file path=ppt/theme/theme1.xml><?xml version="1.0" encoding="utf-8"?>
<a:theme xmlns:a="http://schemas.openxmlformats.org/drawingml/2006/main" name="Office-tema">
  <a:themeElements>
    <a:clrScheme name="Egendefinert 5">
      <a:dk1>
        <a:sysClr val="windowText" lastClr="000000"/>
      </a:dk1>
      <a:lt1>
        <a:sysClr val="window" lastClr="FFFFFF"/>
      </a:lt1>
      <a:dk2>
        <a:srgbClr val="44546A"/>
      </a:dk2>
      <a:lt2>
        <a:srgbClr val="E7E6E6"/>
      </a:lt2>
      <a:accent1>
        <a:srgbClr val="0D5740"/>
      </a:accent1>
      <a:accent2>
        <a:srgbClr val="6F1D45"/>
      </a:accent2>
      <a:accent3>
        <a:srgbClr val="BDD646"/>
      </a:accent3>
      <a:accent4>
        <a:srgbClr val="F6E011"/>
      </a:accent4>
      <a:accent5>
        <a:srgbClr val="255BBF"/>
      </a:accent5>
      <a:accent6>
        <a:srgbClr val="F0A0C3"/>
      </a:accent6>
      <a:hlink>
        <a:srgbClr val="0563C1"/>
      </a:hlink>
      <a:folHlink>
        <a:srgbClr val="954F72"/>
      </a:folHlink>
    </a:clrScheme>
    <a:fontScheme name="Egendefinert 33">
      <a:majorFont>
        <a:latin typeface="Good Sans Medium"/>
        <a:ea typeface=""/>
        <a:cs typeface=""/>
      </a:majorFont>
      <a:minorFont>
        <a:latin typeface="Good Sans Light"/>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ss_pp.pptx" id="{946B187A-1900-41F3-B940-890BE1DF238E}" vid="{DF3B6174-E0FD-40D8-AD15-C8BA8AB5B81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8686CF0E56E784F8ADB9DA53395E956" ma:contentTypeVersion="11" ma:contentTypeDescription="Opprett et nytt dokument." ma:contentTypeScope="" ma:versionID="7dd39920437c066032e11315e5e31d67">
  <xsd:schema xmlns:xsd="http://www.w3.org/2001/XMLSchema" xmlns:xs="http://www.w3.org/2001/XMLSchema" xmlns:p="http://schemas.microsoft.com/office/2006/metadata/properties" xmlns:ns3="9d7c187e-96a7-42b1-9ba2-b3d8695d5d9f" xmlns:ns4="3bc714a6-df17-44a9-80db-02c1fbd3f778" targetNamespace="http://schemas.microsoft.com/office/2006/metadata/properties" ma:root="true" ma:fieldsID="ef2cd989d4afea49905b767d2eb70bda" ns3:_="" ns4:_="">
    <xsd:import namespace="9d7c187e-96a7-42b1-9ba2-b3d8695d5d9f"/>
    <xsd:import namespace="3bc714a6-df17-44a9-80db-02c1fbd3f77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7c187e-96a7-42b1-9ba2-b3d8695d5d9f" elementFormDefault="qualified">
    <xsd:import namespace="http://schemas.microsoft.com/office/2006/documentManagement/types"/>
    <xsd:import namespace="http://schemas.microsoft.com/office/infopath/2007/PartnerControls"/>
    <xsd:element name="SharedWithUsers" ma:index="8" nillable="true" ma:displayName="Del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ingsdetaljer" ma:description="" ma:internalName="SharedWithDetails" ma:readOnly="true">
      <xsd:simpleType>
        <xsd:restriction base="dms:Note">
          <xsd:maxLength value="255"/>
        </xsd:restriction>
      </xsd:simpleType>
    </xsd:element>
    <xsd:element name="SharingHintHash" ma:index="10" nillable="true" ma:displayName="Hash for deling av tips"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c714a6-df17-44a9-80db-02c1fbd3f77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FBD3301-ABE3-44CC-B46A-AAAF48DE84F1}">
  <ds:schemaRefs>
    <ds:schemaRef ds:uri="http://schemas.microsoft.com/sharepoint/v3/contenttype/forms"/>
  </ds:schemaRefs>
</ds:datastoreItem>
</file>

<file path=customXml/itemProps2.xml><?xml version="1.0" encoding="utf-8"?>
<ds:datastoreItem xmlns:ds="http://schemas.openxmlformats.org/officeDocument/2006/customXml" ds:itemID="{3DA651A9-02A6-4049-A0CB-FE273F84DD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7c187e-96a7-42b1-9ba2-b3d8695d5d9f"/>
    <ds:schemaRef ds:uri="3bc714a6-df17-44a9-80db-02c1fbd3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DD9668-10EB-4346-B93D-67ACC5E35524}">
  <ds:schemaRefs>
    <ds:schemaRef ds:uri="http://purl.org/dc/elements/1.1/"/>
    <ds:schemaRef ds:uri="http://schemas.microsoft.com/office/2006/metadata/properties"/>
    <ds:schemaRef ds:uri="3bc714a6-df17-44a9-80db-02c1fbd3f778"/>
    <ds:schemaRef ds:uri="9d7c187e-96a7-42b1-9ba2-b3d8695d5d9f"/>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Presentasjonsmal moss kommune</Template>
  <TotalTime>1627</TotalTime>
  <Words>12490</Words>
  <Application>Microsoft Office PowerPoint</Application>
  <PresentationFormat>Egendefinert</PresentationFormat>
  <Paragraphs>1630</Paragraphs>
  <Slides>42</Slides>
  <Notes>0</Notes>
  <HiddenSlides>0</HiddenSlides>
  <MMClips>0</MMClips>
  <ScaleCrop>false</ScaleCrop>
  <HeadingPairs>
    <vt:vector size="6" baseType="variant">
      <vt:variant>
        <vt:lpstr>Brukte skrifter</vt:lpstr>
      </vt:variant>
      <vt:variant>
        <vt:i4>10</vt:i4>
      </vt:variant>
      <vt:variant>
        <vt:lpstr>Tema</vt:lpstr>
      </vt:variant>
      <vt:variant>
        <vt:i4>1</vt:i4>
      </vt:variant>
      <vt:variant>
        <vt:lpstr>Lysbildetitler</vt:lpstr>
      </vt:variant>
      <vt:variant>
        <vt:i4>42</vt:i4>
      </vt:variant>
    </vt:vector>
  </HeadingPairs>
  <TitlesOfParts>
    <vt:vector size="53" baseType="lpstr">
      <vt:lpstr>Arial</vt:lpstr>
      <vt:lpstr>Calibri</vt:lpstr>
      <vt:lpstr>Corbel</vt:lpstr>
      <vt:lpstr>Good Sans</vt:lpstr>
      <vt:lpstr>Good Sans Light</vt:lpstr>
      <vt:lpstr>Good Sans Medium</vt:lpstr>
      <vt:lpstr>Roboto</vt:lpstr>
      <vt:lpstr>Times New Roman</vt:lpstr>
      <vt:lpstr>Verdana Pro</vt:lpstr>
      <vt:lpstr>Wingdings</vt:lpstr>
      <vt:lpstr>Office-tema</vt:lpstr>
      <vt:lpstr>Gaupefaret barnehage 2026-2027 </vt:lpstr>
      <vt:lpstr>• HVEM ER VI? PRESENTASJON AV BARNEHAGEN • HOVEDMÅL, ORGANISERING OG PLANFORANKRING • VISJON, VERDIER OG MÅL FOR BARNEHAGER I MOSS KOMMUNE • BARNEHAGELOVEN KAPITTEL8, PSYKOSOSIALT BARNEHAGEMILJØ • BARNEHAGENS PLANER, RAMMEVERK OG LOVVERK • BARNEHAGENS VERDIGRUNNLAG • FAGOMRÅDENE OG ARBEIDSMETODER • FOKUSOMRÅDE OG MÅL 2026/2027 • SAMARBEIDSPARTNERE • LEK OG LÆRING • DANNING, LIKESTILLING OG LIKEVERD • SPRÅKUTVIKLING • MANGFOLD OG OMSORG • TILVENNING SOM NY I BARNEHAGEN  • OVERGANGER INNAD I BARNEHAGEN • SAMMENHENG MELLOM BARNEHAGE OG SKOLE • SAMARBEIDE HJEM-BARNEHAGE OG BARNS MEDVIRKNING • MAT OG KOSTHOLD SOM PEDAGOGISK ARENA • PLANLEGGING, DOKUMENTASJON OG VURDERING • FORELDRERÅD OG SAMARBEIDSUTVALG • PROGRESJON • GODE HVERDAGSRUTINER I GAUPEFARET BARNEHAGE 2026-2027 • GODE HVERDAGSRUTINER I GAUPEFARET BARNEHAGE 2026-2027  • BARNEHAGENS DIGITALE PRAKSIS OG BÆREKRAFTIG UTVIKLING • MARKERINGER I BARNEHAGEN  - MANGFOLD, RELIGION OG LIVSSYN •ÅRSKALENDER 2026-2027   </vt:lpstr>
      <vt:lpstr>PowerPoint-presentasjon</vt:lpstr>
      <vt:lpstr>PowerPoint-presentasjon</vt:lpstr>
      <vt:lpstr>PowerPoint-presentasjon</vt:lpstr>
      <vt:lpstr> </vt:lpstr>
      <vt:lpstr>Barnehagens planer, rammeverk og lovverk</vt:lpstr>
      <vt:lpstr>PowerPoint-presentasjon</vt:lpstr>
      <vt:lpstr>Fagområdene og arbeidsmetoder</vt:lpstr>
      <vt:lpstr>    </vt:lpstr>
      <vt:lpstr>PowerPoint-presentasjon</vt:lpstr>
      <vt:lpstr>Samarbeidspartnere</vt:lpstr>
      <vt:lpstr>         Leken har en sentral plass i gaupefaret barnehage, og vårt mål er at alle barn skal inkluderes i lek. Alle barn skal oppleve glede, humor, spenning og engasjement gjennom lek og sammen med andre. Gjennom lek har barna en arena for utvikling og læring, for sosial og språklig samhandling. Leken er en viktig arena for å jobbe med barnas psykiske helse. Det skal være rom for å bruke fantasien til å skape inneholder I liken på barnas premisser. Leken er I fokus og skal være en av de viktigste arbeidsoppgaver. Dette skal være personalets og barnas felles samarbeidsprosjekt. Personalet skal legge til rette for ulike typer lek både ute og inne. Lek er en arena for utvikling av god selvregulering. Selvregulering kan forklares som barnas «indre stemme», og barnas evne til å tenke før de handler. ​ Slik gjør vi det: ​ # vi organiserer rom, tid og lekemateriale for å inspirere til ulike typer lek. ​ # Personalet skal legge til rette for felles opplevelser som bidrar til god lek,og er deltakende i lek. ​ # Vi legger til rette for vennskap på tvers av grupper og avdelinger. ​ I barnehagen vår skal barn oppleve et godt læringsmiljø hvor personalet skal støtte opp om deres lyst til å leke, utforske, lære og mestre.</vt:lpstr>
      <vt:lpstr>PowerPoint-presentasjon</vt:lpstr>
      <vt:lpstr>Danning</vt:lpstr>
      <vt:lpstr>PowerPoint-presentasjon</vt:lpstr>
      <vt:lpstr>PowerPoint-presentasjon</vt:lpstr>
      <vt:lpstr>PowerPoint-presentasjon</vt:lpstr>
      <vt:lpstr>PowerPoint-presentasjon</vt:lpstr>
      <vt:lpstr>Overganger innad i løpet av barnehagehverdagen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 September 2026 </vt:lpstr>
      <vt:lpstr>PowerPoint-presentasjon</vt:lpstr>
      <vt:lpstr>  November 2026</vt:lpstr>
      <vt:lpstr>Desember 2026</vt:lpstr>
      <vt:lpstr>  Januar 2027</vt:lpstr>
      <vt:lpstr>Februar 2027</vt:lpstr>
      <vt:lpstr> Mars 2027</vt:lpstr>
      <vt:lpstr>April 2027 </vt:lpstr>
      <vt:lpstr>Mai 2027 </vt:lpstr>
      <vt:lpstr>  Juni 2027 </vt:lpstr>
      <vt:lpstr>  Juli 2026</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 Therese Eilefstad Paulsen</dc:creator>
  <cp:lastModifiedBy>Amina Zukancic</cp:lastModifiedBy>
  <cp:revision>126</cp:revision>
  <dcterms:created xsi:type="dcterms:W3CDTF">2026-05-21T12:35:20Z</dcterms:created>
  <dcterms:modified xsi:type="dcterms:W3CDTF">2026-08-28T10:36:48Z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0x010100C8686CF0E56E784F8ADB9DA53395E956</vt:lpwstr>
  </property>
</Properties>
</file>