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590" r:id="rId3"/>
    <p:sldId id="575" r:id="rId4"/>
    <p:sldId id="596" r:id="rId5"/>
    <p:sldId id="587" r:id="rId6"/>
    <p:sldId id="598" r:id="rId7"/>
    <p:sldId id="608" r:id="rId8"/>
    <p:sldId id="637" r:id="rId9"/>
    <p:sldId id="638" r:id="rId10"/>
    <p:sldId id="601" r:id="rId11"/>
    <p:sldId id="622" r:id="rId12"/>
    <p:sldId id="620" r:id="rId13"/>
    <p:sldId id="639" r:id="rId14"/>
    <p:sldId id="628" r:id="rId15"/>
    <p:sldId id="643" r:id="rId16"/>
    <p:sldId id="631" r:id="rId17"/>
    <p:sldId id="640" r:id="rId18"/>
    <p:sldId id="641" r:id="rId19"/>
    <p:sldId id="633" r:id="rId20"/>
    <p:sldId id="544" r:id="rId21"/>
    <p:sldId id="562" r:id="rId22"/>
    <p:sldId id="531" r:id="rId23"/>
    <p:sldId id="642" r:id="rId24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t, Fakra" initials="BF" lastIdx="2" clrIdx="0">
    <p:extLst>
      <p:ext uri="{19B8F6BF-5375-455C-9EA6-DF929625EA0E}">
        <p15:presenceInfo xmlns:p15="http://schemas.microsoft.com/office/powerpoint/2012/main" userId="S::fmoafbu@fylkesmannen.no::ec05382a-294e-4caf-b10b-51e6abf607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244E"/>
    <a:srgbClr val="009999"/>
    <a:srgbClr val="00CEDE"/>
    <a:srgbClr val="0DEEFF"/>
    <a:srgbClr val="CCECFF"/>
    <a:srgbClr val="DDE3F3"/>
    <a:srgbClr val="D1D9EF"/>
    <a:srgbClr val="C8D5EA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4401" autoAdjust="0"/>
  </p:normalViewPr>
  <p:slideViewPr>
    <p:cSldViewPr snapToGrid="0">
      <p:cViewPr varScale="1">
        <p:scale>
          <a:sx n="83" d="100"/>
          <a:sy n="83" d="100"/>
        </p:scale>
        <p:origin x="54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staf2.sf.statsforvalteren.no\Embete\Fil\SFOV\Avdeling\Kommune&#248;konomi,%20Analyse%20og%20Internkontroll\ROBEK\2024\Moss\Arbeidsdokument%20Moss%20II.od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staf2.sf.statsforvalteren.no\Embete\Fil\SFOV\Avdeling\Kommune&#248;konomi,%20Analyse%20og%20Internkontroll\ROBEK\2024\Moss\Arbeidsdokument%20Moss%20II.od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staf2.sf.statsforvalteren.no\Embete\Fil\SFOV\Avdeling\Kommune&#248;konomi,%20Analyse%20og%20Internkontroll\ROBEK\2024\Moss\Arbeidsdokument%20Moss%20II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/>
              <a:t>Oversikt over antall kommuner i ROBEK i perioden</a:t>
            </a:r>
            <a:r>
              <a:rPr lang="nb-NO" sz="2400" b="1" baseline="0" dirty="0"/>
              <a:t> </a:t>
            </a:r>
          </a:p>
          <a:p>
            <a:pPr>
              <a:defRPr/>
            </a:pPr>
            <a:r>
              <a:rPr lang="nb-NO" sz="2400" b="1" baseline="0" dirty="0"/>
              <a:t>januar 2001 til september 2024</a:t>
            </a:r>
            <a:endParaRPr lang="nb-NO" sz="2400" b="1" dirty="0"/>
          </a:p>
        </c:rich>
      </c:tx>
      <c:layout>
        <c:manualLayout>
          <c:xMode val="edge"/>
          <c:yMode val="edge"/>
          <c:x val="0.18063616683299213"/>
          <c:y val="2.0503502675355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00ADB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D8DF-4414-ABA3-5019A76B680C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8DF-4414-ABA3-5019A76B680C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D8DF-4414-ABA3-5019A76B680C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8DF-4414-ABA3-5019A76B680C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57150" cap="rnd">
                <a:solidFill>
                  <a:srgbClr val="F39200">
                    <a:lumMod val="60000"/>
                    <a:lumOff val="4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57-418A-A80E-AD7EDF1AB7A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5715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57-418A-A80E-AD7EDF1AB7A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57150" cap="rnd">
                <a:solidFill>
                  <a:srgbClr val="F39200">
                    <a:lumMod val="60000"/>
                    <a:lumOff val="4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57-418A-A80E-AD7EDF1AB7A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57150" cap="rnd">
                <a:solidFill>
                  <a:srgbClr val="F39200">
                    <a:lumMod val="60000"/>
                    <a:lumOff val="4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57-418A-A80E-AD7EDF1AB7A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57-418A-A80E-AD7EDF1AB7A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57-418A-A80E-AD7EDF1AB7A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57-418A-A80E-AD7EDF1AB7A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D8DF-4414-ABA3-5019A76B680C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8DF-4414-ABA3-5019A76B680C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D8DF-4414-ABA3-5019A76B680C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8DF-4414-ABA3-5019A76B680C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D8DF-4414-ABA3-5019A76B680C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D8DF-4414-ABA3-5019A76B680C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D8DF-4414-ABA3-5019A76B680C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D8DF-4414-ABA3-5019A76B680C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D8DF-4414-ABA3-5019A76B680C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D8DF-4414-ABA3-5019A76B680C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8DF-4414-ABA3-5019A76B680C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571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D8DF-4414-ABA3-5019A76B680C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57150" cap="rnd">
                <a:solidFill>
                  <a:srgbClr val="F39200">
                    <a:lumMod val="60000"/>
                    <a:lumOff val="4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BBED-42E5-9552-243D9DE09E7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'Ark1'!$C$7:$C$31</c:f>
              <c:numCache>
                <c:formatCode>[$-414]mmm\.\ yy;@</c:formatCode>
                <c:ptCount val="25"/>
                <c:pt idx="0">
                  <c:v>36892</c:v>
                </c:pt>
                <c:pt idx="1">
                  <c:v>37226</c:v>
                </c:pt>
                <c:pt idx="2">
                  <c:v>37591</c:v>
                </c:pt>
                <c:pt idx="3">
                  <c:v>37956</c:v>
                </c:pt>
                <c:pt idx="4">
                  <c:v>38322</c:v>
                </c:pt>
                <c:pt idx="5">
                  <c:v>38687</c:v>
                </c:pt>
                <c:pt idx="6">
                  <c:v>39052</c:v>
                </c:pt>
                <c:pt idx="7">
                  <c:v>39417</c:v>
                </c:pt>
                <c:pt idx="8">
                  <c:v>39783</c:v>
                </c:pt>
                <c:pt idx="9">
                  <c:v>40148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43800</c:v>
                </c:pt>
                <c:pt idx="20">
                  <c:v>44166</c:v>
                </c:pt>
                <c:pt idx="21">
                  <c:v>44531</c:v>
                </c:pt>
                <c:pt idx="22">
                  <c:v>44896</c:v>
                </c:pt>
                <c:pt idx="23">
                  <c:v>45261</c:v>
                </c:pt>
                <c:pt idx="24">
                  <c:v>45627</c:v>
                </c:pt>
              </c:numCache>
            </c:numRef>
          </c:cat>
          <c:val>
            <c:numRef>
              <c:f>'Ark1'!$D$7:$D$31</c:f>
              <c:numCache>
                <c:formatCode>General</c:formatCode>
                <c:ptCount val="25"/>
                <c:pt idx="0">
                  <c:v>57</c:v>
                </c:pt>
                <c:pt idx="1">
                  <c:v>81</c:v>
                </c:pt>
                <c:pt idx="2">
                  <c:v>79</c:v>
                </c:pt>
                <c:pt idx="3">
                  <c:v>108</c:v>
                </c:pt>
                <c:pt idx="4">
                  <c:v>118</c:v>
                </c:pt>
                <c:pt idx="5">
                  <c:v>88</c:v>
                </c:pt>
                <c:pt idx="6">
                  <c:v>73</c:v>
                </c:pt>
                <c:pt idx="7">
                  <c:v>42</c:v>
                </c:pt>
                <c:pt idx="8">
                  <c:v>44</c:v>
                </c:pt>
                <c:pt idx="9">
                  <c:v>48</c:v>
                </c:pt>
                <c:pt idx="10">
                  <c:v>49</c:v>
                </c:pt>
                <c:pt idx="11">
                  <c:v>51</c:v>
                </c:pt>
                <c:pt idx="12">
                  <c:v>47</c:v>
                </c:pt>
                <c:pt idx="13">
                  <c:v>46</c:v>
                </c:pt>
                <c:pt idx="14">
                  <c:v>54</c:v>
                </c:pt>
                <c:pt idx="15">
                  <c:v>49</c:v>
                </c:pt>
                <c:pt idx="16">
                  <c:v>47</c:v>
                </c:pt>
                <c:pt idx="17">
                  <c:v>28</c:v>
                </c:pt>
                <c:pt idx="18">
                  <c:v>17</c:v>
                </c:pt>
                <c:pt idx="19">
                  <c:v>10</c:v>
                </c:pt>
                <c:pt idx="20">
                  <c:v>12</c:v>
                </c:pt>
                <c:pt idx="21">
                  <c:v>18</c:v>
                </c:pt>
                <c:pt idx="22">
                  <c:v>14</c:v>
                </c:pt>
                <c:pt idx="23">
                  <c:v>12</c:v>
                </c:pt>
                <c:pt idx="2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2-419C-863E-839F5ED65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9854400"/>
        <c:axId val="1173639264"/>
      </c:lineChart>
      <c:catAx>
        <c:axId val="1209854400"/>
        <c:scaling>
          <c:orientation val="minMax"/>
        </c:scaling>
        <c:delete val="0"/>
        <c:axPos val="b"/>
        <c:numFmt formatCode="[$-414]mmm\.\ 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73639264"/>
        <c:crosses val="autoZero"/>
        <c:auto val="0"/>
        <c:lblAlgn val="ctr"/>
        <c:lblOffset val="100"/>
        <c:tickLblSkip val="1"/>
        <c:noMultiLvlLbl val="0"/>
      </c:catAx>
      <c:valAx>
        <c:axId val="11736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9854400"/>
        <c:crossesAt val="1"/>
        <c:crossBetween val="between"/>
      </c:valAx>
      <c:spPr>
        <a:noFill/>
        <a:ln>
          <a:solidFill>
            <a:sysClr val="window" lastClr="FFFFFF">
              <a:lumMod val="95000"/>
            </a:sys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Lånefinansierte investeringer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Moss!$B$83</c:f>
              <c:strCache>
                <c:ptCount val="1"/>
                <c:pt idx="0">
                  <c:v>Investeringer i varige driftsmidler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cat>
            <c:multiLvlStrRef>
              <c:f>Moss!$C$81:$J$82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Årsbudsjett</c:v>
                  </c:pt>
                  <c:pt idx="5">
                    <c:v>Oppdatert økonomiplan</c:v>
                  </c:pt>
                </c:lvl>
              </c:multiLvlStrCache>
            </c:multiLvlStrRef>
          </c:cat>
          <c:val>
            <c:numRef>
              <c:f>Moss!$C$83:$J$83</c:f>
              <c:numCache>
                <c:formatCode>#,##0</c:formatCode>
                <c:ptCount val="8"/>
                <c:pt idx="0">
                  <c:v>306041.33199999999</c:v>
                </c:pt>
                <c:pt idx="1">
                  <c:v>321910.84100000001</c:v>
                </c:pt>
                <c:pt idx="2">
                  <c:v>402008</c:v>
                </c:pt>
                <c:pt idx="3">
                  <c:v>547989.31000000006</c:v>
                </c:pt>
                <c:pt idx="4">
                  <c:v>689713</c:v>
                </c:pt>
                <c:pt idx="5">
                  <c:v>553038</c:v>
                </c:pt>
                <c:pt idx="6">
                  <c:v>440038</c:v>
                </c:pt>
                <c:pt idx="7">
                  <c:v>470300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6-4AAB-BB42-DCEBAAEBCF85}"/>
            </c:ext>
          </c:extLst>
        </c:ser>
        <c:ser>
          <c:idx val="1"/>
          <c:order val="1"/>
          <c:tx>
            <c:strRef>
              <c:f>Moss!$B$84</c:f>
              <c:strCache>
                <c:ptCount val="1"/>
                <c:pt idx="0">
                  <c:v>Bruk av lån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Moss!$C$81:$J$82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Årsbudsjett</c:v>
                  </c:pt>
                  <c:pt idx="5">
                    <c:v>Oppdatert økonomiplan</c:v>
                  </c:pt>
                </c:lvl>
              </c:multiLvlStrCache>
            </c:multiLvlStrRef>
          </c:cat>
          <c:val>
            <c:numRef>
              <c:f>Moss!$C$84:$J$84</c:f>
              <c:numCache>
                <c:formatCode>#,##0</c:formatCode>
                <c:ptCount val="8"/>
                <c:pt idx="0">
                  <c:v>192702.22399999999</c:v>
                </c:pt>
                <c:pt idx="1">
                  <c:v>96482.384000000005</c:v>
                </c:pt>
                <c:pt idx="2">
                  <c:v>296641.337</c:v>
                </c:pt>
                <c:pt idx="3">
                  <c:v>390986.37400000001</c:v>
                </c:pt>
                <c:pt idx="4">
                  <c:v>455008</c:v>
                </c:pt>
                <c:pt idx="5">
                  <c:v>466657</c:v>
                </c:pt>
                <c:pt idx="6">
                  <c:v>387183</c:v>
                </c:pt>
                <c:pt idx="7">
                  <c:v>415982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6-4AAB-BB42-DCEBAAEBC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325968"/>
        <c:axId val="1478328368"/>
      </c:areaChart>
      <c:catAx>
        <c:axId val="147832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8328368"/>
        <c:crosses val="autoZero"/>
        <c:auto val="1"/>
        <c:lblAlgn val="ctr"/>
        <c:lblOffset val="100"/>
        <c:noMultiLvlLbl val="0"/>
      </c:catAx>
      <c:valAx>
        <c:axId val="147832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8325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Rente-</a:t>
            </a:r>
            <a:r>
              <a:rPr lang="nb-NO" baseline="0" dirty="0"/>
              <a:t> og avdragsutgifter- 1000 kroner- ( kommunekassetall)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Moss!$N$151</c:f>
              <c:strCache>
                <c:ptCount val="1"/>
                <c:pt idx="0">
                  <c:v>Renteutgifter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cat>
            <c:multiLvlStrRef>
              <c:f>Moss!$O$149:$V$150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Årsbudsjett</c:v>
                  </c:pt>
                  <c:pt idx="5">
                    <c:v>Oppdatert økonomiplan </c:v>
                  </c:pt>
                </c:lvl>
              </c:multiLvlStrCache>
            </c:multiLvlStrRef>
          </c:cat>
          <c:val>
            <c:numRef>
              <c:f>Moss!$O$151:$V$151</c:f>
              <c:numCache>
                <c:formatCode>#,##0</c:formatCode>
                <c:ptCount val="8"/>
                <c:pt idx="0">
                  <c:v>53132</c:v>
                </c:pt>
                <c:pt idx="1">
                  <c:v>35004</c:v>
                </c:pt>
                <c:pt idx="2">
                  <c:v>46249</c:v>
                </c:pt>
                <c:pt idx="3">
                  <c:v>88606</c:v>
                </c:pt>
                <c:pt idx="4">
                  <c:v>98500</c:v>
                </c:pt>
                <c:pt idx="5">
                  <c:v>99809</c:v>
                </c:pt>
                <c:pt idx="6">
                  <c:v>97838</c:v>
                </c:pt>
                <c:pt idx="7">
                  <c:v>102227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4-445C-A252-A696EBB2B810}"/>
            </c:ext>
          </c:extLst>
        </c:ser>
        <c:ser>
          <c:idx val="1"/>
          <c:order val="1"/>
          <c:tx>
            <c:strRef>
              <c:f>Moss!$N$152</c:f>
              <c:strCache>
                <c:ptCount val="1"/>
                <c:pt idx="0">
                  <c:v>Avdrag på lån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Moss!$O$149:$V$150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Årsbudsjett</c:v>
                  </c:pt>
                  <c:pt idx="5">
                    <c:v>Oppdatert økonomiplan </c:v>
                  </c:pt>
                </c:lvl>
              </c:multiLvlStrCache>
            </c:multiLvlStrRef>
          </c:cat>
          <c:val>
            <c:numRef>
              <c:f>Moss!$O$152:$V$152</c:f>
              <c:numCache>
                <c:formatCode>#,##0</c:formatCode>
                <c:ptCount val="8"/>
                <c:pt idx="0">
                  <c:v>83738</c:v>
                </c:pt>
                <c:pt idx="1">
                  <c:v>48724</c:v>
                </c:pt>
                <c:pt idx="2">
                  <c:v>49911</c:v>
                </c:pt>
                <c:pt idx="3">
                  <c:v>54237</c:v>
                </c:pt>
                <c:pt idx="4">
                  <c:v>61600</c:v>
                </c:pt>
                <c:pt idx="5">
                  <c:v>65409</c:v>
                </c:pt>
                <c:pt idx="6">
                  <c:v>67531</c:v>
                </c:pt>
                <c:pt idx="7">
                  <c:v>67730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B4-445C-A252-A696EBB2B810}"/>
            </c:ext>
          </c:extLst>
        </c:ser>
        <c:ser>
          <c:idx val="2"/>
          <c:order val="2"/>
          <c:tx>
            <c:strRef>
              <c:f>Moss!$N$153</c:f>
              <c:strCache>
                <c:ptCount val="1"/>
                <c:pt idx="0">
                  <c:v>Sum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Moss!$O$149:$V$150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Årsbudsjett</c:v>
                  </c:pt>
                  <c:pt idx="5">
                    <c:v>Oppdatert økonomiplan </c:v>
                  </c:pt>
                </c:lvl>
              </c:multiLvlStrCache>
            </c:multiLvlStrRef>
          </c:cat>
          <c:val>
            <c:numRef>
              <c:f>Moss!$O$153:$V$153</c:f>
              <c:numCache>
                <c:formatCode>#,##0</c:formatCode>
                <c:ptCount val="8"/>
                <c:pt idx="0">
                  <c:v>136870</c:v>
                </c:pt>
                <c:pt idx="1">
                  <c:v>83728</c:v>
                </c:pt>
                <c:pt idx="2">
                  <c:v>96160</c:v>
                </c:pt>
                <c:pt idx="3">
                  <c:v>142843</c:v>
                </c:pt>
                <c:pt idx="4">
                  <c:v>160100</c:v>
                </c:pt>
                <c:pt idx="5">
                  <c:v>165218</c:v>
                </c:pt>
                <c:pt idx="6">
                  <c:v>165369</c:v>
                </c:pt>
                <c:pt idx="7">
                  <c:v>169957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B4-445C-A252-A696EBB2B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9803840"/>
        <c:axId val="1289820160"/>
      </c:lineChart>
      <c:catAx>
        <c:axId val="12898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9820160"/>
        <c:crosses val="autoZero"/>
        <c:auto val="1"/>
        <c:lblAlgn val="ctr"/>
        <c:lblOffset val="100"/>
        <c:noMultiLvlLbl val="0"/>
      </c:catAx>
      <c:valAx>
        <c:axId val="12898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980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 Narrow"/>
              </a:defRPr>
            </a:pPr>
            <a:r>
              <a:rPr lang="nb-NO" sz="1400" b="0" i="0" u="none" strike="noStrike" kern="1200" cap="none" spc="0" baseline="0" dirty="0">
                <a:solidFill>
                  <a:srgbClr val="595959"/>
                </a:solidFill>
                <a:uFillTx/>
                <a:latin typeface="Aptos Narrow"/>
              </a:rPr>
              <a:t>Utvikling av </a:t>
            </a:r>
            <a:r>
              <a:rPr lang="nb-NO" sz="1400" b="1" i="0" u="none" strike="noStrike" kern="1200" cap="none" spc="0" baseline="0" dirty="0">
                <a:solidFill>
                  <a:srgbClr val="595959"/>
                </a:solidFill>
                <a:uFillTx/>
                <a:latin typeface="Aptos Narrow"/>
              </a:rPr>
              <a:t>driftsinntekter og driftsutgifter </a:t>
            </a:r>
            <a:r>
              <a:rPr lang="nb-NO" sz="1400" b="0" i="0" u="none" strike="noStrike" kern="1200" cap="none" spc="0" baseline="0" dirty="0">
                <a:solidFill>
                  <a:srgbClr val="595959"/>
                </a:solidFill>
                <a:uFillTx/>
                <a:latin typeface="Aptos Narrow"/>
              </a:rPr>
              <a:t>i løpet av året- 1000 kroner- </a:t>
            </a:r>
            <a:br>
              <a:rPr lang="nb-NO" sz="1400" b="0" i="0" u="none" strike="noStrike" kern="1200" cap="none" spc="0" baseline="0" dirty="0">
                <a:solidFill>
                  <a:srgbClr val="595959"/>
                </a:solidFill>
                <a:uFillTx/>
                <a:latin typeface="Aptos Narrow"/>
              </a:rPr>
            </a:br>
            <a:r>
              <a:rPr lang="nb-NO" sz="1400" b="0" i="0" u="none" strike="noStrike" kern="1200" cap="none" spc="0" baseline="0" dirty="0">
                <a:solidFill>
                  <a:srgbClr val="595959"/>
                </a:solidFill>
                <a:uFillTx/>
                <a:latin typeface="Aptos Narrow"/>
              </a:rPr>
              <a:t>(kommunekassetall)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Moss!$D$127</c:f>
              <c:strCache>
                <c:ptCount val="1"/>
                <c:pt idx="0">
                  <c:v>Sum driftsinntekter 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cat>
            <c:multiLvlStrRef>
              <c:f>Moss!$E$125:$K$126</c:f>
              <c:multiLvlStrCache>
                <c:ptCount val="7"/>
                <c:lvl>
                  <c:pt idx="0">
                    <c:v>Oppr. budsjett </c:v>
                  </c:pt>
                  <c:pt idx="1">
                    <c:v>Rev.budsjett </c:v>
                  </c:pt>
                  <c:pt idx="2">
                    <c:v>Regnskap </c:v>
                  </c:pt>
                  <c:pt idx="4">
                    <c:v>Oppr. budsjett </c:v>
                  </c:pt>
                  <c:pt idx="5">
                    <c:v>Rev.budsjett </c:v>
                  </c:pt>
                  <c:pt idx="6">
                    <c:v>Regnskap 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</c:lvl>
              </c:multiLvlStrCache>
            </c:multiLvlStrRef>
          </c:cat>
          <c:val>
            <c:numRef>
              <c:f>Moss!$E$127:$K$127</c:f>
              <c:numCache>
                <c:formatCode>#,##0</c:formatCode>
                <c:ptCount val="7"/>
                <c:pt idx="0">
                  <c:v>4033499</c:v>
                </c:pt>
                <c:pt idx="1">
                  <c:v>4183168</c:v>
                </c:pt>
                <c:pt idx="2">
                  <c:v>4526953</c:v>
                </c:pt>
                <c:pt idx="4">
                  <c:v>4429763</c:v>
                </c:pt>
                <c:pt idx="5">
                  <c:v>4601382</c:v>
                </c:pt>
                <c:pt idx="6">
                  <c:v>4749652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C-48B1-A204-E58A0E1CDAA7}"/>
            </c:ext>
          </c:extLst>
        </c:ser>
        <c:ser>
          <c:idx val="1"/>
          <c:order val="1"/>
          <c:tx>
            <c:strRef>
              <c:f>Moss!$D$128</c:f>
              <c:strCache>
                <c:ptCount val="1"/>
                <c:pt idx="0">
                  <c:v>Sum driftsutgifter </c:v>
                </c:pt>
              </c:strCache>
            </c:strRef>
          </c:tx>
          <c:spPr>
            <a:solidFill>
              <a:srgbClr val="E97132"/>
            </a:solidFill>
            <a:ln>
              <a:noFill/>
            </a:ln>
          </c:spPr>
          <c:invertIfNegative val="0"/>
          <c:cat>
            <c:multiLvlStrRef>
              <c:f>Moss!$E$125:$K$126</c:f>
              <c:multiLvlStrCache>
                <c:ptCount val="7"/>
                <c:lvl>
                  <c:pt idx="0">
                    <c:v>Oppr. budsjett </c:v>
                  </c:pt>
                  <c:pt idx="1">
                    <c:v>Rev.budsjett </c:v>
                  </c:pt>
                  <c:pt idx="2">
                    <c:v>Regnskap </c:v>
                  </c:pt>
                  <c:pt idx="4">
                    <c:v>Oppr. budsjett </c:v>
                  </c:pt>
                  <c:pt idx="5">
                    <c:v>Rev.budsjett </c:v>
                  </c:pt>
                  <c:pt idx="6">
                    <c:v>Regnskap 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</c:lvl>
              </c:multiLvlStrCache>
            </c:multiLvlStrRef>
          </c:cat>
          <c:val>
            <c:numRef>
              <c:f>Moss!$E$128:$K$128</c:f>
              <c:numCache>
                <c:formatCode>#,##0</c:formatCode>
                <c:ptCount val="7"/>
                <c:pt idx="0">
                  <c:v>3995104</c:v>
                </c:pt>
                <c:pt idx="1">
                  <c:v>4291090</c:v>
                </c:pt>
                <c:pt idx="2">
                  <c:v>4372254</c:v>
                </c:pt>
                <c:pt idx="4">
                  <c:v>4550291</c:v>
                </c:pt>
                <c:pt idx="5">
                  <c:v>4864621</c:v>
                </c:pt>
                <c:pt idx="6">
                  <c:v>4962548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C-48B1-A204-E58A0E1CD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8139056"/>
        <c:axId val="1478140496"/>
      </c:barChart>
      <c:valAx>
        <c:axId val="1478140496"/>
        <c:scaling>
          <c:orientation val="minMax"/>
          <c:min val="3000000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1478139056"/>
        <c:crosses val="autoZero"/>
        <c:crossBetween val="between"/>
      </c:valAx>
      <c:catAx>
        <c:axId val="147813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1478140496"/>
        <c:crossesAt val="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595959"/>
              </a:solidFill>
              <a:latin typeface="Aptos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b-NO" sz="1000" b="0" i="0" u="none" strike="noStrike" kern="1200" baseline="0">
          <a:solidFill>
            <a:srgbClr val="000000"/>
          </a:solidFill>
          <a:latin typeface="Aptos Narrow"/>
        </a:defRPr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Utvikling av </a:t>
            </a:r>
            <a:r>
              <a:rPr lang="nb-NO" b="1" dirty="0"/>
              <a:t>netto driftsresultat </a:t>
            </a:r>
            <a:r>
              <a:rPr lang="nb-NO" dirty="0"/>
              <a:t>i løpet av året </a:t>
            </a:r>
          </a:p>
          <a:p>
            <a:pPr>
              <a:defRPr/>
            </a:pPr>
            <a:r>
              <a:rPr lang="nb-NO" dirty="0"/>
              <a:t>(kommunekassetall)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multiLvlStrRef>
              <c:f>Moss!$D$119:$J$120</c:f>
              <c:multiLvlStrCache>
                <c:ptCount val="7"/>
                <c:lvl>
                  <c:pt idx="0">
                    <c:v>Oppr. budsjett</c:v>
                  </c:pt>
                  <c:pt idx="1">
                    <c:v>Rev.budsjett</c:v>
                  </c:pt>
                  <c:pt idx="2">
                    <c:v>Regnskap</c:v>
                  </c:pt>
                  <c:pt idx="4">
                    <c:v>Oppr. budsjett</c:v>
                  </c:pt>
                  <c:pt idx="5">
                    <c:v>Rev.budsjett</c:v>
                  </c:pt>
                  <c:pt idx="6">
                    <c:v>Regnskap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</c:lvl>
              </c:multiLvlStrCache>
            </c:multiLvlStrRef>
          </c:cat>
          <c:val>
            <c:numRef>
              <c:f>Moss!$D$121:$J$121</c:f>
              <c:numCache>
                <c:formatCode>#,##0</c:formatCode>
                <c:ptCount val="7"/>
                <c:pt idx="0">
                  <c:v>-12971</c:v>
                </c:pt>
                <c:pt idx="1">
                  <c:v>-62629</c:v>
                </c:pt>
                <c:pt idx="2">
                  <c:v>205137</c:v>
                </c:pt>
                <c:pt idx="4">
                  <c:v>-88095</c:v>
                </c:pt>
                <c:pt idx="5">
                  <c:v>-200507</c:v>
                </c:pt>
                <c:pt idx="6">
                  <c:v>-147207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9-4D4E-BAD2-CADF9DE72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955424"/>
        <c:axId val="1424953984"/>
      </c:barChart>
      <c:catAx>
        <c:axId val="142495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4953984"/>
        <c:crosses val="autoZero"/>
        <c:auto val="1"/>
        <c:lblAlgn val="ctr"/>
        <c:lblOffset val="100"/>
        <c:noMultiLvlLbl val="0"/>
      </c:catAx>
      <c:valAx>
        <c:axId val="142495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4955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1400" b="0" i="0" u="none" strike="noStrike" kern="1200" spc="0" baseline="0">
                <a:solidFill>
                  <a:srgbClr val="595959"/>
                </a:solidFill>
                <a:latin typeface="Aptos Narrow"/>
              </a:defRPr>
            </a:pPr>
            <a:r>
              <a:rPr lang="nb-NO" sz="1400" b="0" i="0" u="none" strike="noStrike" kern="1200" cap="none" spc="0" baseline="0">
                <a:solidFill>
                  <a:srgbClr val="595959"/>
                </a:solidFill>
                <a:uFillTx/>
                <a:latin typeface="Aptos Narrow"/>
              </a:rPr>
              <a:t>NDR i % av brutto driftsinntekter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Moss!$B$25</c:f>
              <c:strCache>
                <c:ptCount val="1"/>
                <c:pt idx="0">
                  <c:v>Netto driftsresultat</c:v>
                </c:pt>
              </c:strCache>
            </c:strRef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multiLvlStrRef>
              <c:f>Moss!$C$23:$J$24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Årsbudjett</c:v>
                  </c:pt>
                  <c:pt idx="5">
                    <c:v>Oppdatert økonomiplan</c:v>
                  </c:pt>
                </c:lvl>
              </c:multiLvlStrCache>
            </c:multiLvlStrRef>
          </c:cat>
          <c:val>
            <c:numRef>
              <c:f>Moss!$C$25:$J$25</c:f>
              <c:numCache>
                <c:formatCode>General</c:formatCode>
                <c:ptCount val="8"/>
                <c:pt idx="0">
                  <c:v>2.4</c:v>
                </c:pt>
                <c:pt idx="1">
                  <c:v>4.5999999999999996</c:v>
                </c:pt>
                <c:pt idx="2">
                  <c:v>4.7</c:v>
                </c:pt>
                <c:pt idx="3">
                  <c:v>-1.6</c:v>
                </c:pt>
                <c:pt idx="4">
                  <c:v>-5.2</c:v>
                </c:pt>
                <c:pt idx="5">
                  <c:v>1.4</c:v>
                </c:pt>
                <c:pt idx="6">
                  <c:v>1</c:v>
                </c:pt>
                <c:pt idx="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3-4749-9241-F9786E129C69}"/>
            </c:ext>
          </c:extLst>
        </c:ser>
        <c:ser>
          <c:idx val="1"/>
          <c:order val="1"/>
          <c:tx>
            <c:strRef>
              <c:f>Moss!$B$26</c:f>
              <c:strCache>
                <c:ptCount val="1"/>
                <c:pt idx="0">
                  <c:v>Handlingsregel</c:v>
                </c:pt>
              </c:strCache>
            </c:strRef>
          </c:tx>
          <c:spPr>
            <a:ln w="28575" cap="rnd">
              <a:solidFill>
                <a:srgbClr val="E97132"/>
              </a:solidFill>
              <a:prstDash val="solid"/>
              <a:round/>
            </a:ln>
          </c:spPr>
          <c:marker>
            <c:symbol val="none"/>
          </c:marker>
          <c:cat>
            <c:multiLvlStrRef>
              <c:f>Moss!$C$23:$J$24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Årsbudjett</c:v>
                  </c:pt>
                  <c:pt idx="5">
                    <c:v>Oppdatert økonomiplan</c:v>
                  </c:pt>
                </c:lvl>
              </c:multiLvlStrCache>
            </c:multiLvlStrRef>
          </c:cat>
          <c:val>
            <c:numRef>
              <c:f>Moss!$C$26:$J$26</c:f>
              <c:numCache>
                <c:formatCode>General</c:formatCode>
                <c:ptCount val="8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3-4749-9241-F9786E12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818144"/>
        <c:axId val="63821504"/>
      </c:lineChart>
      <c:valAx>
        <c:axId val="6382150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63818144"/>
        <c:crosses val="autoZero"/>
        <c:crossBetween val="between"/>
      </c:valAx>
      <c:catAx>
        <c:axId val="6381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6382150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nb-NO" sz="900" b="0" i="0" u="none" strike="noStrike" kern="1200" baseline="0">
              <a:solidFill>
                <a:srgbClr val="595959"/>
              </a:solidFill>
              <a:latin typeface="Aptos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b-NO" sz="1000" b="0" i="0" u="none" strike="noStrike" kern="1200" baseline="0">
          <a:solidFill>
            <a:srgbClr val="000000"/>
          </a:solidFill>
          <a:latin typeface="Aptos Narrow"/>
        </a:defRPr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1400" b="0" i="0" u="none" strike="noStrike" kern="1200" spc="0" baseline="0">
                <a:solidFill>
                  <a:srgbClr val="595959"/>
                </a:solidFill>
                <a:latin typeface="Aptos Narrow"/>
              </a:defRPr>
            </a:pPr>
            <a:r>
              <a:rPr lang="nb-NO" sz="1400" b="0" i="0" u="none" strike="noStrike" kern="1200" cap="none" spc="0" baseline="0">
                <a:solidFill>
                  <a:srgbClr val="595959"/>
                </a:solidFill>
                <a:uFillTx/>
                <a:latin typeface="Aptos Narrow"/>
              </a:rPr>
              <a:t>Disposisjonsfond i % av brutto driftsinntekter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Moss!$B$31</c:f>
              <c:strCache>
                <c:ptCount val="1"/>
                <c:pt idx="0">
                  <c:v>Netto driftsresultat</c:v>
                </c:pt>
              </c:strCache>
            </c:strRef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multiLvlStrRef>
              <c:f>Moss!$C$29:$J$30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Årsbudjett</c:v>
                  </c:pt>
                  <c:pt idx="5">
                    <c:v>Oppdatert økonomiplan</c:v>
                  </c:pt>
                </c:lvl>
              </c:multiLvlStrCache>
            </c:multiLvlStrRef>
          </c:cat>
          <c:val>
            <c:numRef>
              <c:f>Moss!$C$31:$J$31</c:f>
              <c:numCache>
                <c:formatCode>General</c:formatCode>
                <c:ptCount val="8"/>
                <c:pt idx="0">
                  <c:v>11</c:v>
                </c:pt>
                <c:pt idx="1">
                  <c:v>14.5</c:v>
                </c:pt>
                <c:pt idx="2">
                  <c:v>17</c:v>
                </c:pt>
                <c:pt idx="3">
                  <c:v>14.4</c:v>
                </c:pt>
                <c:pt idx="4">
                  <c:v>7.6</c:v>
                </c:pt>
                <c:pt idx="5">
                  <c:v>8.4</c:v>
                </c:pt>
                <c:pt idx="6">
                  <c:v>9.9</c:v>
                </c:pt>
                <c:pt idx="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6-4A43-84DC-27B04981CB39}"/>
            </c:ext>
          </c:extLst>
        </c:ser>
        <c:ser>
          <c:idx val="1"/>
          <c:order val="1"/>
          <c:tx>
            <c:strRef>
              <c:f>Moss!$B$32</c:f>
              <c:strCache>
                <c:ptCount val="1"/>
                <c:pt idx="0">
                  <c:v>Handlingsregel</c:v>
                </c:pt>
              </c:strCache>
            </c:strRef>
          </c:tx>
          <c:spPr>
            <a:ln w="28575" cap="rnd">
              <a:solidFill>
                <a:srgbClr val="E97132"/>
              </a:solidFill>
              <a:prstDash val="solid"/>
              <a:round/>
            </a:ln>
          </c:spPr>
          <c:marker>
            <c:symbol val="none"/>
          </c:marker>
          <c:cat>
            <c:multiLvlStrRef>
              <c:f>Moss!$C$29:$J$30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Årsbudjett</c:v>
                  </c:pt>
                  <c:pt idx="5">
                    <c:v>Oppdatert økonomiplan</c:v>
                  </c:pt>
                </c:lvl>
              </c:multiLvlStrCache>
            </c:multiLvlStrRef>
          </c:cat>
          <c:val>
            <c:numRef>
              <c:f>Moss!$C$32:$J$32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6-4A43-84DC-27B04981C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823424"/>
        <c:axId val="63822944"/>
      </c:lineChart>
      <c:valAx>
        <c:axId val="6382294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63823424"/>
        <c:crosses val="autoZero"/>
        <c:crossBetween val="between"/>
      </c:valAx>
      <c:catAx>
        <c:axId val="638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638229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nb-NO" sz="900" b="0" i="0" u="none" strike="noStrike" kern="1200" baseline="0">
              <a:solidFill>
                <a:srgbClr val="595959"/>
              </a:solidFill>
              <a:latin typeface="Aptos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b-NO" sz="1000" b="0" i="0" u="none" strike="noStrike" kern="1200" baseline="0">
          <a:solidFill>
            <a:srgbClr val="000000"/>
          </a:solidFill>
          <a:latin typeface="Aptos Narrow"/>
        </a:defRPr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 Narrow"/>
              </a:defRPr>
            </a:pPr>
            <a:r>
              <a:rPr lang="nb-NO" sz="1400" b="0" i="0" u="none" strike="noStrike" kern="1200" cap="none" spc="0" baseline="0">
                <a:solidFill>
                  <a:srgbClr val="595959"/>
                </a:solidFill>
                <a:uFillTx/>
                <a:latin typeface="Aptos Narrow"/>
              </a:rPr>
              <a:t>Gjeldsbelastning i % av brutto driftsinntekter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Moss!$B$42</c:f>
              <c:strCache>
                <c:ptCount val="1"/>
                <c:pt idx="0">
                  <c:v>Netto renteeksponert gjeld</c:v>
                </c:pt>
              </c:strCache>
            </c:strRef>
          </c:tx>
          <c:spPr>
            <a:ln w="28575" cap="rnd">
              <a:solidFill>
                <a:srgbClr val="156082"/>
              </a:solidFill>
              <a:prstDash val="solid"/>
              <a:round/>
            </a:ln>
          </c:spPr>
          <c:marker>
            <c:symbol val="none"/>
          </c:marker>
          <c:cat>
            <c:multiLvlStrRef>
              <c:f>Moss!$C$40:$J$41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Årsbudjett</c:v>
                  </c:pt>
                  <c:pt idx="5">
                    <c:v>Oppdatert  økonomiplan</c:v>
                  </c:pt>
                </c:lvl>
              </c:multiLvlStrCache>
            </c:multiLvlStrRef>
          </c:cat>
          <c:val>
            <c:numRef>
              <c:f>Moss!$C$42:$J$42</c:f>
              <c:numCache>
                <c:formatCode>General</c:formatCode>
                <c:ptCount val="8"/>
                <c:pt idx="0">
                  <c:v>51.1</c:v>
                </c:pt>
                <c:pt idx="1">
                  <c:v>44.2</c:v>
                </c:pt>
                <c:pt idx="2">
                  <c:v>39.299999999999997</c:v>
                </c:pt>
                <c:pt idx="3">
                  <c:v>46.7</c:v>
                </c:pt>
                <c:pt idx="4">
                  <c:v>61</c:v>
                </c:pt>
                <c:pt idx="5">
                  <c:v>65</c:v>
                </c:pt>
                <c:pt idx="6">
                  <c:v>69</c:v>
                </c:pt>
                <c:pt idx="7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FE-4812-97DA-991DEAA25500}"/>
            </c:ext>
          </c:extLst>
        </c:ser>
        <c:ser>
          <c:idx val="1"/>
          <c:order val="1"/>
          <c:tx>
            <c:strRef>
              <c:f>Moss!$B$43</c:f>
              <c:strCache>
                <c:ptCount val="1"/>
                <c:pt idx="0">
                  <c:v>Handlingsregel</c:v>
                </c:pt>
              </c:strCache>
            </c:strRef>
          </c:tx>
          <c:spPr>
            <a:ln w="28575" cap="rnd">
              <a:solidFill>
                <a:srgbClr val="E97132"/>
              </a:solidFill>
              <a:prstDash val="solid"/>
              <a:round/>
            </a:ln>
          </c:spPr>
          <c:marker>
            <c:symbol val="none"/>
          </c:marker>
          <c:cat>
            <c:multiLvlStrRef>
              <c:f>Moss!$C$40:$J$41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Regnskap</c:v>
                  </c:pt>
                  <c:pt idx="4">
                    <c:v>Årsbudjett</c:v>
                  </c:pt>
                  <c:pt idx="5">
                    <c:v>Oppdatert  økonomiplan</c:v>
                  </c:pt>
                </c:lvl>
              </c:multiLvlStrCache>
            </c:multiLvlStrRef>
          </c:cat>
          <c:val>
            <c:numRef>
              <c:f>Moss!$C$43:$J$43</c:f>
              <c:numCache>
                <c:formatCode>General</c:formatCode>
                <c:ptCount val="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FE-4812-97DA-991DEAA25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88160"/>
        <c:axId val="155089600"/>
      </c:lineChart>
      <c:valAx>
        <c:axId val="15508960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155088160"/>
        <c:crosses val="autoZero"/>
        <c:crossBetween val="between"/>
      </c:valAx>
      <c:catAx>
        <c:axId val="1550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15508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Aptos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b-NO" sz="1000" b="0" i="0" u="none" strike="noStrike" kern="1200" baseline="0">
          <a:solidFill>
            <a:srgbClr val="000000"/>
          </a:solidFill>
          <a:latin typeface="Aptos Narrow"/>
        </a:defRPr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65C03-0284-4C2C-A0D6-26652D1CDFA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C413C3AF-56FC-41C9-834B-C2255C08DD3A}">
      <dgm:prSet phldrT="[Tekst]" custT="1"/>
      <dgm:spPr>
        <a:xfrm>
          <a:off x="2106974" y="1206215"/>
          <a:ext cx="751908" cy="526311"/>
        </a:xfrm>
        <a:prstGeom prst="roundRect">
          <a:avLst>
            <a:gd name="adj" fmla="val 16670"/>
          </a:avLst>
        </a:prstGeom>
      </dgm:spPr>
      <dgm:t>
        <a:bodyPr/>
        <a:lstStyle/>
        <a:p>
          <a:pPr>
            <a:buNone/>
          </a:pPr>
          <a:r>
            <a:rPr lang="nb-NO" sz="1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12.12.23</a:t>
          </a:r>
        </a:p>
      </dgm:t>
    </dgm:pt>
    <dgm:pt modelId="{5DEB4E92-E21D-4536-8E43-4F64EC7D5163}" type="parTrans" cxnId="{ADAAD9CF-BAD1-4759-AEC6-2F02499614C0}">
      <dgm:prSet/>
      <dgm:spPr/>
      <dgm:t>
        <a:bodyPr/>
        <a:lstStyle/>
        <a:p>
          <a:endParaRPr lang="nb-NO"/>
        </a:p>
      </dgm:t>
    </dgm:pt>
    <dgm:pt modelId="{FCDF7341-EBF1-417C-BF94-844D6350F330}" type="sibTrans" cxnId="{ADAAD9CF-BAD1-4759-AEC6-2F02499614C0}">
      <dgm:prSet/>
      <dgm:spPr/>
      <dgm:t>
        <a:bodyPr/>
        <a:lstStyle/>
        <a:p>
          <a:endParaRPr lang="nb-NO"/>
        </a:p>
      </dgm:t>
    </dgm:pt>
    <dgm:pt modelId="{CD14316C-CFA7-4B20-A9B5-65E5AE3D0C4C}">
      <dgm:prSet phldrT="[Tekst]" custT="1"/>
      <dgm:spPr>
        <a:xfrm>
          <a:off x="3353799" y="2388659"/>
          <a:ext cx="751908" cy="526311"/>
        </a:xfrm>
        <a:prstGeom prst="roundRect">
          <a:avLst>
            <a:gd name="adj" fmla="val 16670"/>
          </a:avLst>
        </a:prstGeom>
      </dgm:spPr>
      <dgm:t>
        <a:bodyPr/>
        <a:lstStyle/>
        <a:p>
          <a:pPr>
            <a:buNone/>
          </a:pPr>
          <a:r>
            <a:rPr lang="nb-NO" sz="1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21.02.24</a:t>
          </a:r>
        </a:p>
      </dgm:t>
    </dgm:pt>
    <dgm:pt modelId="{C32F3B5A-F4E3-4526-ADAD-93E808E76939}" type="parTrans" cxnId="{9002389F-D1AC-4EEF-83DC-E7E31C7A3E48}">
      <dgm:prSet/>
      <dgm:spPr/>
      <dgm:t>
        <a:bodyPr/>
        <a:lstStyle/>
        <a:p>
          <a:endParaRPr lang="nb-NO"/>
        </a:p>
      </dgm:t>
    </dgm:pt>
    <dgm:pt modelId="{B312F212-8E89-478F-BE59-EB58F51F81F7}" type="sibTrans" cxnId="{9002389F-D1AC-4EEF-83DC-E7E31C7A3E48}">
      <dgm:prSet/>
      <dgm:spPr/>
      <dgm:t>
        <a:bodyPr/>
        <a:lstStyle/>
        <a:p>
          <a:endParaRPr lang="nb-NO"/>
        </a:p>
      </dgm:t>
    </dgm:pt>
    <dgm:pt modelId="{7BECAFA2-7CAE-445D-B087-E9F3B63A6710}">
      <dgm:prSet phldrT="[Tekst]" custT="1"/>
      <dgm:spPr>
        <a:xfrm>
          <a:off x="3977211" y="2979881"/>
          <a:ext cx="751908" cy="526311"/>
        </a:xfrm>
        <a:prstGeom prst="roundRect">
          <a:avLst>
            <a:gd name="adj" fmla="val 16670"/>
          </a:avLst>
        </a:prstGeom>
      </dgm:spPr>
      <dgm:t>
        <a:bodyPr/>
        <a:lstStyle/>
        <a:p>
          <a:pPr>
            <a:buNone/>
          </a:pPr>
          <a:r>
            <a:rPr lang="nb-NO" sz="1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02.05.24</a:t>
          </a:r>
        </a:p>
      </dgm:t>
    </dgm:pt>
    <dgm:pt modelId="{C7F180BE-29DA-4999-9695-1937D9737D66}" type="parTrans" cxnId="{E795D3A6-6730-4E00-8C53-16321B07C799}">
      <dgm:prSet/>
      <dgm:spPr/>
      <dgm:t>
        <a:bodyPr/>
        <a:lstStyle/>
        <a:p>
          <a:endParaRPr lang="nb-NO"/>
        </a:p>
      </dgm:t>
    </dgm:pt>
    <dgm:pt modelId="{1801B0F8-DF84-440A-86CA-9415E13CE060}" type="sibTrans" cxnId="{E795D3A6-6730-4E00-8C53-16321B07C799}">
      <dgm:prSet/>
      <dgm:spPr/>
      <dgm:t>
        <a:bodyPr/>
        <a:lstStyle/>
        <a:p>
          <a:endParaRPr lang="nb-NO"/>
        </a:p>
      </dgm:t>
    </dgm:pt>
    <dgm:pt modelId="{0B320A75-2B21-43F0-A751-2DF4234DDD03}">
      <dgm:prSet custT="1"/>
      <dgm:spPr>
        <a:xfrm>
          <a:off x="2730386" y="1797437"/>
          <a:ext cx="751908" cy="526311"/>
        </a:xfrm>
        <a:prstGeom prst="roundRect">
          <a:avLst>
            <a:gd name="adj" fmla="val 16670"/>
          </a:avLst>
        </a:prstGeom>
      </dgm:spPr>
      <dgm:t>
        <a:bodyPr/>
        <a:lstStyle/>
        <a:p>
          <a:pPr>
            <a:buNone/>
          </a:pPr>
          <a:r>
            <a:rPr lang="nb-NO" sz="1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02.02.24</a:t>
          </a:r>
        </a:p>
      </dgm:t>
    </dgm:pt>
    <dgm:pt modelId="{9CEE5B54-58E5-4E63-A268-81F14F0F11E3}" type="parTrans" cxnId="{529FD1A0-0075-4ADE-B35E-4E9C0BC799FC}">
      <dgm:prSet/>
      <dgm:spPr/>
      <dgm:t>
        <a:bodyPr/>
        <a:lstStyle/>
        <a:p>
          <a:endParaRPr lang="nb-NO"/>
        </a:p>
      </dgm:t>
    </dgm:pt>
    <dgm:pt modelId="{38CDF8A4-E022-4CF0-8852-8DA65842DDAD}" type="sibTrans" cxnId="{529FD1A0-0075-4ADE-B35E-4E9C0BC799FC}">
      <dgm:prSet/>
      <dgm:spPr/>
      <dgm:t>
        <a:bodyPr/>
        <a:lstStyle/>
        <a:p>
          <a:endParaRPr lang="nb-NO"/>
        </a:p>
      </dgm:t>
    </dgm:pt>
    <dgm:pt modelId="{134B560E-9BEB-42B7-A576-E38A562D0279}">
      <dgm:prSet custT="1"/>
      <dgm:spPr>
        <a:xfrm>
          <a:off x="1483562" y="614993"/>
          <a:ext cx="751908" cy="526311"/>
        </a:xfrm>
        <a:prstGeom prst="roundRect">
          <a:avLst>
            <a:gd name="adj" fmla="val 16670"/>
          </a:avLst>
        </a:prstGeom>
      </dgm:spPr>
      <dgm:t>
        <a:bodyPr/>
        <a:lstStyle/>
        <a:p>
          <a:pPr>
            <a:buNone/>
          </a:pPr>
          <a:r>
            <a:rPr lang="nb-NO" sz="1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21.11.23</a:t>
          </a:r>
        </a:p>
      </dgm:t>
    </dgm:pt>
    <dgm:pt modelId="{DBEAC189-625F-4EE6-9858-045FE12865EB}" type="parTrans" cxnId="{73657DCB-89CA-44D0-9189-47F7E40B890E}">
      <dgm:prSet/>
      <dgm:spPr/>
      <dgm:t>
        <a:bodyPr/>
        <a:lstStyle/>
        <a:p>
          <a:endParaRPr lang="nb-NO"/>
        </a:p>
      </dgm:t>
    </dgm:pt>
    <dgm:pt modelId="{BAE4DEB8-D935-4277-990E-077A314BF3A7}" type="sibTrans" cxnId="{73657DCB-89CA-44D0-9189-47F7E40B890E}">
      <dgm:prSet/>
      <dgm:spPr/>
      <dgm:t>
        <a:bodyPr/>
        <a:lstStyle/>
        <a:p>
          <a:endParaRPr lang="nb-NO"/>
        </a:p>
      </dgm:t>
    </dgm:pt>
    <dgm:pt modelId="{769F2278-6984-4123-BED8-D8433F4D1E6F}">
      <dgm:prSet custT="1"/>
      <dgm:spPr>
        <a:xfrm>
          <a:off x="860149" y="23772"/>
          <a:ext cx="751908" cy="526311"/>
        </a:xfrm>
        <a:prstGeom prst="roundRect">
          <a:avLst>
            <a:gd name="adj" fmla="val 16670"/>
          </a:avLst>
        </a:prstGeom>
      </dgm:spPr>
      <dgm:t>
        <a:bodyPr/>
        <a:lstStyle/>
        <a:p>
          <a:pPr>
            <a:buNone/>
          </a:pPr>
          <a:r>
            <a:rPr lang="nb-NO" sz="18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27.10.23</a:t>
          </a:r>
        </a:p>
      </dgm:t>
    </dgm:pt>
    <dgm:pt modelId="{DCD752B6-0BE3-43AD-80B4-CAF546FAEFFF}" type="parTrans" cxnId="{7B60C90F-D3D1-490F-82A6-24698CEE91D0}">
      <dgm:prSet/>
      <dgm:spPr/>
      <dgm:t>
        <a:bodyPr/>
        <a:lstStyle/>
        <a:p>
          <a:endParaRPr lang="nb-NO"/>
        </a:p>
      </dgm:t>
    </dgm:pt>
    <dgm:pt modelId="{59064434-AAFE-4C01-85B0-B4CEDCECE2D1}" type="sibTrans" cxnId="{7B60C90F-D3D1-490F-82A6-24698CEE91D0}">
      <dgm:prSet/>
      <dgm:spPr/>
      <dgm:t>
        <a:bodyPr/>
        <a:lstStyle/>
        <a:p>
          <a:endParaRPr lang="nb-NO"/>
        </a:p>
      </dgm:t>
    </dgm:pt>
    <dgm:pt modelId="{95334662-54B5-45BB-90E5-7F4237D5010F}">
      <dgm:prSet/>
      <dgm:spPr/>
      <dgm:t>
        <a:bodyPr/>
        <a:lstStyle/>
        <a:p>
          <a:r>
            <a:rPr lang="nb-NO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03.05.24</a:t>
          </a:r>
        </a:p>
      </dgm:t>
    </dgm:pt>
    <dgm:pt modelId="{E1C9A9DC-3167-449F-AE58-7F1B0761A8C9}" type="parTrans" cxnId="{274DB9D0-9260-4116-8AAD-B9BB4738BF01}">
      <dgm:prSet/>
      <dgm:spPr/>
      <dgm:t>
        <a:bodyPr/>
        <a:lstStyle/>
        <a:p>
          <a:endParaRPr lang="nb-NO"/>
        </a:p>
      </dgm:t>
    </dgm:pt>
    <dgm:pt modelId="{38C92EF7-A7BE-4520-B94A-1D7CCBFBE157}" type="sibTrans" cxnId="{274DB9D0-9260-4116-8AAD-B9BB4738BF01}">
      <dgm:prSet/>
      <dgm:spPr/>
      <dgm:t>
        <a:bodyPr/>
        <a:lstStyle/>
        <a:p>
          <a:endParaRPr lang="nb-NO"/>
        </a:p>
      </dgm:t>
    </dgm:pt>
    <dgm:pt modelId="{C94101A2-3C07-4963-A49C-1DB6ABA5052A}">
      <dgm:prSet/>
      <dgm:spPr/>
      <dgm:t>
        <a:bodyPr/>
        <a:lstStyle/>
        <a:p>
          <a:r>
            <a:rPr lang="nb-NO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08.05.24</a:t>
          </a:r>
        </a:p>
      </dgm:t>
    </dgm:pt>
    <dgm:pt modelId="{4A4A4563-AB98-4155-8618-AE39C0C903F1}" type="parTrans" cxnId="{FCAB9AE1-C9A3-4F77-818C-B1F49BF2F277}">
      <dgm:prSet/>
      <dgm:spPr/>
      <dgm:t>
        <a:bodyPr/>
        <a:lstStyle/>
        <a:p>
          <a:endParaRPr lang="nb-NO"/>
        </a:p>
      </dgm:t>
    </dgm:pt>
    <dgm:pt modelId="{D9196B53-B2B5-44FA-B1D1-451C5CA88677}" type="sibTrans" cxnId="{FCAB9AE1-C9A3-4F77-818C-B1F49BF2F277}">
      <dgm:prSet/>
      <dgm:spPr/>
      <dgm:t>
        <a:bodyPr/>
        <a:lstStyle/>
        <a:p>
          <a:endParaRPr lang="nb-NO"/>
        </a:p>
      </dgm:t>
    </dgm:pt>
    <dgm:pt modelId="{18306432-C252-4BEC-917D-801258318B78}">
      <dgm:prSet/>
      <dgm:spPr/>
      <dgm:t>
        <a:bodyPr/>
        <a:lstStyle/>
        <a:p>
          <a:r>
            <a:rPr lang="nb-NO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18.06.24</a:t>
          </a:r>
        </a:p>
      </dgm:t>
    </dgm:pt>
    <dgm:pt modelId="{AC7DF5AC-FE6E-467D-84A1-FAE363920296}" type="parTrans" cxnId="{D7540CCE-074E-4E33-83B8-0C6707AE2005}">
      <dgm:prSet/>
      <dgm:spPr/>
      <dgm:t>
        <a:bodyPr/>
        <a:lstStyle/>
        <a:p>
          <a:endParaRPr lang="nb-NO"/>
        </a:p>
      </dgm:t>
    </dgm:pt>
    <dgm:pt modelId="{885E0464-422D-4BE1-9A85-CAAD4B32F19A}" type="sibTrans" cxnId="{D7540CCE-074E-4E33-83B8-0C6707AE2005}">
      <dgm:prSet/>
      <dgm:spPr/>
      <dgm:t>
        <a:bodyPr/>
        <a:lstStyle/>
        <a:p>
          <a:endParaRPr lang="nb-NO"/>
        </a:p>
      </dgm:t>
    </dgm:pt>
    <dgm:pt modelId="{E0C40CFF-4D27-45FC-915A-01AC4A937874}">
      <dgm:prSet/>
      <dgm:spPr/>
      <dgm:t>
        <a:bodyPr/>
        <a:lstStyle/>
        <a:p>
          <a:r>
            <a:rPr lang="nb-NO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29.08.24</a:t>
          </a:r>
        </a:p>
      </dgm:t>
    </dgm:pt>
    <dgm:pt modelId="{1A00315A-A1FF-4D0A-8D27-9A5BD0A03F24}" type="parTrans" cxnId="{8CC15CF4-5A7F-4E9E-8950-62BCE4CA0E10}">
      <dgm:prSet/>
      <dgm:spPr/>
      <dgm:t>
        <a:bodyPr/>
        <a:lstStyle/>
        <a:p>
          <a:endParaRPr lang="nb-NO"/>
        </a:p>
      </dgm:t>
    </dgm:pt>
    <dgm:pt modelId="{1E4C47E9-B8A3-49BA-B7E5-178B47D15F6B}" type="sibTrans" cxnId="{8CC15CF4-5A7F-4E9E-8950-62BCE4CA0E10}">
      <dgm:prSet/>
      <dgm:spPr/>
      <dgm:t>
        <a:bodyPr/>
        <a:lstStyle/>
        <a:p>
          <a:endParaRPr lang="nb-NO"/>
        </a:p>
      </dgm:t>
    </dgm:pt>
    <dgm:pt modelId="{508CBE19-814E-4222-8C94-E5B1B4FEBAED}" type="pres">
      <dgm:prSet presAssocID="{53C65C03-0284-4C2C-A0D6-26652D1CDFA7}" presName="rootnode" presStyleCnt="0">
        <dgm:presLayoutVars>
          <dgm:chMax/>
          <dgm:chPref/>
          <dgm:dir/>
          <dgm:animLvl val="lvl"/>
        </dgm:presLayoutVars>
      </dgm:prSet>
      <dgm:spPr/>
    </dgm:pt>
    <dgm:pt modelId="{ADE60A17-4DD7-4BDC-B323-4D7117259361}" type="pres">
      <dgm:prSet presAssocID="{769F2278-6984-4123-BED8-D8433F4D1E6F}" presName="composite" presStyleCnt="0"/>
      <dgm:spPr/>
    </dgm:pt>
    <dgm:pt modelId="{9F6EEBEF-D077-4376-8770-464F8B57D30B}" type="pres">
      <dgm:prSet presAssocID="{769F2278-6984-4123-BED8-D8433F4D1E6F}" presName="bentUpArrow1" presStyleLbl="alignImgPlace1" presStyleIdx="0" presStyleCnt="9"/>
      <dgm:spPr>
        <a:xfrm rot="5400000">
          <a:off x="978487" y="518901"/>
          <a:ext cx="446657" cy="508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gm:spPr>
    </dgm:pt>
    <dgm:pt modelId="{C36ED0A7-E1D4-4714-BCC9-E8970AC5F6CD}" type="pres">
      <dgm:prSet presAssocID="{769F2278-6984-4123-BED8-D8433F4D1E6F}" presName="ParentText" presStyleLbl="node1" presStyleIdx="0" presStyleCnt="10" custScaleX="188708" custScaleY="91813">
        <dgm:presLayoutVars>
          <dgm:chMax val="1"/>
          <dgm:chPref val="1"/>
          <dgm:bulletEnabled val="1"/>
        </dgm:presLayoutVars>
      </dgm:prSet>
      <dgm:spPr/>
    </dgm:pt>
    <dgm:pt modelId="{7E61AD02-8D29-4844-9854-8803603E3F17}" type="pres">
      <dgm:prSet presAssocID="{769F2278-6984-4123-BED8-D8433F4D1E6F}" presName="ChildText" presStyleLbl="revTx" presStyleIdx="0" presStyleCnt="9">
        <dgm:presLayoutVars>
          <dgm:chMax val="0"/>
          <dgm:chPref val="0"/>
          <dgm:bulletEnabled val="1"/>
        </dgm:presLayoutVars>
      </dgm:prSet>
      <dgm:spPr>
        <a:xfrm>
          <a:off x="1612058" y="73968"/>
          <a:ext cx="546866" cy="425388"/>
        </a:xfrm>
        <a:prstGeom prst="rect">
          <a:avLst/>
        </a:prstGeom>
      </dgm:spPr>
    </dgm:pt>
    <dgm:pt modelId="{A33B3C65-3B27-4612-85EA-D3BF97940077}" type="pres">
      <dgm:prSet presAssocID="{59064434-AAFE-4C01-85B0-B4CEDCECE2D1}" presName="sibTrans" presStyleCnt="0"/>
      <dgm:spPr/>
    </dgm:pt>
    <dgm:pt modelId="{5A59A8EB-1E9D-43A1-BE7E-18E26A8378AD}" type="pres">
      <dgm:prSet presAssocID="{134B560E-9BEB-42B7-A576-E38A562D0279}" presName="composite" presStyleCnt="0"/>
      <dgm:spPr/>
    </dgm:pt>
    <dgm:pt modelId="{506116DF-8B4C-4AB5-BE27-2C30693AD85B}" type="pres">
      <dgm:prSet presAssocID="{134B560E-9BEB-42B7-A576-E38A562D0279}" presName="bentUpArrow1" presStyleLbl="alignImgPlace1" presStyleIdx="1" presStyleCnt="9"/>
      <dgm:spPr>
        <a:xfrm rot="5400000">
          <a:off x="1601899" y="1110123"/>
          <a:ext cx="446657" cy="508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gm:spPr>
    </dgm:pt>
    <dgm:pt modelId="{1CCE3023-0491-4CD0-BBF4-C30DD169B272}" type="pres">
      <dgm:prSet presAssocID="{134B560E-9BEB-42B7-A576-E38A562D0279}" presName="ParentText" presStyleLbl="node1" presStyleIdx="1" presStyleCnt="10" custScaleX="178801" custScaleY="82783">
        <dgm:presLayoutVars>
          <dgm:chMax val="1"/>
          <dgm:chPref val="1"/>
          <dgm:bulletEnabled val="1"/>
        </dgm:presLayoutVars>
      </dgm:prSet>
      <dgm:spPr/>
    </dgm:pt>
    <dgm:pt modelId="{CA278833-DB8F-4135-B6C6-4A00A8DC0F4B}" type="pres">
      <dgm:prSet presAssocID="{134B560E-9BEB-42B7-A576-E38A562D0279}" presName="ChildText" presStyleLbl="revTx" presStyleIdx="1" presStyleCnt="9">
        <dgm:presLayoutVars>
          <dgm:chMax val="0"/>
          <dgm:chPref val="0"/>
          <dgm:bulletEnabled val="1"/>
        </dgm:presLayoutVars>
      </dgm:prSet>
      <dgm:spPr>
        <a:xfrm>
          <a:off x="2235470" y="665189"/>
          <a:ext cx="546866" cy="425388"/>
        </a:xfrm>
        <a:prstGeom prst="rect">
          <a:avLst/>
        </a:prstGeom>
      </dgm:spPr>
    </dgm:pt>
    <dgm:pt modelId="{E9EC7A1B-DFFD-4ABC-BE72-745DA2ED002B}" type="pres">
      <dgm:prSet presAssocID="{BAE4DEB8-D935-4277-990E-077A314BF3A7}" presName="sibTrans" presStyleCnt="0"/>
      <dgm:spPr/>
    </dgm:pt>
    <dgm:pt modelId="{38B059D1-4486-447E-8BEA-F773F2AED4F1}" type="pres">
      <dgm:prSet presAssocID="{C413C3AF-56FC-41C9-834B-C2255C08DD3A}" presName="composite" presStyleCnt="0"/>
      <dgm:spPr/>
    </dgm:pt>
    <dgm:pt modelId="{7B56560D-E1E5-4E68-A5EB-1E6454559CC5}" type="pres">
      <dgm:prSet presAssocID="{C413C3AF-56FC-41C9-834B-C2255C08DD3A}" presName="bentUpArrow1" presStyleLbl="alignImgPlace1" presStyleIdx="2" presStyleCnt="9"/>
      <dgm:spPr>
        <a:xfrm rot="5400000">
          <a:off x="2225311" y="1701344"/>
          <a:ext cx="446657" cy="508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gm:spPr>
    </dgm:pt>
    <dgm:pt modelId="{A764325F-1B0B-4AE8-8AFB-9C35222EABD6}" type="pres">
      <dgm:prSet presAssocID="{C413C3AF-56FC-41C9-834B-C2255C08DD3A}" presName="ParentText" presStyleLbl="node1" presStyleIdx="2" presStyleCnt="10" custScaleX="165885">
        <dgm:presLayoutVars>
          <dgm:chMax val="1"/>
          <dgm:chPref val="1"/>
          <dgm:bulletEnabled val="1"/>
        </dgm:presLayoutVars>
      </dgm:prSet>
      <dgm:spPr/>
    </dgm:pt>
    <dgm:pt modelId="{C25AF985-FEB8-4879-89E7-1526E4460B78}" type="pres">
      <dgm:prSet presAssocID="{C413C3AF-56FC-41C9-834B-C2255C08DD3A}" presName="ChildText" presStyleLbl="revTx" presStyleIdx="2" presStyleCnt="9">
        <dgm:presLayoutVars>
          <dgm:chMax val="0"/>
          <dgm:chPref val="0"/>
          <dgm:bulletEnabled val="1"/>
        </dgm:presLayoutVars>
      </dgm:prSet>
      <dgm:spPr>
        <a:xfrm>
          <a:off x="2858883" y="1256411"/>
          <a:ext cx="546866" cy="425388"/>
        </a:xfrm>
        <a:prstGeom prst="rect">
          <a:avLst/>
        </a:prstGeom>
      </dgm:spPr>
    </dgm:pt>
    <dgm:pt modelId="{0585F37F-CD58-4671-9A7E-16A5657E0005}" type="pres">
      <dgm:prSet presAssocID="{FCDF7341-EBF1-417C-BF94-844D6350F330}" presName="sibTrans" presStyleCnt="0"/>
      <dgm:spPr/>
    </dgm:pt>
    <dgm:pt modelId="{9FCF9338-BDB2-4317-9C81-872C6E4EDCD5}" type="pres">
      <dgm:prSet presAssocID="{0B320A75-2B21-43F0-A751-2DF4234DDD03}" presName="composite" presStyleCnt="0"/>
      <dgm:spPr/>
    </dgm:pt>
    <dgm:pt modelId="{6FB6D9DB-A452-48BC-9778-38CB145BACE3}" type="pres">
      <dgm:prSet presAssocID="{0B320A75-2B21-43F0-A751-2DF4234DDD03}" presName="bentUpArrow1" presStyleLbl="alignImgPlace1" presStyleIdx="3" presStyleCnt="9"/>
      <dgm:spPr>
        <a:xfrm rot="5400000">
          <a:off x="2848723" y="2292566"/>
          <a:ext cx="446657" cy="508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gm:spPr>
    </dgm:pt>
    <dgm:pt modelId="{4606F1AA-EEA5-47DD-824B-49257D0209A5}" type="pres">
      <dgm:prSet presAssocID="{0B320A75-2B21-43F0-A751-2DF4234DDD03}" presName="ParentText" presStyleLbl="node1" presStyleIdx="3" presStyleCnt="10" custScaleX="184114">
        <dgm:presLayoutVars>
          <dgm:chMax val="1"/>
          <dgm:chPref val="1"/>
          <dgm:bulletEnabled val="1"/>
        </dgm:presLayoutVars>
      </dgm:prSet>
      <dgm:spPr/>
    </dgm:pt>
    <dgm:pt modelId="{EA982764-5DF9-4086-90A8-D0BAEFD4FC45}" type="pres">
      <dgm:prSet presAssocID="{0B320A75-2B21-43F0-A751-2DF4234DDD03}" presName="ChildText" presStyleLbl="revTx" presStyleIdx="3" presStyleCnt="9">
        <dgm:presLayoutVars>
          <dgm:chMax val="0"/>
          <dgm:chPref val="0"/>
          <dgm:bulletEnabled val="1"/>
        </dgm:presLayoutVars>
      </dgm:prSet>
      <dgm:spPr>
        <a:xfrm>
          <a:off x="3482295" y="1847633"/>
          <a:ext cx="546866" cy="425388"/>
        </a:xfrm>
        <a:prstGeom prst="rect">
          <a:avLst/>
        </a:prstGeom>
      </dgm:spPr>
    </dgm:pt>
    <dgm:pt modelId="{C3617AEE-3C68-41A8-90D6-10EFC4EF5780}" type="pres">
      <dgm:prSet presAssocID="{38CDF8A4-E022-4CF0-8852-8DA65842DDAD}" presName="sibTrans" presStyleCnt="0"/>
      <dgm:spPr/>
    </dgm:pt>
    <dgm:pt modelId="{22671CE5-8271-4509-9704-6068EAC646DB}" type="pres">
      <dgm:prSet presAssocID="{CD14316C-CFA7-4B20-A9B5-65E5AE3D0C4C}" presName="composite" presStyleCnt="0"/>
      <dgm:spPr/>
    </dgm:pt>
    <dgm:pt modelId="{685D9DA7-1462-4BB2-97BE-341800B40D8E}" type="pres">
      <dgm:prSet presAssocID="{CD14316C-CFA7-4B20-A9B5-65E5AE3D0C4C}" presName="bentUpArrow1" presStyleLbl="alignImgPlace1" presStyleIdx="4" presStyleCnt="9"/>
      <dgm:spPr>
        <a:xfrm rot="5400000">
          <a:off x="3472136" y="2883788"/>
          <a:ext cx="446657" cy="5085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gm:spPr>
    </dgm:pt>
    <dgm:pt modelId="{4B4A552E-33ED-43AE-B697-31DBBEF6DDC3}" type="pres">
      <dgm:prSet presAssocID="{CD14316C-CFA7-4B20-A9B5-65E5AE3D0C4C}" presName="ParentText" presStyleLbl="node1" presStyleIdx="4" presStyleCnt="10" custScaleX="175004">
        <dgm:presLayoutVars>
          <dgm:chMax val="1"/>
          <dgm:chPref val="1"/>
          <dgm:bulletEnabled val="1"/>
        </dgm:presLayoutVars>
      </dgm:prSet>
      <dgm:spPr/>
    </dgm:pt>
    <dgm:pt modelId="{0508FF31-06D1-4129-A1BB-175DD56EBD8A}" type="pres">
      <dgm:prSet presAssocID="{CD14316C-CFA7-4B20-A9B5-65E5AE3D0C4C}" presName="ChildText" presStyleLbl="revTx" presStyleIdx="4" presStyleCnt="9">
        <dgm:presLayoutVars>
          <dgm:chMax val="0"/>
          <dgm:chPref val="0"/>
          <dgm:bulletEnabled val="1"/>
        </dgm:presLayoutVars>
      </dgm:prSet>
      <dgm:spPr>
        <a:xfrm>
          <a:off x="4105707" y="2438855"/>
          <a:ext cx="546866" cy="425388"/>
        </a:xfrm>
        <a:prstGeom prst="rect">
          <a:avLst/>
        </a:prstGeom>
      </dgm:spPr>
    </dgm:pt>
    <dgm:pt modelId="{AAAE2D00-BF77-4CC2-A3CB-82ABBFB92C97}" type="pres">
      <dgm:prSet presAssocID="{B312F212-8E89-478F-BE59-EB58F51F81F7}" presName="sibTrans" presStyleCnt="0"/>
      <dgm:spPr/>
    </dgm:pt>
    <dgm:pt modelId="{2DCB8200-BFBC-4C87-B97A-BB5BAC71C9DC}" type="pres">
      <dgm:prSet presAssocID="{7BECAFA2-7CAE-445D-B087-E9F3B63A6710}" presName="composite" presStyleCnt="0"/>
      <dgm:spPr/>
    </dgm:pt>
    <dgm:pt modelId="{A9C165B0-D0DD-41CE-BF7B-A8802987CC1E}" type="pres">
      <dgm:prSet presAssocID="{7BECAFA2-7CAE-445D-B087-E9F3B63A6710}" presName="bentUpArrow1" presStyleLbl="alignImgPlace1" presStyleIdx="5" presStyleCnt="9"/>
      <dgm:spPr/>
    </dgm:pt>
    <dgm:pt modelId="{FEFE1C3B-0481-4F98-8ED8-E56DA71EFB46}" type="pres">
      <dgm:prSet presAssocID="{7BECAFA2-7CAE-445D-B087-E9F3B63A6710}" presName="ParentText" presStyleLbl="node1" presStyleIdx="5" presStyleCnt="10" custScaleX="209100">
        <dgm:presLayoutVars>
          <dgm:chMax val="1"/>
          <dgm:chPref val="1"/>
          <dgm:bulletEnabled val="1"/>
        </dgm:presLayoutVars>
      </dgm:prSet>
      <dgm:spPr/>
    </dgm:pt>
    <dgm:pt modelId="{D460CFEB-D60F-4D34-AD0E-286F7689DEF1}" type="pres">
      <dgm:prSet presAssocID="{7BECAFA2-7CAE-445D-B087-E9F3B63A6710}" presName="Child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AB0150BF-CD28-406A-A315-D1B21537133A}" type="pres">
      <dgm:prSet presAssocID="{1801B0F8-DF84-440A-86CA-9415E13CE060}" presName="sibTrans" presStyleCnt="0"/>
      <dgm:spPr/>
    </dgm:pt>
    <dgm:pt modelId="{BD581E03-69E7-4C80-906D-95B8E13F947E}" type="pres">
      <dgm:prSet presAssocID="{95334662-54B5-45BB-90E5-7F4237D5010F}" presName="composite" presStyleCnt="0"/>
      <dgm:spPr/>
    </dgm:pt>
    <dgm:pt modelId="{917D29AE-EC4B-41BA-9A86-C129DAD93E19}" type="pres">
      <dgm:prSet presAssocID="{95334662-54B5-45BB-90E5-7F4237D5010F}" presName="bentUpArrow1" presStyleLbl="alignImgPlace1" presStyleIdx="6" presStyleCnt="9"/>
      <dgm:spPr/>
    </dgm:pt>
    <dgm:pt modelId="{8A2CE0CB-CB71-4303-975B-4651E29B0F5F}" type="pres">
      <dgm:prSet presAssocID="{95334662-54B5-45BB-90E5-7F4237D5010F}" presName="ParentText" presStyleLbl="node1" presStyleIdx="6" presStyleCnt="10" custScaleX="175522">
        <dgm:presLayoutVars>
          <dgm:chMax val="1"/>
          <dgm:chPref val="1"/>
          <dgm:bulletEnabled val="1"/>
        </dgm:presLayoutVars>
      </dgm:prSet>
      <dgm:spPr/>
    </dgm:pt>
    <dgm:pt modelId="{78A84690-89DE-492B-88F2-DB6A23AE0621}" type="pres">
      <dgm:prSet presAssocID="{95334662-54B5-45BB-90E5-7F4237D5010F}" presName="Child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ABE7DF9F-BEE6-4F13-A576-E1EAA3EAB821}" type="pres">
      <dgm:prSet presAssocID="{38C92EF7-A7BE-4520-B94A-1D7CCBFBE157}" presName="sibTrans" presStyleCnt="0"/>
      <dgm:spPr/>
    </dgm:pt>
    <dgm:pt modelId="{49BF3329-8F5F-420D-A8A6-583FF1D5462D}" type="pres">
      <dgm:prSet presAssocID="{C94101A2-3C07-4963-A49C-1DB6ABA5052A}" presName="composite" presStyleCnt="0"/>
      <dgm:spPr/>
    </dgm:pt>
    <dgm:pt modelId="{1B13B0DA-92FB-42B9-BE10-143C4AD67061}" type="pres">
      <dgm:prSet presAssocID="{C94101A2-3C07-4963-A49C-1DB6ABA5052A}" presName="bentUpArrow1" presStyleLbl="alignImgPlace1" presStyleIdx="7" presStyleCnt="9"/>
      <dgm:spPr/>
    </dgm:pt>
    <dgm:pt modelId="{A73D46EA-BDBF-4D05-9A47-667C149396C5}" type="pres">
      <dgm:prSet presAssocID="{C94101A2-3C07-4963-A49C-1DB6ABA5052A}" presName="ParentText" presStyleLbl="node1" presStyleIdx="7" presStyleCnt="10" custScaleX="187647">
        <dgm:presLayoutVars>
          <dgm:chMax val="1"/>
          <dgm:chPref val="1"/>
          <dgm:bulletEnabled val="1"/>
        </dgm:presLayoutVars>
      </dgm:prSet>
      <dgm:spPr/>
    </dgm:pt>
    <dgm:pt modelId="{DB1A1DFC-F10B-41DA-841E-80FF642AB4C7}" type="pres">
      <dgm:prSet presAssocID="{C94101A2-3C07-4963-A49C-1DB6ABA5052A}" presName="Child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83CC2FB5-D293-4F37-AA07-014A45B8A99F}" type="pres">
      <dgm:prSet presAssocID="{D9196B53-B2B5-44FA-B1D1-451C5CA88677}" presName="sibTrans" presStyleCnt="0"/>
      <dgm:spPr/>
    </dgm:pt>
    <dgm:pt modelId="{2B150C06-537D-4286-9238-80BBBAC535CF}" type="pres">
      <dgm:prSet presAssocID="{18306432-C252-4BEC-917D-801258318B78}" presName="composite" presStyleCnt="0"/>
      <dgm:spPr/>
    </dgm:pt>
    <dgm:pt modelId="{C7CDFDF0-0423-4D8C-A647-660DFB248593}" type="pres">
      <dgm:prSet presAssocID="{18306432-C252-4BEC-917D-801258318B78}" presName="bentUpArrow1" presStyleLbl="alignImgPlace1" presStyleIdx="8" presStyleCnt="9"/>
      <dgm:spPr/>
    </dgm:pt>
    <dgm:pt modelId="{98CBC479-4058-448A-864D-20C52F9C8CBF}" type="pres">
      <dgm:prSet presAssocID="{18306432-C252-4BEC-917D-801258318B78}" presName="ParentText" presStyleLbl="node1" presStyleIdx="8" presStyleCnt="10" custScaleX="211977">
        <dgm:presLayoutVars>
          <dgm:chMax val="1"/>
          <dgm:chPref val="1"/>
          <dgm:bulletEnabled val="1"/>
        </dgm:presLayoutVars>
      </dgm:prSet>
      <dgm:spPr/>
    </dgm:pt>
    <dgm:pt modelId="{5C9F6544-0CCE-4ADF-9567-F732BEE886F4}" type="pres">
      <dgm:prSet presAssocID="{18306432-C252-4BEC-917D-801258318B78}" presName="ChildText" presStyleLbl="revTx" presStyleIdx="8" presStyleCnt="9">
        <dgm:presLayoutVars>
          <dgm:chMax val="0"/>
          <dgm:chPref val="0"/>
          <dgm:bulletEnabled val="1"/>
        </dgm:presLayoutVars>
      </dgm:prSet>
      <dgm:spPr/>
    </dgm:pt>
    <dgm:pt modelId="{72F0AF67-AF9C-4F26-9964-1564E4B600DF}" type="pres">
      <dgm:prSet presAssocID="{885E0464-422D-4BE1-9A85-CAAD4B32F19A}" presName="sibTrans" presStyleCnt="0"/>
      <dgm:spPr/>
    </dgm:pt>
    <dgm:pt modelId="{85B5262C-3AF9-484A-B619-87B7558BCCF3}" type="pres">
      <dgm:prSet presAssocID="{E0C40CFF-4D27-45FC-915A-01AC4A937874}" presName="composite" presStyleCnt="0"/>
      <dgm:spPr/>
    </dgm:pt>
    <dgm:pt modelId="{09B27BB4-C15F-4769-AAE6-27278FDC023C}" type="pres">
      <dgm:prSet presAssocID="{E0C40CFF-4D27-45FC-915A-01AC4A937874}" presName="ParentText" presStyleLbl="node1" presStyleIdx="9" presStyleCnt="10" custScaleX="216120" custScaleY="93988">
        <dgm:presLayoutVars>
          <dgm:chMax val="1"/>
          <dgm:chPref val="1"/>
          <dgm:bulletEnabled val="1"/>
        </dgm:presLayoutVars>
      </dgm:prSet>
      <dgm:spPr/>
    </dgm:pt>
  </dgm:ptLst>
  <dgm:cxnLst>
    <dgm:cxn modelId="{7B60C90F-D3D1-490F-82A6-24698CEE91D0}" srcId="{53C65C03-0284-4C2C-A0D6-26652D1CDFA7}" destId="{769F2278-6984-4123-BED8-D8433F4D1E6F}" srcOrd="0" destOrd="0" parTransId="{DCD752B6-0BE3-43AD-80B4-CAF546FAEFFF}" sibTransId="{59064434-AAFE-4C01-85B0-B4CEDCECE2D1}"/>
    <dgm:cxn modelId="{B893E02E-7B88-4CD6-9FB0-08EC954E2AB5}" type="presOf" srcId="{E0C40CFF-4D27-45FC-915A-01AC4A937874}" destId="{09B27BB4-C15F-4769-AAE6-27278FDC023C}" srcOrd="0" destOrd="0" presId="urn:microsoft.com/office/officeart/2005/8/layout/StepDownProcess"/>
    <dgm:cxn modelId="{9ED9185D-EF59-4E2E-94BE-CEB39671DE7A}" type="presOf" srcId="{CD14316C-CFA7-4B20-A9B5-65E5AE3D0C4C}" destId="{4B4A552E-33ED-43AE-B697-31DBBEF6DDC3}" srcOrd="0" destOrd="0" presId="urn:microsoft.com/office/officeart/2005/8/layout/StepDownProcess"/>
    <dgm:cxn modelId="{4C68FF5D-76E6-4441-AE14-6BE535F1B7B6}" type="presOf" srcId="{C94101A2-3C07-4963-A49C-1DB6ABA5052A}" destId="{A73D46EA-BDBF-4D05-9A47-667C149396C5}" srcOrd="0" destOrd="0" presId="urn:microsoft.com/office/officeart/2005/8/layout/StepDownProcess"/>
    <dgm:cxn modelId="{38370D62-BF39-4DF2-8EE0-D6185C651E06}" type="presOf" srcId="{18306432-C252-4BEC-917D-801258318B78}" destId="{98CBC479-4058-448A-864D-20C52F9C8CBF}" srcOrd="0" destOrd="0" presId="urn:microsoft.com/office/officeart/2005/8/layout/StepDownProcess"/>
    <dgm:cxn modelId="{6257794A-EAE7-4578-AE0D-E8B13D05027F}" type="presOf" srcId="{C413C3AF-56FC-41C9-834B-C2255C08DD3A}" destId="{A764325F-1B0B-4AE8-8AFB-9C35222EABD6}" srcOrd="0" destOrd="0" presId="urn:microsoft.com/office/officeart/2005/8/layout/StepDownProcess"/>
    <dgm:cxn modelId="{3DD06752-DEAE-46C0-928C-14723B70AC85}" type="presOf" srcId="{0B320A75-2B21-43F0-A751-2DF4234DDD03}" destId="{4606F1AA-EEA5-47DD-824B-49257D0209A5}" srcOrd="0" destOrd="0" presId="urn:microsoft.com/office/officeart/2005/8/layout/StepDownProcess"/>
    <dgm:cxn modelId="{5F9C8186-C165-483B-B655-5CB73E227182}" type="presOf" srcId="{53C65C03-0284-4C2C-A0D6-26652D1CDFA7}" destId="{508CBE19-814E-4222-8C94-E5B1B4FEBAED}" srcOrd="0" destOrd="0" presId="urn:microsoft.com/office/officeart/2005/8/layout/StepDownProcess"/>
    <dgm:cxn modelId="{9002389F-D1AC-4EEF-83DC-E7E31C7A3E48}" srcId="{53C65C03-0284-4C2C-A0D6-26652D1CDFA7}" destId="{CD14316C-CFA7-4B20-A9B5-65E5AE3D0C4C}" srcOrd="4" destOrd="0" parTransId="{C32F3B5A-F4E3-4526-ADAD-93E808E76939}" sibTransId="{B312F212-8E89-478F-BE59-EB58F51F81F7}"/>
    <dgm:cxn modelId="{529FD1A0-0075-4ADE-B35E-4E9C0BC799FC}" srcId="{53C65C03-0284-4C2C-A0D6-26652D1CDFA7}" destId="{0B320A75-2B21-43F0-A751-2DF4234DDD03}" srcOrd="3" destOrd="0" parTransId="{9CEE5B54-58E5-4E63-A268-81F14F0F11E3}" sibTransId="{38CDF8A4-E022-4CF0-8852-8DA65842DDAD}"/>
    <dgm:cxn modelId="{E795D3A6-6730-4E00-8C53-16321B07C799}" srcId="{53C65C03-0284-4C2C-A0D6-26652D1CDFA7}" destId="{7BECAFA2-7CAE-445D-B087-E9F3B63A6710}" srcOrd="5" destOrd="0" parTransId="{C7F180BE-29DA-4999-9695-1937D9737D66}" sibTransId="{1801B0F8-DF84-440A-86CA-9415E13CE060}"/>
    <dgm:cxn modelId="{6BA829A7-8708-4CFA-980A-C0D0FC468904}" type="presOf" srcId="{134B560E-9BEB-42B7-A576-E38A562D0279}" destId="{1CCE3023-0491-4CD0-BBF4-C30DD169B272}" srcOrd="0" destOrd="0" presId="urn:microsoft.com/office/officeart/2005/8/layout/StepDownProcess"/>
    <dgm:cxn modelId="{2A153FAF-497B-48C1-9EDB-CC5EBE64D42D}" type="presOf" srcId="{7BECAFA2-7CAE-445D-B087-E9F3B63A6710}" destId="{FEFE1C3B-0481-4F98-8ED8-E56DA71EFB46}" srcOrd="0" destOrd="0" presId="urn:microsoft.com/office/officeart/2005/8/layout/StepDownProcess"/>
    <dgm:cxn modelId="{6ABBFFBD-558D-47C9-A189-644AA8481943}" type="presOf" srcId="{95334662-54B5-45BB-90E5-7F4237D5010F}" destId="{8A2CE0CB-CB71-4303-975B-4651E29B0F5F}" srcOrd="0" destOrd="0" presId="urn:microsoft.com/office/officeart/2005/8/layout/StepDownProcess"/>
    <dgm:cxn modelId="{73657DCB-89CA-44D0-9189-47F7E40B890E}" srcId="{53C65C03-0284-4C2C-A0D6-26652D1CDFA7}" destId="{134B560E-9BEB-42B7-A576-E38A562D0279}" srcOrd="1" destOrd="0" parTransId="{DBEAC189-625F-4EE6-9858-045FE12865EB}" sibTransId="{BAE4DEB8-D935-4277-990E-077A314BF3A7}"/>
    <dgm:cxn modelId="{D7540CCE-074E-4E33-83B8-0C6707AE2005}" srcId="{53C65C03-0284-4C2C-A0D6-26652D1CDFA7}" destId="{18306432-C252-4BEC-917D-801258318B78}" srcOrd="8" destOrd="0" parTransId="{AC7DF5AC-FE6E-467D-84A1-FAE363920296}" sibTransId="{885E0464-422D-4BE1-9A85-CAAD4B32F19A}"/>
    <dgm:cxn modelId="{ADAAD9CF-BAD1-4759-AEC6-2F02499614C0}" srcId="{53C65C03-0284-4C2C-A0D6-26652D1CDFA7}" destId="{C413C3AF-56FC-41C9-834B-C2255C08DD3A}" srcOrd="2" destOrd="0" parTransId="{5DEB4E92-E21D-4536-8E43-4F64EC7D5163}" sibTransId="{FCDF7341-EBF1-417C-BF94-844D6350F330}"/>
    <dgm:cxn modelId="{274DB9D0-9260-4116-8AAD-B9BB4738BF01}" srcId="{53C65C03-0284-4C2C-A0D6-26652D1CDFA7}" destId="{95334662-54B5-45BB-90E5-7F4237D5010F}" srcOrd="6" destOrd="0" parTransId="{E1C9A9DC-3167-449F-AE58-7F1B0761A8C9}" sibTransId="{38C92EF7-A7BE-4520-B94A-1D7CCBFBE157}"/>
    <dgm:cxn modelId="{593211D7-5720-4A9F-9AA5-BB320BB8676C}" type="presOf" srcId="{769F2278-6984-4123-BED8-D8433F4D1E6F}" destId="{C36ED0A7-E1D4-4714-BCC9-E8970AC5F6CD}" srcOrd="0" destOrd="0" presId="urn:microsoft.com/office/officeart/2005/8/layout/StepDownProcess"/>
    <dgm:cxn modelId="{FCAB9AE1-C9A3-4F77-818C-B1F49BF2F277}" srcId="{53C65C03-0284-4C2C-A0D6-26652D1CDFA7}" destId="{C94101A2-3C07-4963-A49C-1DB6ABA5052A}" srcOrd="7" destOrd="0" parTransId="{4A4A4563-AB98-4155-8618-AE39C0C903F1}" sibTransId="{D9196B53-B2B5-44FA-B1D1-451C5CA88677}"/>
    <dgm:cxn modelId="{8CC15CF4-5A7F-4E9E-8950-62BCE4CA0E10}" srcId="{53C65C03-0284-4C2C-A0D6-26652D1CDFA7}" destId="{E0C40CFF-4D27-45FC-915A-01AC4A937874}" srcOrd="9" destOrd="0" parTransId="{1A00315A-A1FF-4D0A-8D27-9A5BD0A03F24}" sibTransId="{1E4C47E9-B8A3-49BA-B7E5-178B47D15F6B}"/>
    <dgm:cxn modelId="{26EF64B6-C1FA-48E1-84C7-80E99297E3FC}" type="presParOf" srcId="{508CBE19-814E-4222-8C94-E5B1B4FEBAED}" destId="{ADE60A17-4DD7-4BDC-B323-4D7117259361}" srcOrd="0" destOrd="0" presId="urn:microsoft.com/office/officeart/2005/8/layout/StepDownProcess"/>
    <dgm:cxn modelId="{D306BEDD-1473-41D3-93FA-BB8649BEEDAD}" type="presParOf" srcId="{ADE60A17-4DD7-4BDC-B323-4D7117259361}" destId="{9F6EEBEF-D077-4376-8770-464F8B57D30B}" srcOrd="0" destOrd="0" presId="urn:microsoft.com/office/officeart/2005/8/layout/StepDownProcess"/>
    <dgm:cxn modelId="{34441A6B-6EA3-47C5-898F-A753B0FBDD3C}" type="presParOf" srcId="{ADE60A17-4DD7-4BDC-B323-4D7117259361}" destId="{C36ED0A7-E1D4-4714-BCC9-E8970AC5F6CD}" srcOrd="1" destOrd="0" presId="urn:microsoft.com/office/officeart/2005/8/layout/StepDownProcess"/>
    <dgm:cxn modelId="{6B084871-258B-4702-81CD-DB3ECE1FD0BF}" type="presParOf" srcId="{ADE60A17-4DD7-4BDC-B323-4D7117259361}" destId="{7E61AD02-8D29-4844-9854-8803603E3F17}" srcOrd="2" destOrd="0" presId="urn:microsoft.com/office/officeart/2005/8/layout/StepDownProcess"/>
    <dgm:cxn modelId="{86D0B2D9-021E-4BD0-8C02-F2926A676ED7}" type="presParOf" srcId="{508CBE19-814E-4222-8C94-E5B1B4FEBAED}" destId="{A33B3C65-3B27-4612-85EA-D3BF97940077}" srcOrd="1" destOrd="0" presId="urn:microsoft.com/office/officeart/2005/8/layout/StepDownProcess"/>
    <dgm:cxn modelId="{9B8FC4B1-1590-486D-891D-0FAC8713EC43}" type="presParOf" srcId="{508CBE19-814E-4222-8C94-E5B1B4FEBAED}" destId="{5A59A8EB-1E9D-43A1-BE7E-18E26A8378AD}" srcOrd="2" destOrd="0" presId="urn:microsoft.com/office/officeart/2005/8/layout/StepDownProcess"/>
    <dgm:cxn modelId="{B295D5C8-F525-470E-B350-AE3B666B1688}" type="presParOf" srcId="{5A59A8EB-1E9D-43A1-BE7E-18E26A8378AD}" destId="{506116DF-8B4C-4AB5-BE27-2C30693AD85B}" srcOrd="0" destOrd="0" presId="urn:microsoft.com/office/officeart/2005/8/layout/StepDownProcess"/>
    <dgm:cxn modelId="{BB5D51B3-1873-45DF-945C-DFCD6EAFA4D7}" type="presParOf" srcId="{5A59A8EB-1E9D-43A1-BE7E-18E26A8378AD}" destId="{1CCE3023-0491-4CD0-BBF4-C30DD169B272}" srcOrd="1" destOrd="0" presId="urn:microsoft.com/office/officeart/2005/8/layout/StepDownProcess"/>
    <dgm:cxn modelId="{3381497A-3F7C-4C8A-AFB4-BF3EB18150C7}" type="presParOf" srcId="{5A59A8EB-1E9D-43A1-BE7E-18E26A8378AD}" destId="{CA278833-DB8F-4135-B6C6-4A00A8DC0F4B}" srcOrd="2" destOrd="0" presId="urn:microsoft.com/office/officeart/2005/8/layout/StepDownProcess"/>
    <dgm:cxn modelId="{FD513916-DC08-4C1A-A802-C5F429E59847}" type="presParOf" srcId="{508CBE19-814E-4222-8C94-E5B1B4FEBAED}" destId="{E9EC7A1B-DFFD-4ABC-BE72-745DA2ED002B}" srcOrd="3" destOrd="0" presId="urn:microsoft.com/office/officeart/2005/8/layout/StepDownProcess"/>
    <dgm:cxn modelId="{E862F1F2-B619-40D5-9EE6-5B0554AA6ED9}" type="presParOf" srcId="{508CBE19-814E-4222-8C94-E5B1B4FEBAED}" destId="{38B059D1-4486-447E-8BEA-F773F2AED4F1}" srcOrd="4" destOrd="0" presId="urn:microsoft.com/office/officeart/2005/8/layout/StepDownProcess"/>
    <dgm:cxn modelId="{FAAEBB07-1674-46CA-A27C-E793B545BF0E}" type="presParOf" srcId="{38B059D1-4486-447E-8BEA-F773F2AED4F1}" destId="{7B56560D-E1E5-4E68-A5EB-1E6454559CC5}" srcOrd="0" destOrd="0" presId="urn:microsoft.com/office/officeart/2005/8/layout/StepDownProcess"/>
    <dgm:cxn modelId="{AA9ECF6D-D760-46AA-9B15-FB1566CA075D}" type="presParOf" srcId="{38B059D1-4486-447E-8BEA-F773F2AED4F1}" destId="{A764325F-1B0B-4AE8-8AFB-9C35222EABD6}" srcOrd="1" destOrd="0" presId="urn:microsoft.com/office/officeart/2005/8/layout/StepDownProcess"/>
    <dgm:cxn modelId="{A73D7E4B-9B6F-40AC-9759-992E06B53143}" type="presParOf" srcId="{38B059D1-4486-447E-8BEA-F773F2AED4F1}" destId="{C25AF985-FEB8-4879-89E7-1526E4460B78}" srcOrd="2" destOrd="0" presId="urn:microsoft.com/office/officeart/2005/8/layout/StepDownProcess"/>
    <dgm:cxn modelId="{2B6F5051-A698-4FA6-A486-4A864500A198}" type="presParOf" srcId="{508CBE19-814E-4222-8C94-E5B1B4FEBAED}" destId="{0585F37F-CD58-4671-9A7E-16A5657E0005}" srcOrd="5" destOrd="0" presId="urn:microsoft.com/office/officeart/2005/8/layout/StepDownProcess"/>
    <dgm:cxn modelId="{903F7400-49E4-484B-B1C9-D77E0CACA4D2}" type="presParOf" srcId="{508CBE19-814E-4222-8C94-E5B1B4FEBAED}" destId="{9FCF9338-BDB2-4317-9C81-872C6E4EDCD5}" srcOrd="6" destOrd="0" presId="urn:microsoft.com/office/officeart/2005/8/layout/StepDownProcess"/>
    <dgm:cxn modelId="{DB3EA3E9-6D03-4468-A31C-1A4BFC13CC5D}" type="presParOf" srcId="{9FCF9338-BDB2-4317-9C81-872C6E4EDCD5}" destId="{6FB6D9DB-A452-48BC-9778-38CB145BACE3}" srcOrd="0" destOrd="0" presId="urn:microsoft.com/office/officeart/2005/8/layout/StepDownProcess"/>
    <dgm:cxn modelId="{D9AF45E4-20EA-48E4-AEA8-5BF7198BF8F8}" type="presParOf" srcId="{9FCF9338-BDB2-4317-9C81-872C6E4EDCD5}" destId="{4606F1AA-EEA5-47DD-824B-49257D0209A5}" srcOrd="1" destOrd="0" presId="urn:microsoft.com/office/officeart/2005/8/layout/StepDownProcess"/>
    <dgm:cxn modelId="{1CF5C10E-0DE8-4947-8F37-EBE0FB926A3A}" type="presParOf" srcId="{9FCF9338-BDB2-4317-9C81-872C6E4EDCD5}" destId="{EA982764-5DF9-4086-90A8-D0BAEFD4FC45}" srcOrd="2" destOrd="0" presId="urn:microsoft.com/office/officeart/2005/8/layout/StepDownProcess"/>
    <dgm:cxn modelId="{D5114A74-6A48-4C89-8612-196438DE40F0}" type="presParOf" srcId="{508CBE19-814E-4222-8C94-E5B1B4FEBAED}" destId="{C3617AEE-3C68-41A8-90D6-10EFC4EF5780}" srcOrd="7" destOrd="0" presId="urn:microsoft.com/office/officeart/2005/8/layout/StepDownProcess"/>
    <dgm:cxn modelId="{1A977677-E8D7-4728-AAEA-80F8CB52172F}" type="presParOf" srcId="{508CBE19-814E-4222-8C94-E5B1B4FEBAED}" destId="{22671CE5-8271-4509-9704-6068EAC646DB}" srcOrd="8" destOrd="0" presId="urn:microsoft.com/office/officeart/2005/8/layout/StepDownProcess"/>
    <dgm:cxn modelId="{92709D3D-06E5-4D87-8186-E5CD16FB36F9}" type="presParOf" srcId="{22671CE5-8271-4509-9704-6068EAC646DB}" destId="{685D9DA7-1462-4BB2-97BE-341800B40D8E}" srcOrd="0" destOrd="0" presId="urn:microsoft.com/office/officeart/2005/8/layout/StepDownProcess"/>
    <dgm:cxn modelId="{8BF6A8D3-AD92-4DE2-877D-5587A0EF203E}" type="presParOf" srcId="{22671CE5-8271-4509-9704-6068EAC646DB}" destId="{4B4A552E-33ED-43AE-B697-31DBBEF6DDC3}" srcOrd="1" destOrd="0" presId="urn:microsoft.com/office/officeart/2005/8/layout/StepDownProcess"/>
    <dgm:cxn modelId="{5F85ACA6-FDF2-4A1A-9A1B-5D44C9A06299}" type="presParOf" srcId="{22671CE5-8271-4509-9704-6068EAC646DB}" destId="{0508FF31-06D1-4129-A1BB-175DD56EBD8A}" srcOrd="2" destOrd="0" presId="urn:microsoft.com/office/officeart/2005/8/layout/StepDownProcess"/>
    <dgm:cxn modelId="{409BEABA-C2A5-426C-8EEB-278D2C008769}" type="presParOf" srcId="{508CBE19-814E-4222-8C94-E5B1B4FEBAED}" destId="{AAAE2D00-BF77-4CC2-A3CB-82ABBFB92C97}" srcOrd="9" destOrd="0" presId="urn:microsoft.com/office/officeart/2005/8/layout/StepDownProcess"/>
    <dgm:cxn modelId="{B2C8B0C3-3816-4ED9-BAFF-04B7CC0DEF78}" type="presParOf" srcId="{508CBE19-814E-4222-8C94-E5B1B4FEBAED}" destId="{2DCB8200-BFBC-4C87-B97A-BB5BAC71C9DC}" srcOrd="10" destOrd="0" presId="urn:microsoft.com/office/officeart/2005/8/layout/StepDownProcess"/>
    <dgm:cxn modelId="{A15155F6-D121-4D52-ABDA-29203CF25C0E}" type="presParOf" srcId="{2DCB8200-BFBC-4C87-B97A-BB5BAC71C9DC}" destId="{A9C165B0-D0DD-41CE-BF7B-A8802987CC1E}" srcOrd="0" destOrd="0" presId="urn:microsoft.com/office/officeart/2005/8/layout/StepDownProcess"/>
    <dgm:cxn modelId="{817377A0-7E9F-4CC1-95D3-9A7FD103F6D0}" type="presParOf" srcId="{2DCB8200-BFBC-4C87-B97A-BB5BAC71C9DC}" destId="{FEFE1C3B-0481-4F98-8ED8-E56DA71EFB46}" srcOrd="1" destOrd="0" presId="urn:microsoft.com/office/officeart/2005/8/layout/StepDownProcess"/>
    <dgm:cxn modelId="{1D227CD1-CB2C-4AEF-9A37-60C55F8978C0}" type="presParOf" srcId="{2DCB8200-BFBC-4C87-B97A-BB5BAC71C9DC}" destId="{D460CFEB-D60F-4D34-AD0E-286F7689DEF1}" srcOrd="2" destOrd="0" presId="urn:microsoft.com/office/officeart/2005/8/layout/StepDownProcess"/>
    <dgm:cxn modelId="{8E243447-9949-4F15-8E48-34A94BF5B43D}" type="presParOf" srcId="{508CBE19-814E-4222-8C94-E5B1B4FEBAED}" destId="{AB0150BF-CD28-406A-A315-D1B21537133A}" srcOrd="11" destOrd="0" presId="urn:microsoft.com/office/officeart/2005/8/layout/StepDownProcess"/>
    <dgm:cxn modelId="{1D517C4D-0975-42C2-A57F-F7425C625327}" type="presParOf" srcId="{508CBE19-814E-4222-8C94-E5B1B4FEBAED}" destId="{BD581E03-69E7-4C80-906D-95B8E13F947E}" srcOrd="12" destOrd="0" presId="urn:microsoft.com/office/officeart/2005/8/layout/StepDownProcess"/>
    <dgm:cxn modelId="{B7AE43B4-3BB7-44BD-94FD-9562F6AB8159}" type="presParOf" srcId="{BD581E03-69E7-4C80-906D-95B8E13F947E}" destId="{917D29AE-EC4B-41BA-9A86-C129DAD93E19}" srcOrd="0" destOrd="0" presId="urn:microsoft.com/office/officeart/2005/8/layout/StepDownProcess"/>
    <dgm:cxn modelId="{E2E55A66-41FB-49D2-BAF6-D5E28FE13BF0}" type="presParOf" srcId="{BD581E03-69E7-4C80-906D-95B8E13F947E}" destId="{8A2CE0CB-CB71-4303-975B-4651E29B0F5F}" srcOrd="1" destOrd="0" presId="urn:microsoft.com/office/officeart/2005/8/layout/StepDownProcess"/>
    <dgm:cxn modelId="{30E31382-782D-4EC2-9F96-FC0DBEA5BEE8}" type="presParOf" srcId="{BD581E03-69E7-4C80-906D-95B8E13F947E}" destId="{78A84690-89DE-492B-88F2-DB6A23AE0621}" srcOrd="2" destOrd="0" presId="urn:microsoft.com/office/officeart/2005/8/layout/StepDownProcess"/>
    <dgm:cxn modelId="{FAC791B8-C199-4466-8971-D20B9D4A1C5C}" type="presParOf" srcId="{508CBE19-814E-4222-8C94-E5B1B4FEBAED}" destId="{ABE7DF9F-BEE6-4F13-A576-E1EAA3EAB821}" srcOrd="13" destOrd="0" presId="urn:microsoft.com/office/officeart/2005/8/layout/StepDownProcess"/>
    <dgm:cxn modelId="{302A9C81-CB48-460D-B6C6-32DCE20383A8}" type="presParOf" srcId="{508CBE19-814E-4222-8C94-E5B1B4FEBAED}" destId="{49BF3329-8F5F-420D-A8A6-583FF1D5462D}" srcOrd="14" destOrd="0" presId="urn:microsoft.com/office/officeart/2005/8/layout/StepDownProcess"/>
    <dgm:cxn modelId="{F1459000-13FE-4F3F-ADDB-2B17985242B3}" type="presParOf" srcId="{49BF3329-8F5F-420D-A8A6-583FF1D5462D}" destId="{1B13B0DA-92FB-42B9-BE10-143C4AD67061}" srcOrd="0" destOrd="0" presId="urn:microsoft.com/office/officeart/2005/8/layout/StepDownProcess"/>
    <dgm:cxn modelId="{B296A87F-85E7-4B6C-8B68-3A89DB4D9495}" type="presParOf" srcId="{49BF3329-8F5F-420D-A8A6-583FF1D5462D}" destId="{A73D46EA-BDBF-4D05-9A47-667C149396C5}" srcOrd="1" destOrd="0" presId="urn:microsoft.com/office/officeart/2005/8/layout/StepDownProcess"/>
    <dgm:cxn modelId="{BA7BD03F-9FFE-4CE6-B163-E687B61D92E5}" type="presParOf" srcId="{49BF3329-8F5F-420D-A8A6-583FF1D5462D}" destId="{DB1A1DFC-F10B-41DA-841E-80FF642AB4C7}" srcOrd="2" destOrd="0" presId="urn:microsoft.com/office/officeart/2005/8/layout/StepDownProcess"/>
    <dgm:cxn modelId="{181E572B-8E28-4BFC-9C0F-27409968809A}" type="presParOf" srcId="{508CBE19-814E-4222-8C94-E5B1B4FEBAED}" destId="{83CC2FB5-D293-4F37-AA07-014A45B8A99F}" srcOrd="15" destOrd="0" presId="urn:microsoft.com/office/officeart/2005/8/layout/StepDownProcess"/>
    <dgm:cxn modelId="{D2100198-765B-4D59-8BAF-567D03A76217}" type="presParOf" srcId="{508CBE19-814E-4222-8C94-E5B1B4FEBAED}" destId="{2B150C06-537D-4286-9238-80BBBAC535CF}" srcOrd="16" destOrd="0" presId="urn:microsoft.com/office/officeart/2005/8/layout/StepDownProcess"/>
    <dgm:cxn modelId="{276F770D-2712-4DFD-AB30-5846053DA4A7}" type="presParOf" srcId="{2B150C06-537D-4286-9238-80BBBAC535CF}" destId="{C7CDFDF0-0423-4D8C-A647-660DFB248593}" srcOrd="0" destOrd="0" presId="urn:microsoft.com/office/officeart/2005/8/layout/StepDownProcess"/>
    <dgm:cxn modelId="{A4767F37-C196-4C57-9F02-C689F37E3155}" type="presParOf" srcId="{2B150C06-537D-4286-9238-80BBBAC535CF}" destId="{98CBC479-4058-448A-864D-20C52F9C8CBF}" srcOrd="1" destOrd="0" presId="urn:microsoft.com/office/officeart/2005/8/layout/StepDownProcess"/>
    <dgm:cxn modelId="{4498C64F-2018-4383-A2DF-464B9F2978B4}" type="presParOf" srcId="{2B150C06-537D-4286-9238-80BBBAC535CF}" destId="{5C9F6544-0CCE-4ADF-9567-F732BEE886F4}" srcOrd="2" destOrd="0" presId="urn:microsoft.com/office/officeart/2005/8/layout/StepDownProcess"/>
    <dgm:cxn modelId="{C82D97DB-2FF5-46D1-BA06-0748D0C260D9}" type="presParOf" srcId="{508CBE19-814E-4222-8C94-E5B1B4FEBAED}" destId="{72F0AF67-AF9C-4F26-9964-1564E4B600DF}" srcOrd="17" destOrd="0" presId="urn:microsoft.com/office/officeart/2005/8/layout/StepDownProcess"/>
    <dgm:cxn modelId="{7DB21A74-575C-470D-8EB7-02470F8E0523}" type="presParOf" srcId="{508CBE19-814E-4222-8C94-E5B1B4FEBAED}" destId="{85B5262C-3AF9-484A-B619-87B7558BCCF3}" srcOrd="18" destOrd="0" presId="urn:microsoft.com/office/officeart/2005/8/layout/StepDownProcess"/>
    <dgm:cxn modelId="{E1B2E4CB-5F02-457A-9397-1098DCE1DC8C}" type="presParOf" srcId="{85B5262C-3AF9-484A-B619-87B7558BCCF3}" destId="{09B27BB4-C15F-4769-AAE6-27278FDC023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EEBEF-D077-4376-8770-464F8B57D30B}">
      <dsp:nvSpPr>
        <dsp:cNvPr id="0" name=""/>
        <dsp:cNvSpPr/>
      </dsp:nvSpPr>
      <dsp:spPr>
        <a:xfrm rot="5400000">
          <a:off x="832706" y="430197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ED0A7-E1D4-4714-BCC9-E8970AC5F6CD}">
      <dsp:nvSpPr>
        <dsp:cNvPr id="0" name=""/>
        <dsp:cNvSpPr/>
      </dsp:nvSpPr>
      <dsp:spPr>
        <a:xfrm>
          <a:off x="455141" y="34461"/>
          <a:ext cx="1185669" cy="40379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27.10.23</a:t>
          </a:r>
        </a:p>
      </dsp:txBody>
      <dsp:txXfrm>
        <a:off x="474856" y="54176"/>
        <a:ext cx="1146239" cy="364360"/>
      </dsp:txXfrm>
    </dsp:sp>
    <dsp:sp modelId="{7E61AD02-8D29-4844-9854-8803603E3F17}">
      <dsp:nvSpPr>
        <dsp:cNvPr id="0" name=""/>
        <dsp:cNvSpPr/>
      </dsp:nvSpPr>
      <dsp:spPr>
        <a:xfrm>
          <a:off x="1362131" y="58402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116DF-8B4C-4AB5-BE27-2C30693AD85B}">
      <dsp:nvSpPr>
        <dsp:cNvPr id="0" name=""/>
        <dsp:cNvSpPr/>
      </dsp:nvSpPr>
      <dsp:spPr>
        <a:xfrm rot="5400000">
          <a:off x="1456285" y="886373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625842"/>
            <a:satOff val="-3874"/>
            <a:lumOff val="173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3023-0491-4CD0-BBF4-C30DD169B272}">
      <dsp:nvSpPr>
        <dsp:cNvPr id="0" name=""/>
        <dsp:cNvSpPr/>
      </dsp:nvSpPr>
      <dsp:spPr>
        <a:xfrm>
          <a:off x="1109843" y="510494"/>
          <a:ext cx="1123423" cy="364076"/>
        </a:xfrm>
        <a:prstGeom prst="roundRect">
          <a:avLst>
            <a:gd name="adj" fmla="val 16670"/>
          </a:avLst>
        </a:prstGeom>
        <a:solidFill>
          <a:schemeClr val="accent2">
            <a:hueOff val="-513904"/>
            <a:satOff val="-4662"/>
            <a:lumOff val="26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21.11.23</a:t>
          </a:r>
        </a:p>
      </dsp:txBody>
      <dsp:txXfrm>
        <a:off x="1127619" y="528270"/>
        <a:ext cx="1087871" cy="328524"/>
      </dsp:txXfrm>
    </dsp:sp>
    <dsp:sp modelId="{CA278833-DB8F-4135-B6C6-4A00A8DC0F4B}">
      <dsp:nvSpPr>
        <dsp:cNvPr id="0" name=""/>
        <dsp:cNvSpPr/>
      </dsp:nvSpPr>
      <dsp:spPr>
        <a:xfrm>
          <a:off x="1985709" y="514579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560D-E1E5-4E68-A5EB-1E6454559CC5}">
      <dsp:nvSpPr>
        <dsp:cNvPr id="0" name=""/>
        <dsp:cNvSpPr/>
      </dsp:nvSpPr>
      <dsp:spPr>
        <a:xfrm rot="5400000">
          <a:off x="2070410" y="1380410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251683"/>
            <a:satOff val="-7748"/>
            <a:lumOff val="34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4325F-1B0B-4AE8-8AFB-9C35222EABD6}">
      <dsp:nvSpPr>
        <dsp:cNvPr id="0" name=""/>
        <dsp:cNvSpPr/>
      </dsp:nvSpPr>
      <dsp:spPr>
        <a:xfrm>
          <a:off x="1764544" y="966670"/>
          <a:ext cx="1042270" cy="439796"/>
        </a:xfrm>
        <a:prstGeom prst="roundRect">
          <a:avLst>
            <a:gd name="adj" fmla="val 16670"/>
          </a:avLst>
        </a:prstGeom>
        <a:solidFill>
          <a:schemeClr val="accent2">
            <a:hueOff val="-1027809"/>
            <a:satOff val="-9324"/>
            <a:lumOff val="53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12.12.23</a:t>
          </a:r>
        </a:p>
      </dsp:txBody>
      <dsp:txXfrm>
        <a:off x="1786017" y="988143"/>
        <a:ext cx="999324" cy="396850"/>
      </dsp:txXfrm>
    </dsp:sp>
    <dsp:sp modelId="{C25AF985-FEB8-4879-89E7-1526E4460B78}">
      <dsp:nvSpPr>
        <dsp:cNvPr id="0" name=""/>
        <dsp:cNvSpPr/>
      </dsp:nvSpPr>
      <dsp:spPr>
        <a:xfrm>
          <a:off x="2599835" y="1008615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6D9DB-A452-48BC-9778-38CB145BACE3}">
      <dsp:nvSpPr>
        <dsp:cNvPr id="0" name=""/>
        <dsp:cNvSpPr/>
      </dsp:nvSpPr>
      <dsp:spPr>
        <a:xfrm rot="5400000">
          <a:off x="2782379" y="1874446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877525"/>
            <a:satOff val="-11622"/>
            <a:lumOff val="521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6F1AA-EEA5-47DD-824B-49257D0209A5}">
      <dsp:nvSpPr>
        <dsp:cNvPr id="0" name=""/>
        <dsp:cNvSpPr/>
      </dsp:nvSpPr>
      <dsp:spPr>
        <a:xfrm>
          <a:off x="2419246" y="1460706"/>
          <a:ext cx="1156805" cy="439796"/>
        </a:xfrm>
        <a:prstGeom prst="roundRect">
          <a:avLst>
            <a:gd name="adj" fmla="val 16670"/>
          </a:avLst>
        </a:prstGeom>
        <a:solidFill>
          <a:schemeClr val="accent2">
            <a:hueOff val="-1541713"/>
            <a:satOff val="-13985"/>
            <a:lumOff val="803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02.02.24</a:t>
          </a:r>
        </a:p>
      </dsp:txBody>
      <dsp:txXfrm>
        <a:off x="2440719" y="1482179"/>
        <a:ext cx="1113859" cy="396850"/>
      </dsp:txXfrm>
    </dsp:sp>
    <dsp:sp modelId="{EA982764-5DF9-4086-90A8-D0BAEFD4FC45}">
      <dsp:nvSpPr>
        <dsp:cNvPr id="0" name=""/>
        <dsp:cNvSpPr/>
      </dsp:nvSpPr>
      <dsp:spPr>
        <a:xfrm>
          <a:off x="3311804" y="1502651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D9DA7-1462-4BB2-97BE-341800B40D8E}">
      <dsp:nvSpPr>
        <dsp:cNvPr id="0" name=""/>
        <dsp:cNvSpPr/>
      </dsp:nvSpPr>
      <dsp:spPr>
        <a:xfrm rot="5400000">
          <a:off x="3408461" y="2368482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503366"/>
            <a:satOff val="-15496"/>
            <a:lumOff val="69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552E-33ED-43AE-B697-31DBBEF6DDC3}">
      <dsp:nvSpPr>
        <dsp:cNvPr id="0" name=""/>
        <dsp:cNvSpPr/>
      </dsp:nvSpPr>
      <dsp:spPr>
        <a:xfrm>
          <a:off x="3073948" y="1954743"/>
          <a:ext cx="1099566" cy="439796"/>
        </a:xfrm>
        <a:prstGeom prst="roundRect">
          <a:avLst>
            <a:gd name="adj" fmla="val 16670"/>
          </a:avLst>
        </a:prstGeom>
        <a:solidFill>
          <a:schemeClr val="accent2">
            <a:hueOff val="-2055618"/>
            <a:satOff val="-18647"/>
            <a:lumOff val="1071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21.02.24</a:t>
          </a:r>
        </a:p>
      </dsp:txBody>
      <dsp:txXfrm>
        <a:off x="3095421" y="1976216"/>
        <a:ext cx="1056620" cy="396850"/>
      </dsp:txXfrm>
    </dsp:sp>
    <dsp:sp modelId="{0508FF31-06D1-4129-A1BB-175DD56EBD8A}">
      <dsp:nvSpPr>
        <dsp:cNvPr id="0" name=""/>
        <dsp:cNvSpPr/>
      </dsp:nvSpPr>
      <dsp:spPr>
        <a:xfrm>
          <a:off x="3937886" y="1996687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165B0-D0DD-41CE-BF7B-A8802987CC1E}">
      <dsp:nvSpPr>
        <dsp:cNvPr id="0" name=""/>
        <dsp:cNvSpPr/>
      </dsp:nvSpPr>
      <dsp:spPr>
        <a:xfrm rot="5400000">
          <a:off x="4170277" y="2862518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129208"/>
            <a:satOff val="-19371"/>
            <a:lumOff val="868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E1C3B-0481-4F98-8ED8-E56DA71EFB46}">
      <dsp:nvSpPr>
        <dsp:cNvPr id="0" name=""/>
        <dsp:cNvSpPr/>
      </dsp:nvSpPr>
      <dsp:spPr>
        <a:xfrm>
          <a:off x="3728650" y="2448779"/>
          <a:ext cx="1313794" cy="439796"/>
        </a:xfrm>
        <a:prstGeom prst="roundRect">
          <a:avLst>
            <a:gd name="adj" fmla="val 16670"/>
          </a:avLst>
        </a:prstGeom>
        <a:solidFill>
          <a:schemeClr val="accent2">
            <a:hueOff val="-2569522"/>
            <a:satOff val="-23309"/>
            <a:lumOff val="1339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02.05.24</a:t>
          </a:r>
        </a:p>
      </dsp:txBody>
      <dsp:txXfrm>
        <a:off x="3750123" y="2470252"/>
        <a:ext cx="1270848" cy="396850"/>
      </dsp:txXfrm>
    </dsp:sp>
    <dsp:sp modelId="{D460CFEB-D60F-4D34-AD0E-286F7689DEF1}">
      <dsp:nvSpPr>
        <dsp:cNvPr id="0" name=""/>
        <dsp:cNvSpPr/>
      </dsp:nvSpPr>
      <dsp:spPr>
        <a:xfrm>
          <a:off x="4699702" y="2490723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D29AE-EC4B-41BA-9A86-C129DAD93E19}">
      <dsp:nvSpPr>
        <dsp:cNvPr id="0" name=""/>
        <dsp:cNvSpPr/>
      </dsp:nvSpPr>
      <dsp:spPr>
        <a:xfrm rot="5400000">
          <a:off x="4719492" y="3356554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755049"/>
            <a:satOff val="-23245"/>
            <a:lumOff val="104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CE0CB-CB71-4303-975B-4651E29B0F5F}">
      <dsp:nvSpPr>
        <dsp:cNvPr id="0" name=""/>
        <dsp:cNvSpPr/>
      </dsp:nvSpPr>
      <dsp:spPr>
        <a:xfrm>
          <a:off x="4383352" y="2942815"/>
          <a:ext cx="1102821" cy="439796"/>
        </a:xfrm>
        <a:prstGeom prst="roundRect">
          <a:avLst>
            <a:gd name="adj" fmla="val 16670"/>
          </a:avLst>
        </a:prstGeom>
        <a:solidFill>
          <a:schemeClr val="accent2">
            <a:hueOff val="-3083427"/>
            <a:satOff val="-27971"/>
            <a:lumOff val="1607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03.05.24</a:t>
          </a:r>
        </a:p>
      </dsp:txBody>
      <dsp:txXfrm>
        <a:off x="4404825" y="2964288"/>
        <a:ext cx="1059875" cy="396850"/>
      </dsp:txXfrm>
    </dsp:sp>
    <dsp:sp modelId="{78A84690-89DE-492B-88F2-DB6A23AE0621}">
      <dsp:nvSpPr>
        <dsp:cNvPr id="0" name=""/>
        <dsp:cNvSpPr/>
      </dsp:nvSpPr>
      <dsp:spPr>
        <a:xfrm>
          <a:off x="5248917" y="2984760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3B0DA-92FB-42B9-BE10-143C4AD67061}">
      <dsp:nvSpPr>
        <dsp:cNvPr id="0" name=""/>
        <dsp:cNvSpPr/>
      </dsp:nvSpPr>
      <dsp:spPr>
        <a:xfrm rot="5400000">
          <a:off x="5412285" y="3850591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380891"/>
            <a:satOff val="-27119"/>
            <a:lumOff val="1215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46EA-BDBF-4D05-9A47-667C149396C5}">
      <dsp:nvSpPr>
        <dsp:cNvPr id="0" name=""/>
        <dsp:cNvSpPr/>
      </dsp:nvSpPr>
      <dsp:spPr>
        <a:xfrm>
          <a:off x="5038053" y="3436851"/>
          <a:ext cx="1179003" cy="439796"/>
        </a:xfrm>
        <a:prstGeom prst="roundRect">
          <a:avLst>
            <a:gd name="adj" fmla="val 16670"/>
          </a:avLst>
        </a:prstGeom>
        <a:solidFill>
          <a:schemeClr val="accent2">
            <a:hueOff val="-3597331"/>
            <a:satOff val="-32632"/>
            <a:lumOff val="187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08.05.24</a:t>
          </a:r>
        </a:p>
      </dsp:txBody>
      <dsp:txXfrm>
        <a:off x="5059526" y="3458324"/>
        <a:ext cx="1136057" cy="396850"/>
      </dsp:txXfrm>
    </dsp:sp>
    <dsp:sp modelId="{DB1A1DFC-F10B-41DA-841E-80FF642AB4C7}">
      <dsp:nvSpPr>
        <dsp:cNvPr id="0" name=""/>
        <dsp:cNvSpPr/>
      </dsp:nvSpPr>
      <dsp:spPr>
        <a:xfrm>
          <a:off x="5941710" y="3478796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DFDF0-0423-4D8C-A647-660DFB248593}">
      <dsp:nvSpPr>
        <dsp:cNvPr id="0" name=""/>
        <dsp:cNvSpPr/>
      </dsp:nvSpPr>
      <dsp:spPr>
        <a:xfrm rot="5400000">
          <a:off x="6143421" y="4344627"/>
          <a:ext cx="373235" cy="4249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5006732"/>
            <a:satOff val="-30993"/>
            <a:lumOff val="1389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BC479-4058-448A-864D-20C52F9C8CBF}">
      <dsp:nvSpPr>
        <dsp:cNvPr id="0" name=""/>
        <dsp:cNvSpPr/>
      </dsp:nvSpPr>
      <dsp:spPr>
        <a:xfrm>
          <a:off x="5692755" y="3930887"/>
          <a:ext cx="1331871" cy="439796"/>
        </a:xfrm>
        <a:prstGeom prst="roundRect">
          <a:avLst>
            <a:gd name="adj" fmla="val 16670"/>
          </a:avLst>
        </a:prstGeom>
        <a:solidFill>
          <a:schemeClr val="accent2">
            <a:hueOff val="-4111236"/>
            <a:satOff val="-37294"/>
            <a:lumOff val="2143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18.06.24</a:t>
          </a:r>
        </a:p>
      </dsp:txBody>
      <dsp:txXfrm>
        <a:off x="5714228" y="3952360"/>
        <a:ext cx="1288925" cy="396850"/>
      </dsp:txXfrm>
    </dsp:sp>
    <dsp:sp modelId="{5C9F6544-0CCE-4ADF-9567-F732BEE886F4}">
      <dsp:nvSpPr>
        <dsp:cNvPr id="0" name=""/>
        <dsp:cNvSpPr/>
      </dsp:nvSpPr>
      <dsp:spPr>
        <a:xfrm>
          <a:off x="6672845" y="3972832"/>
          <a:ext cx="456972" cy="35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27BB4-C15F-4769-AAE6-27278FDC023C}">
      <dsp:nvSpPr>
        <dsp:cNvPr id="0" name=""/>
        <dsp:cNvSpPr/>
      </dsp:nvSpPr>
      <dsp:spPr>
        <a:xfrm>
          <a:off x="6347457" y="4424924"/>
          <a:ext cx="1357902" cy="413355"/>
        </a:xfrm>
        <a:prstGeom prst="roundRect">
          <a:avLst>
            <a:gd name="adj" fmla="val 16670"/>
          </a:avLst>
        </a:prstGeom>
        <a:solidFill>
          <a:schemeClr val="accent2">
            <a:hueOff val="-4625140"/>
            <a:satOff val="-41956"/>
            <a:lumOff val="2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29.08.24</a:t>
          </a:r>
        </a:p>
      </dsp:txBody>
      <dsp:txXfrm>
        <a:off x="6367639" y="4445106"/>
        <a:ext cx="1317538" cy="37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0.95453</cdr:x>
      <cdr:y>0.91351</cdr:y>
    </cdr:from>
    <cdr:to>
      <cdr:x>1</cdr:x>
      <cdr:y>1</cdr:y>
    </cdr:to>
    <cdr:sp macro="" textlink="">
      <cdr:nvSpPr>
        <cdr:cNvPr id="3" name="TekstSylinder 2">
          <a:extLst xmlns:a="http://schemas.openxmlformats.org/drawingml/2006/main">
            <a:ext uri="{FF2B5EF4-FFF2-40B4-BE49-F238E27FC236}">
              <a16:creationId xmlns:a16="http://schemas.microsoft.com/office/drawing/2014/main" id="{C804B2B0-C792-042C-419E-CD7A313D2C40}"/>
            </a:ext>
          </a:extLst>
        </cdr:cNvPr>
        <cdr:cNvSpPr txBox="1"/>
      </cdr:nvSpPr>
      <cdr:spPr>
        <a:xfrm xmlns:a="http://schemas.openxmlformats.org/drawingml/2006/main">
          <a:off x="9950391" y="4794368"/>
          <a:ext cx="473950" cy="453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0.30575</cdr:x>
      <cdr:y>0.2945</cdr:y>
    </cdr:from>
    <cdr:to>
      <cdr:x>0.5</cdr:x>
      <cdr:y>0.40501</cdr:y>
    </cdr:to>
    <cdr:sp macro="" textlink="">
      <cdr:nvSpPr>
        <cdr:cNvPr id="4" name="Bildeforklaring: linje 3">
          <a:extLst xmlns:a="http://schemas.openxmlformats.org/drawingml/2006/main">
            <a:ext uri="{FF2B5EF4-FFF2-40B4-BE49-F238E27FC236}">
              <a16:creationId xmlns:a16="http://schemas.microsoft.com/office/drawing/2014/main" id="{00A71366-CBDE-E8F1-AD5C-E521B57748E6}"/>
            </a:ext>
          </a:extLst>
        </cdr:cNvPr>
        <cdr:cNvSpPr/>
      </cdr:nvSpPr>
      <cdr:spPr>
        <a:xfrm xmlns:a="http://schemas.openxmlformats.org/drawingml/2006/main">
          <a:off x="3257184" y="1581417"/>
          <a:ext cx="2069353" cy="593465"/>
        </a:xfrm>
        <a:prstGeom xmlns:a="http://schemas.openxmlformats.org/drawingml/2006/main" prst="borderCallout1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 sz="1300" b="1" dirty="0">
              <a:solidFill>
                <a:schemeClr val="tx1"/>
              </a:solidFill>
            </a:rPr>
            <a:t>Moss kommunes tidligere ROBEK-opphold</a:t>
          </a:r>
        </a:p>
      </cdr:txBody>
    </cdr:sp>
  </cdr:relSizeAnchor>
  <cdr:relSizeAnchor xmlns:cdr="http://schemas.openxmlformats.org/drawingml/2006/chartDrawing">
    <cdr:from>
      <cdr:x>0.24034</cdr:x>
      <cdr:y>0.34291</cdr:y>
    </cdr:from>
    <cdr:to>
      <cdr:x>0.30799</cdr:x>
      <cdr:y>0.38698</cdr:y>
    </cdr:to>
    <cdr:cxnSp macro="">
      <cdr:nvCxnSpPr>
        <cdr:cNvPr id="5" name="Rett linje 4">
          <a:extLst xmlns:a="http://schemas.openxmlformats.org/drawingml/2006/main">
            <a:ext uri="{FF2B5EF4-FFF2-40B4-BE49-F238E27FC236}">
              <a16:creationId xmlns:a16="http://schemas.microsoft.com/office/drawing/2014/main" id="{B677622C-0974-68B0-67FF-D0D880D0253B}"/>
            </a:ext>
          </a:extLst>
        </cdr:cNvPr>
        <cdr:cNvCxnSpPr/>
      </cdr:nvCxnSpPr>
      <cdr:spPr>
        <a:xfrm xmlns:a="http://schemas.openxmlformats.org/drawingml/2006/main" flipH="1">
          <a:off x="2560320" y="1841396"/>
          <a:ext cx="720763" cy="2366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05.09.2024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58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927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86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98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52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97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096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926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645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218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17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05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811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57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FB80-D5CD-4F8B-B310-9170DDB9079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41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52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9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32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12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71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37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26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81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3202C7-C315-42CE-9322-9326A83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417" y="873125"/>
            <a:ext cx="8425282" cy="43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50" y="693764"/>
            <a:ext cx="10469899" cy="5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3778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6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664" r:id="rId8"/>
    <p:sldLayoutId id="2147483713" r:id="rId9"/>
    <p:sldLayoutId id="2147483685" r:id="rId10"/>
    <p:sldLayoutId id="2147483714" r:id="rId11"/>
    <p:sldLayoutId id="2147483702" r:id="rId12"/>
    <p:sldLayoutId id="2147483736" r:id="rId13"/>
    <p:sldLayoutId id="2147483733" r:id="rId14"/>
    <p:sldLayoutId id="2147483716" r:id="rId15"/>
    <p:sldLayoutId id="2147483707" r:id="rId16"/>
    <p:sldLayoutId id="2147483675" r:id="rId17"/>
    <p:sldLayoutId id="2147483706" r:id="rId18"/>
    <p:sldLayoutId id="2147483709" r:id="rId19"/>
    <p:sldLayoutId id="2147483711" r:id="rId20"/>
    <p:sldLayoutId id="2147483710" r:id="rId21"/>
    <p:sldLayoutId id="2147483712" r:id="rId22"/>
    <p:sldLayoutId id="2147483655" r:id="rId23"/>
    <p:sldLayoutId id="2147483705" r:id="rId24"/>
    <p:sldLayoutId id="2147483690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19" r:id="rId31"/>
    <p:sldLayoutId id="2147483760" r:id="rId32"/>
    <p:sldLayoutId id="2147483761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ek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A76C0-E215-4788-AA4B-73F9078C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2" y="958645"/>
            <a:ext cx="10218087" cy="2576997"/>
          </a:xfrm>
        </p:spPr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Om ROBEK og Moss kommune</a:t>
            </a:r>
          </a:p>
          <a:p>
            <a:r>
              <a:rPr lang="nb-NO" sz="2000" dirty="0">
                <a:solidFill>
                  <a:srgbClr val="33CCCC"/>
                </a:solidFill>
              </a:rPr>
              <a:t>Presentasjon for formannskapet 5. september 2024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16DAB5-B3A2-433A-97E8-F7F194940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Samordningsstaben</a:t>
            </a:r>
          </a:p>
          <a:p>
            <a:r>
              <a:rPr lang="nb-NO" dirty="0">
                <a:solidFill>
                  <a:srgbClr val="33CCCC"/>
                </a:solidFill>
              </a:rPr>
              <a:t>v/ Fakra Butt</a:t>
            </a:r>
          </a:p>
        </p:txBody>
      </p:sp>
    </p:spTree>
    <p:extLst>
      <p:ext uri="{BB962C8B-B14F-4D97-AF65-F5344CB8AC3E}">
        <p14:creationId xmlns:p14="http://schemas.microsoft.com/office/powerpoint/2010/main" val="270161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565974-2FDA-C459-3F49-BEE104ED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Hva gjør statsforvalteren når dere er i ROBEK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A90F13-4604-765D-F2A5-D43D18482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Veileder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Kontrollerer (lovlighetskontroll og lånegodkjenning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Økonomisk støtte gjennom skjønnsmidler</a:t>
            </a:r>
          </a:p>
          <a:p>
            <a:pPr marL="1028700" lvl="1" indent="-342900"/>
            <a:r>
              <a:rPr lang="nb-NO" dirty="0"/>
              <a:t>Vil være knyttet til fremdriften på den vedtatte tiltaksplanen/ </a:t>
            </a:r>
            <a:r>
              <a:rPr lang="nb-NO" dirty="0" err="1"/>
              <a:t>nedtrekksplanen</a:t>
            </a:r>
            <a:endParaRPr lang="nb-NO" dirty="0"/>
          </a:p>
          <a:p>
            <a:pPr lvl="1" indent="0">
              <a:buNone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37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231839-7204-71A7-787B-29D8BA07EEA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Moss har muligheter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FDF8CA-1F4A-0255-F6F1-E13D7B710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Er i vekst, noe som er positivt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Har disposisjonsfond 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Har vært igjennom og fortsatt har stor fokus på omstilling og effektivisering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Kostnadseffektive 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044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AE62E3-5278-66E2-2BD8-F93384A8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En utfordring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E10153-A936-82F0-A6D1-57D5B503E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200" b="1" dirty="0">
                <a:solidFill>
                  <a:srgbClr val="33CCCC"/>
                </a:solidFill>
              </a:rPr>
              <a:t>Kommunens planlagte investeringsnivå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Prioriteringer av investeringsprosjekter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Investeringene skal i stor grad lånefinansieres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Finansiell målsetting om egenfinansiering nås ikke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EFC06A-F73D-8D10-C8D1-65A1BF5E6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686593"/>
              </p:ext>
            </p:extLst>
          </p:nvPr>
        </p:nvGraphicFramePr>
        <p:xfrm>
          <a:off x="5271247" y="2164987"/>
          <a:ext cx="6562165" cy="414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326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CDC6C4-C43E-3AE2-877E-81E54E4C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Vår oppfordring om planlagte investeringer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4E9790-1369-0B77-A31E-7BE47FE6E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Kritisk gjennomgang av «må, bør og kan» kommunen foreta seg</a:t>
            </a:r>
          </a:p>
          <a:p>
            <a:pPr marL="1028700" lvl="1" indent="-342900"/>
            <a:r>
              <a:rPr lang="nb-NO" dirty="0"/>
              <a:t> </a:t>
            </a:r>
            <a:r>
              <a:rPr lang="nb-NO" sz="2000" dirty="0"/>
              <a:t>Spørsmålet er ikke hva det koster, men hva kommunen </a:t>
            </a:r>
            <a:r>
              <a:rPr lang="nb-NO" dirty="0"/>
              <a:t>har </a:t>
            </a:r>
            <a:r>
              <a:rPr lang="nb-NO" sz="2000" dirty="0"/>
              <a:t>råd til</a:t>
            </a:r>
            <a:endParaRPr lang="nb-NO" dirty="0"/>
          </a:p>
          <a:p>
            <a:endParaRPr lang="nb-NO" dirty="0"/>
          </a:p>
          <a:p>
            <a:r>
              <a:rPr lang="nb-NO" dirty="0"/>
              <a:t>Minimum 10-20 års horisont</a:t>
            </a:r>
          </a:p>
          <a:p>
            <a:pPr marL="1028700" lvl="1" indent="-342900"/>
            <a:r>
              <a:rPr lang="nb-NO" sz="2000" dirty="0"/>
              <a:t>Må handle nå, men tenke langsiktig</a:t>
            </a:r>
          </a:p>
          <a:p>
            <a:pPr marL="1028700" lvl="1" indent="-342900"/>
            <a:endParaRPr lang="nb-NO" dirty="0"/>
          </a:p>
          <a:p>
            <a:r>
              <a:rPr lang="nb-NO" dirty="0"/>
              <a:t>Realistisk rentenivå</a:t>
            </a:r>
          </a:p>
          <a:p>
            <a:pPr marL="1028700" lvl="1" indent="-342900"/>
            <a:r>
              <a:rPr lang="nb-NO" dirty="0"/>
              <a:t>Den nye «normalen» endrer seg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376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B52055F-0A54-FDEE-10E8-902A61DA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En utfordring forts.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691F2E0-35C7-C6E3-CE4A-9150FDC78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44" y="2185894"/>
            <a:ext cx="5564124" cy="3041467"/>
          </a:xfrm>
          <a:prstGeom prst="rect">
            <a:avLst/>
          </a:prstGeom>
        </p:spPr>
      </p:pic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26ACDAC9-B264-A062-5460-699C7152E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28609"/>
              </p:ext>
            </p:extLst>
          </p:nvPr>
        </p:nvGraphicFramePr>
        <p:xfrm>
          <a:off x="7097339" y="2185894"/>
          <a:ext cx="3360614" cy="419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307">
                  <a:extLst>
                    <a:ext uri="{9D8B030D-6E8A-4147-A177-3AD203B41FA5}">
                      <a16:colId xmlns:a16="http://schemas.microsoft.com/office/drawing/2014/main" val="4074384036"/>
                    </a:ext>
                  </a:extLst>
                </a:gridCol>
                <a:gridCol w="1680307">
                  <a:extLst>
                    <a:ext uri="{9D8B030D-6E8A-4147-A177-3AD203B41FA5}">
                      <a16:colId xmlns:a16="http://schemas.microsoft.com/office/drawing/2014/main" val="175605011"/>
                    </a:ext>
                  </a:extLst>
                </a:gridCol>
              </a:tblGrid>
              <a:tr h="3640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Stresstest av eksisterende lån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936005"/>
                  </a:ext>
                </a:extLst>
              </a:tr>
              <a:tr h="3640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 renteeksponert gjeld – regnskap 223: 2 332 411 000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39061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Renteendring i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Endring i kroner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033218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5 831 028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0740969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11 662 055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90605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17 493 083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4755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23 324 110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702348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29 155 138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30497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34 986 165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488704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40 817 193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365088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46 648 220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7885784"/>
                  </a:ext>
                </a:extLst>
              </a:tr>
            </a:tbl>
          </a:graphicData>
        </a:graphic>
      </p:graphicFrame>
      <p:sp>
        <p:nvSpPr>
          <p:cNvPr id="14" name="Høyre klammeparentes 13">
            <a:extLst>
              <a:ext uri="{FF2B5EF4-FFF2-40B4-BE49-F238E27FC236}">
                <a16:creationId xmlns:a16="http://schemas.microsoft.com/office/drawing/2014/main" id="{FF95A1C7-C351-03C6-3A61-BF6B63A2A133}"/>
              </a:ext>
            </a:extLst>
          </p:cNvPr>
          <p:cNvSpPr/>
          <p:nvPr/>
        </p:nvSpPr>
        <p:spPr>
          <a:xfrm>
            <a:off x="10488819" y="2240470"/>
            <a:ext cx="622767" cy="414425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6BDAE3-3731-1AF3-BA3A-C6D2A009F318}"/>
              </a:ext>
            </a:extLst>
          </p:cNvPr>
          <p:cNvSpPr/>
          <p:nvPr/>
        </p:nvSpPr>
        <p:spPr>
          <a:xfrm>
            <a:off x="11112257" y="2314718"/>
            <a:ext cx="1047082" cy="3941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>
                <a:solidFill>
                  <a:schemeClr val="tx1"/>
                </a:solidFill>
              </a:rPr>
              <a:t>Kommer i tillegg til allerede finans-utgifter. </a:t>
            </a:r>
          </a:p>
        </p:txBody>
      </p:sp>
      <p:pic>
        <p:nvPicPr>
          <p:cNvPr id="17" name="Grafikk 16" descr="Åpent anførselstegn kontur">
            <a:extLst>
              <a:ext uri="{FF2B5EF4-FFF2-40B4-BE49-F238E27FC236}">
                <a16:creationId xmlns:a16="http://schemas.microsoft.com/office/drawing/2014/main" id="{4E150030-EBC5-FFD7-CBC4-B27284669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544" y="5094267"/>
            <a:ext cx="914400" cy="9144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04C85B8-878C-E2B7-391F-70C818D69E2F}"/>
              </a:ext>
            </a:extLst>
          </p:cNvPr>
          <p:cNvSpPr txBox="1"/>
          <p:nvPr/>
        </p:nvSpPr>
        <p:spPr>
          <a:xfrm>
            <a:off x="1606439" y="5284683"/>
            <a:ext cx="55641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latin typeface="+mj-lt"/>
              </a:rPr>
              <a:t>Komiteen besluttet enstemmig å holde styringsrenten uendret på 4,5 prosent. Slik komiteen nå vurderer utsiktene og risikobildet, vil styringsrenten trolig holdes på dette nivået en god stund fremover.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6FC8FC2-0149-AD87-737A-55F724136FFE}"/>
              </a:ext>
            </a:extLst>
          </p:cNvPr>
          <p:cNvSpPr txBox="1"/>
          <p:nvPr/>
        </p:nvSpPr>
        <p:spPr>
          <a:xfrm>
            <a:off x="1606439" y="6480778"/>
            <a:ext cx="1472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+mj-lt"/>
              </a:rPr>
              <a:t>Kilde: Norges bank</a:t>
            </a:r>
          </a:p>
        </p:txBody>
      </p:sp>
    </p:spTree>
    <p:extLst>
      <p:ext uri="{BB962C8B-B14F-4D97-AF65-F5344CB8AC3E}">
        <p14:creationId xmlns:p14="http://schemas.microsoft.com/office/powerpoint/2010/main" val="104413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36223F-7C19-9A0B-2BE1-81203EF7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En utfordring forts.</a:t>
            </a:r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7D7E16-3658-06D6-5DC2-12CCE8B07F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26214"/>
              </p:ext>
            </p:extLst>
          </p:nvPr>
        </p:nvGraphicFramePr>
        <p:xfrm>
          <a:off x="2079522" y="2190136"/>
          <a:ext cx="7219336" cy="423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77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3EDC3-D428-E36F-5A48-46232039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Flere bekymringer, som gjelder alle kommuner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D40A71-4728-D12E-4A90-6EC5C9CEB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Stramme nasjonale rammer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Flere eldre mennesker og færre i yrkesaktiv alder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Mer lovfesting av rettigheter og plikter, i tillegg til økende forventninger fra innbyggere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Press på kommunale tjenester, herunder ressurskrevende 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Tilgang på arbeidskraft og kompetanse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Prisvekst, strøm og andre energipriser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Urolig verdenssituasjon og flyktninger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Utenforskap og folkehelse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Renteutvikling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Utslag av nytt inntektssystem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50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19EDC4-E2A7-6436-3D78-CBC577B4F2C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Økonomien utvikler seg sjeldent, slik man planlegger den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740629-68EF-D495-A385-6AC7D613F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448891"/>
              </p:ext>
            </p:extLst>
          </p:nvPr>
        </p:nvGraphicFramePr>
        <p:xfrm>
          <a:off x="1602889" y="2108500"/>
          <a:ext cx="8638391" cy="4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51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0C2E0-726A-84CA-9665-C214BE9F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Økonomien utvikler seg sjeldent, slik man planlegger den </a:t>
            </a:r>
            <a:endParaRPr lang="nb-NO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222F9F0-3D0F-EA30-44C8-62B23031B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25745"/>
              </p:ext>
            </p:extLst>
          </p:nvPr>
        </p:nvGraphicFramePr>
        <p:xfrm>
          <a:off x="1711756" y="2238451"/>
          <a:ext cx="7944308" cy="40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81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C1A88EA-940F-4702-9EDE-65168B029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3" t="43859" r="37979" b="35149"/>
          <a:stretch/>
        </p:blipFill>
        <p:spPr>
          <a:xfrm>
            <a:off x="1085553" y="2705309"/>
            <a:ext cx="10050760" cy="2855335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DD137A1E-B3C5-1CA7-8DF9-94570BA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Påminnelse om føringer i kommuneloven</a:t>
            </a:r>
          </a:p>
        </p:txBody>
      </p:sp>
    </p:spTree>
    <p:extLst>
      <p:ext uri="{BB962C8B-B14F-4D97-AF65-F5344CB8AC3E}">
        <p14:creationId xmlns:p14="http://schemas.microsoft.com/office/powerpoint/2010/main" val="317658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86B23-5C54-E143-1B0F-993EC677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ROBEK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2D3D06-681C-A244-E010-451220CC7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200" b="1" dirty="0">
                <a:solidFill>
                  <a:srgbClr val="33CCCC"/>
                </a:solidFill>
              </a:rPr>
              <a:t>ROBEK</a:t>
            </a:r>
            <a:r>
              <a:rPr lang="nb-NO" sz="2200" b="1" dirty="0"/>
              <a:t>-</a:t>
            </a:r>
            <a:r>
              <a:rPr lang="nb-NO" sz="2200" dirty="0"/>
              <a:t> </a:t>
            </a:r>
            <a:r>
              <a:rPr lang="nb-NO" sz="2200" b="1" dirty="0">
                <a:solidFill>
                  <a:srgbClr val="33CCCC"/>
                </a:solidFill>
              </a:rPr>
              <a:t>R</a:t>
            </a:r>
            <a:r>
              <a:rPr lang="nb-NO" sz="2200" dirty="0"/>
              <a:t>egister </a:t>
            </a:r>
            <a:r>
              <a:rPr lang="nb-NO" sz="2200" b="1" dirty="0">
                <a:solidFill>
                  <a:srgbClr val="33CCCC"/>
                </a:solidFill>
              </a:rPr>
              <a:t>O</a:t>
            </a:r>
            <a:r>
              <a:rPr lang="nb-NO" sz="2200" dirty="0"/>
              <a:t>m </a:t>
            </a:r>
            <a:r>
              <a:rPr lang="nb-NO" sz="2200" b="1" dirty="0">
                <a:solidFill>
                  <a:srgbClr val="33CCCC"/>
                </a:solidFill>
              </a:rPr>
              <a:t>BE</a:t>
            </a:r>
            <a:r>
              <a:rPr lang="nb-NO" sz="2200" dirty="0"/>
              <a:t>tinget godkjenning og </a:t>
            </a:r>
            <a:r>
              <a:rPr lang="nb-NO" sz="2200" b="1" dirty="0">
                <a:solidFill>
                  <a:srgbClr val="33CCCC"/>
                </a:solidFill>
              </a:rPr>
              <a:t>K</a:t>
            </a:r>
            <a:r>
              <a:rPr lang="nb-NO" sz="2200" dirty="0"/>
              <a:t>ontroll</a:t>
            </a:r>
          </a:p>
          <a:p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Kommuner og fylkeskommuner i Norge som av ulike årsaker er i økonomisk ubalanse eller ikke har vedtatt økonomiplanen, årsbudsjettet eller årsregnskapet innenfor de fristene som gjelder.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Får tettere oppfølging av staten (statsforvalter) </a:t>
            </a:r>
          </a:p>
          <a:p>
            <a:endParaRPr lang="nb-NO" sz="2200" dirty="0"/>
          </a:p>
          <a:p>
            <a:r>
              <a:rPr lang="nb-NO" sz="2200" dirty="0"/>
              <a:t>Informasjon om registeret finnes på departementets hjemmeside: </a:t>
            </a:r>
            <a:r>
              <a:rPr lang="nb-NO" sz="2200" b="1" dirty="0">
                <a:solidFill>
                  <a:srgbClr val="33CC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www.robek.no</a:t>
            </a:r>
            <a:endParaRPr lang="nb-NO" sz="2200" b="1" dirty="0">
              <a:solidFill>
                <a:srgbClr val="33CCCC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69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B780AA25-F25A-499E-A3F4-B00463A10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Kommunestyret har ansvar for å ha balanse og orden i kommuneøkonomien.</a:t>
            </a:r>
          </a:p>
          <a:p>
            <a:pPr algn="ctr"/>
            <a:r>
              <a:rPr lang="nb-NO" sz="2800" dirty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«Bærende tanke at det er de folkevalgtes innsikt og 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ansvarsfølelse</a:t>
            </a:r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 som i siste instans er avgjørende for kvaliteten i økonomiforvaltningen»</a:t>
            </a:r>
          </a:p>
          <a:p>
            <a:pPr marL="0" indent="0">
              <a:buNone/>
            </a:pPr>
            <a:r>
              <a:rPr lang="nb-NO" sz="1500" dirty="0">
                <a:solidFill>
                  <a:schemeClr val="accent1">
                    <a:lumMod val="75000"/>
                  </a:schemeClr>
                </a:solidFill>
              </a:rPr>
              <a:t>(kommuneloven med kommentarer, s. 384)</a:t>
            </a:r>
          </a:p>
        </p:txBody>
      </p:sp>
    </p:spTree>
    <p:extLst>
      <p:ext uri="{BB962C8B-B14F-4D97-AF65-F5344CB8AC3E}">
        <p14:creationId xmlns:p14="http://schemas.microsoft.com/office/powerpoint/2010/main" val="220067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22D8BD-D15C-4FAA-9BFA-449B1BFC6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513" y="5369683"/>
            <a:ext cx="3443892" cy="180000"/>
          </a:xfrm>
        </p:spPr>
        <p:txBody>
          <a:bodyPr/>
          <a:lstStyle/>
          <a:p>
            <a:r>
              <a:rPr lang="nb-NO" sz="1800" dirty="0">
                <a:solidFill>
                  <a:schemeClr val="bg1"/>
                </a:solidFill>
              </a:rPr>
              <a:t>Samordningsstaben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FD1B43B-5177-4A3C-ADF4-30EBD344A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513" y="1401445"/>
            <a:ext cx="10628311" cy="2320925"/>
          </a:xfrm>
        </p:spPr>
        <p:txBody>
          <a:bodyPr/>
          <a:lstStyle/>
          <a:p>
            <a:endParaRPr lang="nb-NO" b="1" dirty="0"/>
          </a:p>
          <a:p>
            <a:endParaRPr lang="nb-NO" b="1" dirty="0"/>
          </a:p>
          <a:p>
            <a:r>
              <a:rPr lang="nb-NO" sz="2800" b="1" dirty="0">
                <a:solidFill>
                  <a:srgbClr val="33CCCC"/>
                </a:solidFill>
              </a:rPr>
              <a:t>Takk for oppmerksomheten!</a:t>
            </a:r>
          </a:p>
          <a:p>
            <a:endParaRPr lang="nb-NO" sz="2800" b="1" dirty="0">
              <a:solidFill>
                <a:srgbClr val="33CCCC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30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955E8F-9251-43E7-8675-CAFA41CD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Finansielle måltall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5BB51F-91B4-4618-A3EA-7FE16836C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nb-NO" sz="2400" b="1" dirty="0"/>
              <a:t>Kommuneøkonomi er komplisert og det er mange særinteresser- hvem er opptatt av helheten?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b="1" dirty="0"/>
              <a:t>Hensikten: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Målstyring av kommunens økonomi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Premissgiver for kommende generasjoner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Grunnlag for egenvurdering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Sikrer åpenhet for allmenheten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403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D86433-8734-2261-E116-68623FB8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Kommunens finansielle måltall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D67634-DF5C-6725-1F80-5331DF91B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449364"/>
              </p:ext>
            </p:extLst>
          </p:nvPr>
        </p:nvGraphicFramePr>
        <p:xfrm>
          <a:off x="688489" y="2452745"/>
          <a:ext cx="3560782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174FC5-E13F-4ACE-29E4-0B29D90EF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178884"/>
              </p:ext>
            </p:extLst>
          </p:nvPr>
        </p:nvGraphicFramePr>
        <p:xfrm>
          <a:off x="4518212" y="2452744"/>
          <a:ext cx="3374316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50DE4E-2CC0-F68F-5A65-87AD1EDCB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061462"/>
              </p:ext>
            </p:extLst>
          </p:nvPr>
        </p:nvGraphicFramePr>
        <p:xfrm>
          <a:off x="8052098" y="2452744"/>
          <a:ext cx="3863790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927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0CE5AC1-88D8-88BD-DF87-219838B60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641641"/>
              </p:ext>
            </p:extLst>
          </p:nvPr>
        </p:nvGraphicFramePr>
        <p:xfrm>
          <a:off x="1118795" y="600590"/>
          <a:ext cx="10653075" cy="536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01AE7FC3-CC88-CC84-A7F6-D441547D0526}"/>
              </a:ext>
            </a:extLst>
          </p:cNvPr>
          <p:cNvSpPr txBox="1"/>
          <p:nvPr/>
        </p:nvSpPr>
        <p:spPr>
          <a:xfrm>
            <a:off x="11317904" y="5505829"/>
            <a:ext cx="345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ADEFD9A-3EC9-8160-46E3-27F777E3B83A}"/>
              </a:ext>
            </a:extLst>
          </p:cNvPr>
          <p:cNvSpPr txBox="1"/>
          <p:nvPr/>
        </p:nvSpPr>
        <p:spPr>
          <a:xfrm>
            <a:off x="11287686" y="5564256"/>
            <a:ext cx="5624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50" dirty="0">
                <a:solidFill>
                  <a:schemeClr val="accent3">
                    <a:lumMod val="50000"/>
                  </a:schemeClr>
                </a:solidFill>
              </a:rPr>
              <a:t>Sept.</a:t>
            </a:r>
          </a:p>
          <a:p>
            <a:r>
              <a:rPr lang="nb-NO" sz="950" dirty="0">
                <a:solidFill>
                  <a:schemeClr val="accent3">
                    <a:lumMod val="50000"/>
                  </a:schemeClr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7323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565974-2FDA-C459-3F49-BEE104ED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Innmelding i ROBEK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A90F13-4604-765D-F2A5-D43D18482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Lovhjemmel for innmelding fremgår av koml. § 28-1 bokstav a-g</a:t>
            </a:r>
          </a:p>
          <a:p>
            <a:r>
              <a:rPr lang="nb-NO" sz="22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Flere kriterier – mest brukt er:</a:t>
            </a:r>
          </a:p>
          <a:p>
            <a:endParaRPr lang="nb-NO" sz="1000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a) Driftsbudsjettet er vedtatt med et merforbruk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b) Driftsdelen i økonomiplanen er vedtatt med et merforbruk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c) Driftsdelen i økonomiplanen, driftsbudsjettet eller driftsregnskapet viser at et merforbruk skal dekkes inn over flere enn to år etter at det oppsto</a:t>
            </a:r>
          </a:p>
          <a:p>
            <a:endParaRPr lang="nb-NO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2200" b="1" dirty="0">
                <a:solidFill>
                  <a:srgbClr val="33CCCC"/>
                </a:solidFill>
              </a:rPr>
              <a:t>Moss kommune er meldt inn etter bokstav a og b på grunn av ufordelte innsparinger, som teknisk sett vurderes som et merforbruk.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5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1D9EA1-7B6B-898D-744E-BDFFE4B6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Kommunen sin rolle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E83A44-A2CC-D828-9E9C-F0CAFE075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Fra NOU 2016:4 Ny kommunelov:</a:t>
            </a:r>
          </a:p>
          <a:p>
            <a:r>
              <a:rPr lang="nb-NO" i="1" dirty="0"/>
              <a:t>	</a:t>
            </a:r>
          </a:p>
          <a:p>
            <a:r>
              <a:rPr lang="nb-NO" i="1" dirty="0"/>
              <a:t>	Utvalget legger til grunn at det er et </a:t>
            </a:r>
            <a:r>
              <a:rPr lang="nb-NO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lokalpolitisk ansvar </a:t>
            </a:r>
            <a:r>
              <a:rPr lang="nb-NO" i="1" dirty="0"/>
              <a:t>– en plikt – å håndtere 	situasjoner med økonomisk ubalanse og å velge de tiltak som skal til for å løse 	dette. Hvilke grep som skal foretas for å ivareta økonomien, må ha  	lokaldemokratisk forankring, og er kjernen i kommunestyrets prioriteringsoppgave.</a:t>
            </a:r>
          </a:p>
          <a:p>
            <a:r>
              <a:rPr lang="nb-NO" sz="2000" i="1" dirty="0"/>
              <a:t>	(…)</a:t>
            </a:r>
          </a:p>
          <a:p>
            <a:r>
              <a:rPr lang="nb-NO" sz="2000" i="1" dirty="0"/>
              <a:t>	Når det kommer til å håndtere en krevende økonomisk situasjon, </a:t>
            </a:r>
            <a:r>
              <a:rPr lang="nb-NO" sz="2000" b="1" i="1" dirty="0">
                <a:latin typeface="+mn-lt"/>
              </a:rPr>
              <a:t>handler det om 	lokalt politisk og administrativt lederskap, eierskap til problemstillingene, 	løpende økonomistyring, budsjettlojalitet, organisering</a:t>
            </a:r>
            <a:r>
              <a:rPr lang="nb-NO" sz="2000" i="1" dirty="0"/>
              <a:t> og så videre i den 	aktuelle 	kommunen. </a:t>
            </a:r>
            <a:endParaRPr lang="nb-NO" i="1" dirty="0"/>
          </a:p>
        </p:txBody>
      </p:sp>
      <p:pic>
        <p:nvPicPr>
          <p:cNvPr id="4" name="Grafikk 3" descr="Åpent anførselstegn med heldekkende fyll">
            <a:extLst>
              <a:ext uri="{FF2B5EF4-FFF2-40B4-BE49-F238E27FC236}">
                <a16:creationId xmlns:a16="http://schemas.microsoft.com/office/drawing/2014/main" id="{C545D3F9-D75D-80B2-672F-020371D2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687" y="2774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7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F18E2152-5B0A-977A-965C-7FEE4479CC04}"/>
              </a:ext>
            </a:extLst>
          </p:cNvPr>
          <p:cNvSpPr/>
          <p:nvPr/>
        </p:nvSpPr>
        <p:spPr>
          <a:xfrm>
            <a:off x="2719986" y="2024680"/>
            <a:ext cx="8409489" cy="364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Kommunedirektørens forslag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565974-2FDA-C459-3F49-BEE104ED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Prosessen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5B9A62-84F9-E1A4-9CEE-4C0C1D87E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911011"/>
              </p:ext>
            </p:extLst>
          </p:nvPr>
        </p:nvGraphicFramePr>
        <p:xfrm>
          <a:off x="1055687" y="1985258"/>
          <a:ext cx="8160501" cy="487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D280903-77FD-2A52-0322-4549F8520245}"/>
              </a:ext>
            </a:extLst>
          </p:cNvPr>
          <p:cNvSpPr/>
          <p:nvPr/>
        </p:nvSpPr>
        <p:spPr>
          <a:xfrm>
            <a:off x="3201282" y="2327294"/>
            <a:ext cx="766557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Formannskapets vedtak og innstilling / offentlig ettersyn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B7FF2512-BA46-3835-324C-449F7116C9F6}"/>
              </a:ext>
            </a:extLst>
          </p:cNvPr>
          <p:cNvSpPr/>
          <p:nvPr/>
        </p:nvSpPr>
        <p:spPr>
          <a:xfrm>
            <a:off x="3828086" y="2830329"/>
            <a:ext cx="6740208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Kommunestyrets behandling og vedtak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79D19A49-5478-0E70-2455-E289050B70A5}"/>
              </a:ext>
            </a:extLst>
          </p:cNvPr>
          <p:cNvSpPr/>
          <p:nvPr/>
        </p:nvSpPr>
        <p:spPr>
          <a:xfrm>
            <a:off x="4576515" y="3309344"/>
            <a:ext cx="6740208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Oversendelse av dokumenter til Statsforvalteren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263468AB-341B-4EF7-2091-E57BBCDD1849}"/>
              </a:ext>
            </a:extLst>
          </p:cNvPr>
          <p:cNvSpPr/>
          <p:nvPr/>
        </p:nvSpPr>
        <p:spPr>
          <a:xfrm>
            <a:off x="6529864" y="4844164"/>
            <a:ext cx="587248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Anmodning til departement om ROBEK oppføring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58C8A4B3-57B0-50C1-526A-D3CC16D860BF}"/>
              </a:ext>
            </a:extLst>
          </p:cNvPr>
          <p:cNvSpPr/>
          <p:nvPr/>
        </p:nvSpPr>
        <p:spPr>
          <a:xfrm>
            <a:off x="7198190" y="5320851"/>
            <a:ext cx="523197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Faktisk innmelding i ROBEK-registeret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8DDCA7DD-CABD-A295-8D1A-F105932E790C}"/>
              </a:ext>
            </a:extLst>
          </p:cNvPr>
          <p:cNvSpPr/>
          <p:nvPr/>
        </p:nvSpPr>
        <p:spPr>
          <a:xfrm>
            <a:off x="5198409" y="3783703"/>
            <a:ext cx="6740208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Oversendelse av lovlighetssaken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145AB657-F766-D4CF-7E8B-91193FE89A15}"/>
              </a:ext>
            </a:extLst>
          </p:cNvPr>
          <p:cNvSpPr/>
          <p:nvPr/>
        </p:nvSpPr>
        <p:spPr>
          <a:xfrm>
            <a:off x="6096000" y="4322716"/>
            <a:ext cx="6740208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Statsforvalterens vedtak om lovlighetskontroll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3193CF08-8D2E-658B-9689-7759F32401FD}"/>
              </a:ext>
            </a:extLst>
          </p:cNvPr>
          <p:cNvSpPr/>
          <p:nvPr/>
        </p:nvSpPr>
        <p:spPr>
          <a:xfrm>
            <a:off x="8030816" y="5884731"/>
            <a:ext cx="4205809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Vedtak om nedtrekksplan 2024-2027 og oppdatert økonomiplan 2025-2027</a:t>
            </a:r>
            <a:endParaRPr lang="nb-NO" sz="1600" kern="1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C2D03E30-B3A4-B994-DDA4-EB1CF526477E}"/>
              </a:ext>
            </a:extLst>
          </p:cNvPr>
          <p:cNvSpPr/>
          <p:nvPr/>
        </p:nvSpPr>
        <p:spPr>
          <a:xfrm>
            <a:off x="8763947" y="6330870"/>
            <a:ext cx="4205809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1600" kern="1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Godkjenning av låneopptak</a:t>
            </a:r>
          </a:p>
        </p:txBody>
      </p:sp>
    </p:spTree>
    <p:extLst>
      <p:ext uri="{BB962C8B-B14F-4D97-AF65-F5344CB8AC3E}">
        <p14:creationId xmlns:p14="http://schemas.microsoft.com/office/powerpoint/2010/main" val="223918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9278AE-5806-E8D3-718F-54AA92D5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3CCCC"/>
                </a:solidFill>
              </a:rPr>
              <a:t>Utmelding fra ROBEK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F6FB6C-5767-1D3F-B417-A76EED43E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200" b="1" dirty="0"/>
              <a:t>Lovhjemmel for utmelding fremgår av koml. § 28-5</a:t>
            </a:r>
          </a:p>
          <a:p>
            <a:endParaRPr lang="nb-NO" sz="2200" b="1" dirty="0"/>
          </a:p>
          <a:p>
            <a:r>
              <a:rPr lang="nb-NO" sz="2200" b="0" i="0" dirty="0">
                <a:effectLst/>
              </a:rPr>
              <a:t>Kommuner og fylkeskommuner som er ført inn i ROBEK-registeret etter </a:t>
            </a:r>
            <a:r>
              <a:rPr lang="nb-NO" sz="2200" b="0" i="0" strike="noStrike" dirty="0">
                <a:effectLst/>
              </a:rPr>
              <a:t>§ 28-1</a:t>
            </a:r>
            <a:r>
              <a:rPr lang="nb-NO" sz="2200" b="0" i="0" dirty="0">
                <a:effectLst/>
              </a:rPr>
              <a:t> første ledd bokstav a og b skal meldes ut av registeret hvis driftsbudsjettet og driftsdelen i økonomiplanen for påfølgende år er vedtatt uten merforbruk.</a:t>
            </a:r>
          </a:p>
          <a:p>
            <a:endParaRPr lang="nb-NO" sz="2200" dirty="0"/>
          </a:p>
          <a:p>
            <a:r>
              <a:rPr lang="nb-NO" sz="2200" dirty="0"/>
              <a:t>Første mulighet for Moss kommune er ved vedtak av økonomiplan 2025-2028 og årsbudsjett for 2025. </a:t>
            </a:r>
          </a:p>
          <a:p>
            <a:endParaRPr lang="nb-NO" sz="2200" dirty="0"/>
          </a:p>
          <a:p>
            <a:r>
              <a:rPr lang="nb-NO" sz="2200" b="1" dirty="0">
                <a:solidFill>
                  <a:srgbClr val="33CCCC"/>
                </a:solidFill>
              </a:rPr>
              <a:t>Året i år vil være avgjørende, jf. kommunens 1. tertialrapport om merforbruk på driftsbudsjettet.</a:t>
            </a:r>
            <a:endParaRPr lang="nb-NO" b="1" dirty="0">
              <a:solidFill>
                <a:srgbClr val="33CCCC"/>
              </a:solidFill>
            </a:endParaRPr>
          </a:p>
          <a:p>
            <a:endParaRPr lang="nb-NO" dirty="0">
              <a:solidFill>
                <a:srgbClr val="333333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285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A1409-73FA-86DD-C4A8-3560157E49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3524" y="1454038"/>
            <a:ext cx="5011835" cy="107791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Utmelding fra ROBEK forts.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E57461-8121-015E-79BB-979FEB813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" t="3268"/>
          <a:stretch/>
        </p:blipFill>
        <p:spPr>
          <a:xfrm>
            <a:off x="475989" y="86061"/>
            <a:ext cx="5011835" cy="666411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DB8755D-6AAA-17C8-8D78-525AF52AC078}"/>
              </a:ext>
            </a:extLst>
          </p:cNvPr>
          <p:cNvSpPr txBox="1"/>
          <p:nvPr/>
        </p:nvSpPr>
        <p:spPr>
          <a:xfrm>
            <a:off x="5988423" y="2632542"/>
            <a:ext cx="592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CCCC"/>
                </a:solidFill>
                <a:latin typeface="+mj-lt"/>
              </a:rPr>
              <a:t>Ser tilforlatelig ut i en stor tabell hentet fra rammeoversikt for Fellesposter drift </a:t>
            </a:r>
          </a:p>
        </p:txBody>
      </p:sp>
    </p:spTree>
    <p:extLst>
      <p:ext uri="{BB962C8B-B14F-4D97-AF65-F5344CB8AC3E}">
        <p14:creationId xmlns:p14="http://schemas.microsoft.com/office/powerpoint/2010/main" val="251952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6642A7-7041-7ED4-508C-AA2D8A26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er det viktige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0FE4D7-9D95-D0E5-5A6A-AF85D0E79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FBE9E9E-6AD6-9334-2835-2AF7F5470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" t="10441" r="2999" b="-1828"/>
          <a:stretch/>
        </p:blipFill>
        <p:spPr>
          <a:xfrm>
            <a:off x="1153056" y="2402771"/>
            <a:ext cx="9604681" cy="150724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075450-FDB8-2AEB-A769-FD714A0DA57E}"/>
              </a:ext>
            </a:extLst>
          </p:cNvPr>
          <p:cNvSpPr txBox="1"/>
          <p:nvPr/>
        </p:nvSpPr>
        <p:spPr>
          <a:xfrm>
            <a:off x="1153056" y="4351692"/>
            <a:ext cx="9604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CCCC"/>
                </a:solidFill>
                <a:latin typeface="+mj-lt"/>
              </a:rPr>
              <a:t>Å komme ut av ROBEK er altså en sak, men å få orden og kontroll på økonomien er en annen. </a:t>
            </a:r>
          </a:p>
        </p:txBody>
      </p:sp>
    </p:spTree>
    <p:extLst>
      <p:ext uri="{BB962C8B-B14F-4D97-AF65-F5344CB8AC3E}">
        <p14:creationId xmlns:p14="http://schemas.microsoft.com/office/powerpoint/2010/main" val="361501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statsbudsjett 2022- kommunene" id="{0CEBE92C-DF3D-4CC9-BA67-2D4FE4E0B49C}" vid="{0F20379A-7776-4886-95A9-080597F040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Presentasjon statsbudsjett 2022- kommunene</Template>
  <TotalTime>4779</TotalTime>
  <Words>962</Words>
  <Application>Microsoft Office PowerPoint</Application>
  <PresentationFormat>Widescreen</PresentationFormat>
  <Paragraphs>194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1" baseType="lpstr">
      <vt:lpstr>Aptos Narrow</vt:lpstr>
      <vt:lpstr>Arial</vt:lpstr>
      <vt:lpstr>Calibri</vt:lpstr>
      <vt:lpstr>Courier New</vt:lpstr>
      <vt:lpstr>Open Sans</vt:lpstr>
      <vt:lpstr>Open Sans SemiBold</vt:lpstr>
      <vt:lpstr>Wingdings</vt:lpstr>
      <vt:lpstr>Office-tema</vt:lpstr>
      <vt:lpstr>PowerPoint-presentasjon</vt:lpstr>
      <vt:lpstr>ROBEK</vt:lpstr>
      <vt:lpstr>PowerPoint-presentasjon</vt:lpstr>
      <vt:lpstr>Innmelding i ROBEK</vt:lpstr>
      <vt:lpstr>Kommunen sin rolle</vt:lpstr>
      <vt:lpstr>Prosessen</vt:lpstr>
      <vt:lpstr>Utmelding fra ROBEK</vt:lpstr>
      <vt:lpstr>Utmelding fra ROBEK forts.</vt:lpstr>
      <vt:lpstr>Dette er det viktige</vt:lpstr>
      <vt:lpstr>Hva gjør statsforvalteren når dere er i ROBEK</vt:lpstr>
      <vt:lpstr>Moss har muligheter</vt:lpstr>
      <vt:lpstr>En utfordring</vt:lpstr>
      <vt:lpstr>Vår oppfordring om planlagte investeringer</vt:lpstr>
      <vt:lpstr>En utfordring forts.</vt:lpstr>
      <vt:lpstr>En utfordring forts.</vt:lpstr>
      <vt:lpstr>Flere bekymringer, som gjelder alle kommuner</vt:lpstr>
      <vt:lpstr>Økonomien utvikler seg sjeldent, slik man planlegger den </vt:lpstr>
      <vt:lpstr>Økonomien utvikler seg sjeldent, slik man planlegger den </vt:lpstr>
      <vt:lpstr>Påminnelse om føringer i kommuneloven</vt:lpstr>
      <vt:lpstr>PowerPoint-presentasjon</vt:lpstr>
      <vt:lpstr>PowerPoint-presentasjon</vt:lpstr>
      <vt:lpstr>Finansielle måltall</vt:lpstr>
      <vt:lpstr>Kommunens finansielle måltall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Skarvøy, Ina Lysø</dc:creator>
  <cp:lastModifiedBy>Mikal Johansen</cp:lastModifiedBy>
  <cp:revision>128</cp:revision>
  <cp:lastPrinted>2024-09-03T14:48:15Z</cp:lastPrinted>
  <dcterms:created xsi:type="dcterms:W3CDTF">2022-09-06T10:00:35Z</dcterms:created>
  <dcterms:modified xsi:type="dcterms:W3CDTF">2024-09-05T12:41:48Z</dcterms:modified>
</cp:coreProperties>
</file>